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3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y="5143500" cx="9144000"/>
  <p:notesSz cx="6858000" cy="9144000"/>
  <p:embeddedFontLst>
    <p:embeddedFont>
      <p:font typeface="Advent Pro SemiBold"/>
      <p:regular r:id="rId24"/>
      <p:bold r:id="rId25"/>
    </p:embeddedFont>
    <p:embeddedFont>
      <p:font typeface="Economica"/>
      <p:regular r:id="rId26"/>
      <p:bold r:id="rId27"/>
      <p:italic r:id="rId28"/>
      <p:boldItalic r:id="rId29"/>
    </p:embeddedFont>
    <p:embeddedFont>
      <p:font typeface="Fira Sans Extra Condensed Medium"/>
      <p:regular r:id="rId30"/>
      <p:bold r:id="rId31"/>
      <p:italic r:id="rId32"/>
      <p:boldItalic r:id="rId33"/>
    </p:embeddedFont>
    <p:embeddedFont>
      <p:font typeface="Fira Sans Condensed Medium"/>
      <p:regular r:id="rId34"/>
      <p:bold r:id="rId35"/>
      <p:italic r:id="rId36"/>
      <p:boldItalic r:id="rId37"/>
    </p:embeddedFont>
    <p:embeddedFont>
      <p:font typeface="Maven Pro"/>
      <p:regular r:id="rId38"/>
      <p:bold r:id="rId39"/>
    </p:embeddedFont>
    <p:embeddedFont>
      <p:font typeface="Open Sans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penSans-regular.fntdata"/><Relationship Id="rId20" Type="http://schemas.openxmlformats.org/officeDocument/2006/relationships/slide" Target="slides/slide16.xml"/><Relationship Id="rId42" Type="http://schemas.openxmlformats.org/officeDocument/2006/relationships/font" Target="fonts/OpenSans-italic.fntdata"/><Relationship Id="rId41" Type="http://schemas.openxmlformats.org/officeDocument/2006/relationships/font" Target="fonts/OpenSans-bold.fntdata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43" Type="http://schemas.openxmlformats.org/officeDocument/2006/relationships/font" Target="fonts/OpenSans-boldItalic.fntdata"/><Relationship Id="rId24" Type="http://schemas.openxmlformats.org/officeDocument/2006/relationships/font" Target="fonts/AdventProSemiBold-regular.fntdata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Economica-regular.fntdata"/><Relationship Id="rId25" Type="http://schemas.openxmlformats.org/officeDocument/2006/relationships/font" Target="fonts/AdventProSemiBold-bold.fntdata"/><Relationship Id="rId28" Type="http://schemas.openxmlformats.org/officeDocument/2006/relationships/font" Target="fonts/Economica-italic.fntdata"/><Relationship Id="rId27" Type="http://schemas.openxmlformats.org/officeDocument/2006/relationships/font" Target="fonts/Economica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Economica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FiraSansExtraCondensedMedium-bold.fntdata"/><Relationship Id="rId30" Type="http://schemas.openxmlformats.org/officeDocument/2006/relationships/font" Target="fonts/FiraSansExtraCondensedMedium-regular.fntdata"/><Relationship Id="rId11" Type="http://schemas.openxmlformats.org/officeDocument/2006/relationships/slide" Target="slides/slide7.xml"/><Relationship Id="rId33" Type="http://schemas.openxmlformats.org/officeDocument/2006/relationships/font" Target="fonts/FiraSansExtraCondensedMedium-boldItalic.fntdata"/><Relationship Id="rId10" Type="http://schemas.openxmlformats.org/officeDocument/2006/relationships/slide" Target="slides/slide6.xml"/><Relationship Id="rId32" Type="http://schemas.openxmlformats.org/officeDocument/2006/relationships/font" Target="fonts/FiraSansExtraCondensedMedium-italic.fntdata"/><Relationship Id="rId13" Type="http://schemas.openxmlformats.org/officeDocument/2006/relationships/slide" Target="slides/slide9.xml"/><Relationship Id="rId35" Type="http://schemas.openxmlformats.org/officeDocument/2006/relationships/font" Target="fonts/FiraSansCondensedMedium-bold.fntdata"/><Relationship Id="rId12" Type="http://schemas.openxmlformats.org/officeDocument/2006/relationships/slide" Target="slides/slide8.xml"/><Relationship Id="rId34" Type="http://schemas.openxmlformats.org/officeDocument/2006/relationships/font" Target="fonts/FiraSansCondensedMedium-regular.fntdata"/><Relationship Id="rId15" Type="http://schemas.openxmlformats.org/officeDocument/2006/relationships/slide" Target="slides/slide11.xml"/><Relationship Id="rId37" Type="http://schemas.openxmlformats.org/officeDocument/2006/relationships/font" Target="fonts/FiraSansCondensedMedium-boldItalic.fntdata"/><Relationship Id="rId14" Type="http://schemas.openxmlformats.org/officeDocument/2006/relationships/slide" Target="slides/slide10.xml"/><Relationship Id="rId36" Type="http://schemas.openxmlformats.org/officeDocument/2006/relationships/font" Target="fonts/FiraSansCondensedMedium-italic.fntdata"/><Relationship Id="rId17" Type="http://schemas.openxmlformats.org/officeDocument/2006/relationships/slide" Target="slides/slide13.xml"/><Relationship Id="rId39" Type="http://schemas.openxmlformats.org/officeDocument/2006/relationships/font" Target="fonts/MavenPro-bold.fntdata"/><Relationship Id="rId16" Type="http://schemas.openxmlformats.org/officeDocument/2006/relationships/slide" Target="slides/slide12.xml"/><Relationship Id="rId38" Type="http://schemas.openxmlformats.org/officeDocument/2006/relationships/font" Target="fonts/MavenPro-regular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6c52a2e8d8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6c52a2e8d8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fb53fcb068_3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fb53fcb068_3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fb53fcb068_3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fb53fcb068_3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fb53fcb068_3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fb53fcb068_3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fb53fcb068_3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fb53fcb068_3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fb53fcb068_5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fb53fcb068_5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6c4305b01e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6c4305b01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6c4305b01e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6c4305b01e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6c4305b01e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6c4305b01e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fb53fcb068_5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fb53fcb068_5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gfb53fcb068_2_7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3" name="Google Shape;593;gfb53fcb068_2_7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fb53fcb068_2_7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fb53fcb068_2_7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6c4305b01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6c4305b01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fb53fcb068_5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fb53fcb068_5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6c60e245bf_1_318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6c60e245bf_1_318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fb53fcb068_2_6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fb53fcb068_2_6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6c4305b01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6c4305b01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fb53fcb068_3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fb53fcb068_3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fb53fcb068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fb53fcb068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list">
  <p:cSld name="CUSTOM_4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idx="1" type="body"/>
          </p:nvPr>
        </p:nvSpPr>
        <p:spPr>
          <a:xfrm>
            <a:off x="597375" y="1063525"/>
            <a:ext cx="3908700" cy="37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ivvic Light"/>
              <a:buChar char="●"/>
              <a:defRPr sz="1200"/>
            </a:lvl1pPr>
            <a:lvl2pPr indent="-292100" lvl="1" marL="914400" rtl="0">
              <a:spcBef>
                <a:spcPts val="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2pPr>
            <a:lvl3pPr indent="-292100" lvl="2" marL="1371600" rtl="0">
              <a:spcBef>
                <a:spcPts val="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3pPr>
            <a:lvl4pPr indent="-292100" lvl="3" marL="1828800" rtl="0">
              <a:spcBef>
                <a:spcPts val="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4pPr>
            <a:lvl5pPr indent="-292100" lvl="4" marL="2286000" rtl="0">
              <a:spcBef>
                <a:spcPts val="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5pPr>
            <a:lvl6pPr indent="-292100" lvl="5" marL="2743200" rtl="0">
              <a:spcBef>
                <a:spcPts val="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6pPr>
            <a:lvl7pPr indent="-292100" lvl="6" marL="3200400" rtl="0">
              <a:spcBef>
                <a:spcPts val="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7pPr>
            <a:lvl8pPr indent="-292100" lvl="7" marL="3657600" rtl="0">
              <a:spcBef>
                <a:spcPts val="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8pPr>
            <a:lvl9pPr indent="-292100" lvl="8" marL="4114800" rtl="0">
              <a:spcBef>
                <a:spcPts val="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61" name="Google Shape;61;p13"/>
          <p:cNvSpPr txBox="1"/>
          <p:nvPr>
            <p:ph idx="2" type="body"/>
          </p:nvPr>
        </p:nvSpPr>
        <p:spPr>
          <a:xfrm>
            <a:off x="4690125" y="1063525"/>
            <a:ext cx="3908700" cy="37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5D37"/>
              </a:buClr>
              <a:buSzPts val="1000"/>
              <a:buFont typeface="Livvic Light"/>
              <a:buChar char="●"/>
              <a:defRPr sz="1200"/>
            </a:lvl1pPr>
            <a:lvl2pPr indent="-292100" lvl="1" marL="914400" rtl="0"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○"/>
              <a:defRPr/>
            </a:lvl2pPr>
            <a:lvl3pPr indent="-292100" lvl="2" marL="1371600" rtl="0"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■"/>
              <a:defRPr/>
            </a:lvl3pPr>
            <a:lvl4pPr indent="-292100" lvl="3" marL="1828800" rtl="0"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●"/>
              <a:defRPr/>
            </a:lvl4pPr>
            <a:lvl5pPr indent="-292100" lvl="4" marL="22860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5pPr>
            <a:lvl6pPr indent="-292100" lvl="5" marL="2743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6pPr>
            <a:lvl7pPr indent="-292100" lvl="6" marL="3200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●"/>
              <a:defRPr/>
            </a:lvl7pPr>
            <a:lvl8pPr indent="-292100" lvl="7" marL="36576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8pPr>
            <a:lvl9pPr indent="-292100" lvl="8" marL="411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9pPr>
          </a:lstStyle>
          <a:p/>
        </p:txBody>
      </p:sp>
      <p:sp>
        <p:nvSpPr>
          <p:cNvPr id="62" name="Google Shape;62;p13"/>
          <p:cNvSpPr/>
          <p:nvPr/>
        </p:nvSpPr>
        <p:spPr>
          <a:xfrm>
            <a:off x="8829925" y="1123700"/>
            <a:ext cx="108650" cy="108625"/>
          </a:xfrm>
          <a:custGeom>
            <a:rect b="b" l="l" r="r" t="t"/>
            <a:pathLst>
              <a:path extrusionOk="0" h="4345" w="4346">
                <a:moveTo>
                  <a:pt x="4027" y="337"/>
                </a:moveTo>
                <a:lnTo>
                  <a:pt x="4027" y="4008"/>
                </a:lnTo>
                <a:lnTo>
                  <a:pt x="338" y="4008"/>
                </a:lnTo>
                <a:lnTo>
                  <a:pt x="338" y="337"/>
                </a:lnTo>
                <a:close/>
                <a:moveTo>
                  <a:pt x="1" y="0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3"/>
          <p:cNvSpPr/>
          <p:nvPr/>
        </p:nvSpPr>
        <p:spPr>
          <a:xfrm>
            <a:off x="9156250" y="1340450"/>
            <a:ext cx="111450" cy="110975"/>
          </a:xfrm>
          <a:custGeom>
            <a:rect b="b" l="l" r="r" t="t"/>
            <a:pathLst>
              <a:path extrusionOk="0" h="4439" w="4458">
                <a:moveTo>
                  <a:pt x="4008" y="431"/>
                </a:moveTo>
                <a:lnTo>
                  <a:pt x="4008" y="4008"/>
                </a:lnTo>
                <a:lnTo>
                  <a:pt x="431" y="4008"/>
                </a:lnTo>
                <a:lnTo>
                  <a:pt x="431" y="431"/>
                </a:lnTo>
                <a:close/>
                <a:moveTo>
                  <a:pt x="0" y="1"/>
                </a:moveTo>
                <a:lnTo>
                  <a:pt x="0" y="4439"/>
                </a:lnTo>
                <a:lnTo>
                  <a:pt x="4457" y="4439"/>
                </a:lnTo>
                <a:lnTo>
                  <a:pt x="4457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3"/>
          <p:cNvSpPr/>
          <p:nvPr/>
        </p:nvSpPr>
        <p:spPr>
          <a:xfrm>
            <a:off x="5809850" y="214400"/>
            <a:ext cx="108625" cy="108625"/>
          </a:xfrm>
          <a:custGeom>
            <a:rect b="b" l="l" r="r" t="t"/>
            <a:pathLst>
              <a:path extrusionOk="0" h="4345" w="4345">
                <a:moveTo>
                  <a:pt x="4008" y="337"/>
                </a:moveTo>
                <a:lnTo>
                  <a:pt x="4008" y="4008"/>
                </a:lnTo>
                <a:lnTo>
                  <a:pt x="337" y="4008"/>
                </a:lnTo>
                <a:lnTo>
                  <a:pt x="337" y="337"/>
                </a:lnTo>
                <a:close/>
                <a:moveTo>
                  <a:pt x="0" y="0"/>
                </a:moveTo>
                <a:lnTo>
                  <a:pt x="0" y="4345"/>
                </a:lnTo>
                <a:lnTo>
                  <a:pt x="4345" y="4345"/>
                </a:lnTo>
                <a:lnTo>
                  <a:pt x="434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3"/>
          <p:cNvSpPr/>
          <p:nvPr/>
        </p:nvSpPr>
        <p:spPr>
          <a:xfrm>
            <a:off x="7079800" y="420088"/>
            <a:ext cx="164825" cy="164375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3"/>
          <p:cNvSpPr/>
          <p:nvPr/>
        </p:nvSpPr>
        <p:spPr>
          <a:xfrm>
            <a:off x="7952700" y="278513"/>
            <a:ext cx="44975" cy="44500"/>
          </a:xfrm>
          <a:custGeom>
            <a:rect b="b" l="l" r="r" t="t"/>
            <a:pathLst>
              <a:path extrusionOk="0" h="1780" w="1799">
                <a:moveTo>
                  <a:pt x="1" y="1"/>
                </a:moveTo>
                <a:lnTo>
                  <a:pt x="1" y="1780"/>
                </a:lnTo>
                <a:lnTo>
                  <a:pt x="1798" y="1780"/>
                </a:lnTo>
                <a:lnTo>
                  <a:pt x="1798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3"/>
          <p:cNvSpPr/>
          <p:nvPr/>
        </p:nvSpPr>
        <p:spPr>
          <a:xfrm>
            <a:off x="7372450" y="-69325"/>
            <a:ext cx="155925" cy="155925"/>
          </a:xfrm>
          <a:custGeom>
            <a:rect b="b" l="l" r="r" t="t"/>
            <a:pathLst>
              <a:path extrusionOk="0" h="6237" w="6237">
                <a:moveTo>
                  <a:pt x="0" y="0"/>
                </a:moveTo>
                <a:lnTo>
                  <a:pt x="0" y="6236"/>
                </a:lnTo>
                <a:lnTo>
                  <a:pt x="6236" y="6236"/>
                </a:lnTo>
                <a:lnTo>
                  <a:pt x="6236" y="0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3"/>
          <p:cNvSpPr/>
          <p:nvPr/>
        </p:nvSpPr>
        <p:spPr>
          <a:xfrm>
            <a:off x="8464275" y="355050"/>
            <a:ext cx="155925" cy="156400"/>
          </a:xfrm>
          <a:custGeom>
            <a:rect b="b" l="l" r="r" t="t"/>
            <a:pathLst>
              <a:path extrusionOk="0" h="6256" w="6237">
                <a:moveTo>
                  <a:pt x="1" y="1"/>
                </a:moveTo>
                <a:lnTo>
                  <a:pt x="1" y="6256"/>
                </a:lnTo>
                <a:lnTo>
                  <a:pt x="6237" y="6256"/>
                </a:lnTo>
                <a:lnTo>
                  <a:pt x="623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3"/>
          <p:cNvSpPr/>
          <p:nvPr/>
        </p:nvSpPr>
        <p:spPr>
          <a:xfrm>
            <a:off x="7264275" y="607363"/>
            <a:ext cx="122675" cy="122675"/>
          </a:xfrm>
          <a:custGeom>
            <a:rect b="b" l="l" r="r" t="t"/>
            <a:pathLst>
              <a:path extrusionOk="0" h="4907" w="4907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3"/>
          <p:cNvSpPr/>
          <p:nvPr/>
        </p:nvSpPr>
        <p:spPr>
          <a:xfrm>
            <a:off x="6298850" y="907625"/>
            <a:ext cx="155925" cy="155900"/>
          </a:xfrm>
          <a:custGeom>
            <a:rect b="b" l="l" r="r" t="t"/>
            <a:pathLst>
              <a:path extrusionOk="0" h="6236" w="6237">
                <a:moveTo>
                  <a:pt x="1" y="0"/>
                </a:moveTo>
                <a:lnTo>
                  <a:pt x="1" y="6236"/>
                </a:lnTo>
                <a:lnTo>
                  <a:pt x="6237" y="6236"/>
                </a:lnTo>
                <a:lnTo>
                  <a:pt x="6237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3"/>
          <p:cNvSpPr/>
          <p:nvPr/>
        </p:nvSpPr>
        <p:spPr>
          <a:xfrm>
            <a:off x="-83000" y="4540463"/>
            <a:ext cx="164825" cy="164375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3"/>
          <p:cNvSpPr/>
          <p:nvPr/>
        </p:nvSpPr>
        <p:spPr>
          <a:xfrm>
            <a:off x="101475" y="4727738"/>
            <a:ext cx="122675" cy="122675"/>
          </a:xfrm>
          <a:custGeom>
            <a:rect b="b" l="l" r="r" t="t"/>
            <a:pathLst>
              <a:path extrusionOk="0" h="4907" w="4907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5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idx="1" type="subTitle"/>
          </p:nvPr>
        </p:nvSpPr>
        <p:spPr>
          <a:xfrm>
            <a:off x="6429027" y="3829680"/>
            <a:ext cx="24282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75" name="Google Shape;75;p14"/>
          <p:cNvSpPr/>
          <p:nvPr/>
        </p:nvSpPr>
        <p:spPr>
          <a:xfrm>
            <a:off x="7647375" y="94960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4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4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4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4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4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4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4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4"/>
          <p:cNvSpPr/>
          <p:nvPr/>
        </p:nvSpPr>
        <p:spPr>
          <a:xfrm>
            <a:off x="285750" y="4542650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4"/>
          <p:cNvSpPr/>
          <p:nvPr/>
        </p:nvSpPr>
        <p:spPr>
          <a:xfrm>
            <a:off x="439150" y="480340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4"/>
          <p:cNvSpPr txBox="1"/>
          <p:nvPr>
            <p:ph type="ctrTitle"/>
          </p:nvPr>
        </p:nvSpPr>
        <p:spPr>
          <a:xfrm>
            <a:off x="970814" y="3396800"/>
            <a:ext cx="2152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  <p:sp>
        <p:nvSpPr>
          <p:cNvPr id="86" name="Google Shape;86;p14"/>
          <p:cNvSpPr txBox="1"/>
          <p:nvPr>
            <p:ph idx="2" type="subTitle"/>
          </p:nvPr>
        </p:nvSpPr>
        <p:spPr>
          <a:xfrm>
            <a:off x="970814" y="3829680"/>
            <a:ext cx="24282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87" name="Google Shape;87;p14"/>
          <p:cNvSpPr txBox="1"/>
          <p:nvPr>
            <p:ph hasCustomPrompt="1" idx="3" type="title"/>
          </p:nvPr>
        </p:nvSpPr>
        <p:spPr>
          <a:xfrm>
            <a:off x="970814" y="264588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88" name="Google Shape;88;p14"/>
          <p:cNvSpPr txBox="1"/>
          <p:nvPr>
            <p:ph idx="4" type="ctrTitle"/>
          </p:nvPr>
        </p:nvSpPr>
        <p:spPr>
          <a:xfrm>
            <a:off x="3690348" y="3396800"/>
            <a:ext cx="1386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  <p:sp>
        <p:nvSpPr>
          <p:cNvPr id="89" name="Google Shape;89;p14"/>
          <p:cNvSpPr txBox="1"/>
          <p:nvPr>
            <p:ph idx="5" type="subTitle"/>
          </p:nvPr>
        </p:nvSpPr>
        <p:spPr>
          <a:xfrm>
            <a:off x="3690341" y="3829680"/>
            <a:ext cx="24282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90" name="Google Shape;90;p14"/>
          <p:cNvSpPr txBox="1"/>
          <p:nvPr>
            <p:ph hasCustomPrompt="1" idx="6" type="title"/>
          </p:nvPr>
        </p:nvSpPr>
        <p:spPr>
          <a:xfrm>
            <a:off x="3690341" y="264588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91" name="Google Shape;91;p14"/>
          <p:cNvSpPr txBox="1"/>
          <p:nvPr>
            <p:ph idx="7" type="ctrTitle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92" name="Google Shape;92;p14"/>
          <p:cNvSpPr txBox="1"/>
          <p:nvPr>
            <p:ph idx="8" type="ctrTitle"/>
          </p:nvPr>
        </p:nvSpPr>
        <p:spPr>
          <a:xfrm>
            <a:off x="6428436" y="3377738"/>
            <a:ext cx="225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  <p:sp>
        <p:nvSpPr>
          <p:cNvPr id="93" name="Google Shape;93;p14"/>
          <p:cNvSpPr txBox="1"/>
          <p:nvPr>
            <p:ph hasCustomPrompt="1" idx="9" type="title"/>
          </p:nvPr>
        </p:nvSpPr>
        <p:spPr>
          <a:xfrm>
            <a:off x="6428436" y="264588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94" name="Google Shape;94;p14"/>
          <p:cNvSpPr txBox="1"/>
          <p:nvPr>
            <p:ph idx="13" type="ctrTitle"/>
          </p:nvPr>
        </p:nvSpPr>
        <p:spPr>
          <a:xfrm>
            <a:off x="6429027" y="3396800"/>
            <a:ext cx="225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>
  <p:cSld name="TITLE_AND_BODY_1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idx="1" type="body"/>
          </p:nvPr>
        </p:nvSpPr>
        <p:spPr>
          <a:xfrm>
            <a:off x="618825" y="1679175"/>
            <a:ext cx="3534300" cy="20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7" name="Google Shape;97;p15"/>
          <p:cNvSpPr txBox="1"/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98" name="Google Shape;98;p15"/>
          <p:cNvSpPr/>
          <p:nvPr/>
        </p:nvSpPr>
        <p:spPr>
          <a:xfrm>
            <a:off x="720000" y="46901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5"/>
          <p:cNvSpPr/>
          <p:nvPr/>
        </p:nvSpPr>
        <p:spPr>
          <a:xfrm>
            <a:off x="2058475" y="41522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5"/>
          <p:cNvSpPr/>
          <p:nvPr/>
        </p:nvSpPr>
        <p:spPr>
          <a:xfrm>
            <a:off x="1432075" y="4296400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5"/>
          <p:cNvSpPr/>
          <p:nvPr/>
        </p:nvSpPr>
        <p:spPr>
          <a:xfrm>
            <a:off x="2194725" y="44747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5"/>
          <p:cNvSpPr/>
          <p:nvPr/>
        </p:nvSpPr>
        <p:spPr>
          <a:xfrm>
            <a:off x="1585475" y="4695513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3" name="Google Shape;103;p15"/>
          <p:cNvGrpSpPr/>
          <p:nvPr/>
        </p:nvGrpSpPr>
        <p:grpSpPr>
          <a:xfrm>
            <a:off x="8148521" y="3004593"/>
            <a:ext cx="98059" cy="1147596"/>
            <a:chOff x="3347921" y="16006"/>
            <a:chExt cx="98059" cy="1147596"/>
          </a:xfrm>
        </p:grpSpPr>
        <p:sp>
          <p:nvSpPr>
            <p:cNvPr id="104" name="Google Shape;104;p15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2975">
              <a:solidFill>
                <a:srgbClr val="E898A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5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6" name="Google Shape;106;p15"/>
          <p:cNvGrpSpPr/>
          <p:nvPr/>
        </p:nvGrpSpPr>
        <p:grpSpPr>
          <a:xfrm>
            <a:off x="281421" y="3769263"/>
            <a:ext cx="121172" cy="760495"/>
            <a:chOff x="5245196" y="3136513"/>
            <a:chExt cx="121172" cy="760495"/>
          </a:xfrm>
        </p:grpSpPr>
        <p:sp>
          <p:nvSpPr>
            <p:cNvPr id="107" name="Google Shape;107;p15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5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9" name="Google Shape;109;p15"/>
          <p:cNvGrpSpPr/>
          <p:nvPr/>
        </p:nvGrpSpPr>
        <p:grpSpPr>
          <a:xfrm>
            <a:off x="8534739" y="4069632"/>
            <a:ext cx="57599" cy="831799"/>
            <a:chOff x="2038689" y="173907"/>
            <a:chExt cx="57599" cy="831799"/>
          </a:xfrm>
        </p:grpSpPr>
        <p:sp>
          <p:nvSpPr>
            <p:cNvPr id="110" name="Google Shape;110;p15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5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2" name="Google Shape;112;p15"/>
          <p:cNvSpPr/>
          <p:nvPr/>
        </p:nvSpPr>
        <p:spPr>
          <a:xfrm>
            <a:off x="7686100" y="45688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5"/>
          <p:cNvSpPr/>
          <p:nvPr/>
        </p:nvSpPr>
        <p:spPr>
          <a:xfrm>
            <a:off x="8868125" y="3769263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6"/>
          <p:cNvSpPr txBox="1"/>
          <p:nvPr>
            <p:ph type="ctrTitle"/>
          </p:nvPr>
        </p:nvSpPr>
        <p:spPr>
          <a:xfrm>
            <a:off x="923625" y="1196026"/>
            <a:ext cx="982200" cy="577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116" name="Google Shape;116;p16"/>
          <p:cNvSpPr txBox="1"/>
          <p:nvPr>
            <p:ph idx="1" type="subTitle"/>
          </p:nvPr>
        </p:nvSpPr>
        <p:spPr>
          <a:xfrm>
            <a:off x="923637" y="1684093"/>
            <a:ext cx="26205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17" name="Google Shape;117;p16"/>
          <p:cNvSpPr txBox="1"/>
          <p:nvPr>
            <p:ph idx="2" type="ctrTitle"/>
          </p:nvPr>
        </p:nvSpPr>
        <p:spPr>
          <a:xfrm>
            <a:off x="7050379" y="1196025"/>
            <a:ext cx="1137300" cy="577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118" name="Google Shape;118;p16"/>
          <p:cNvSpPr txBox="1"/>
          <p:nvPr>
            <p:ph idx="3" type="subTitle"/>
          </p:nvPr>
        </p:nvSpPr>
        <p:spPr>
          <a:xfrm>
            <a:off x="5450166" y="1684093"/>
            <a:ext cx="27375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19" name="Google Shape;119;p16"/>
          <p:cNvSpPr txBox="1"/>
          <p:nvPr>
            <p:ph idx="4" type="ctrTitle"/>
          </p:nvPr>
        </p:nvSpPr>
        <p:spPr>
          <a:xfrm>
            <a:off x="618825" y="411675"/>
            <a:ext cx="4618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120" name="Google Shape;120;p16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6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6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6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4" name="Google Shape;124;p16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125" name="Google Shape;125;p16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6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7" name="Google Shape;127;p16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6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2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7"/>
          <p:cNvSpPr txBox="1"/>
          <p:nvPr>
            <p:ph type="ctrTitle"/>
          </p:nvPr>
        </p:nvSpPr>
        <p:spPr>
          <a:xfrm>
            <a:off x="1218541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131" name="Google Shape;131;p17"/>
          <p:cNvSpPr txBox="1"/>
          <p:nvPr>
            <p:ph idx="1" type="subTitle"/>
          </p:nvPr>
        </p:nvSpPr>
        <p:spPr>
          <a:xfrm>
            <a:off x="1218541" y="1865495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32" name="Google Shape;132;p17"/>
          <p:cNvSpPr txBox="1"/>
          <p:nvPr>
            <p:ph idx="2" type="ctrTitle"/>
          </p:nvPr>
        </p:nvSpPr>
        <p:spPr>
          <a:xfrm>
            <a:off x="6054555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133" name="Google Shape;133;p17"/>
          <p:cNvSpPr txBox="1"/>
          <p:nvPr>
            <p:ph idx="3" type="subTitle"/>
          </p:nvPr>
        </p:nvSpPr>
        <p:spPr>
          <a:xfrm>
            <a:off x="6054555" y="1865495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34" name="Google Shape;134;p17"/>
          <p:cNvSpPr txBox="1"/>
          <p:nvPr>
            <p:ph idx="4" type="ctrTitle"/>
          </p:nvPr>
        </p:nvSpPr>
        <p:spPr>
          <a:xfrm>
            <a:off x="1218541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135" name="Google Shape;135;p17"/>
          <p:cNvSpPr txBox="1"/>
          <p:nvPr>
            <p:ph idx="5" type="subTitle"/>
          </p:nvPr>
        </p:nvSpPr>
        <p:spPr>
          <a:xfrm>
            <a:off x="1116841" y="3271106"/>
            <a:ext cx="20847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36" name="Google Shape;136;p17"/>
          <p:cNvSpPr txBox="1"/>
          <p:nvPr>
            <p:ph idx="6" type="ctrTitle"/>
          </p:nvPr>
        </p:nvSpPr>
        <p:spPr>
          <a:xfrm>
            <a:off x="6054555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137" name="Google Shape;137;p17"/>
          <p:cNvSpPr txBox="1"/>
          <p:nvPr>
            <p:ph idx="7" type="subTitle"/>
          </p:nvPr>
        </p:nvSpPr>
        <p:spPr>
          <a:xfrm>
            <a:off x="6054555" y="3271106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38" name="Google Shape;138;p17"/>
          <p:cNvSpPr txBox="1"/>
          <p:nvPr>
            <p:ph idx="8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139" name="Google Shape;139;p17"/>
          <p:cNvSpPr/>
          <p:nvPr/>
        </p:nvSpPr>
        <p:spPr>
          <a:xfrm>
            <a:off x="7647375" y="94960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7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7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7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7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7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7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7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7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7"/>
          <p:cNvSpPr/>
          <p:nvPr/>
        </p:nvSpPr>
        <p:spPr>
          <a:xfrm>
            <a:off x="816650" y="4612675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8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151" name="Google Shape;151;p18"/>
          <p:cNvSpPr/>
          <p:nvPr/>
        </p:nvSpPr>
        <p:spPr>
          <a:xfrm>
            <a:off x="7573050" y="27737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8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8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8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8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8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8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8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8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8"/>
          <p:cNvSpPr/>
          <p:nvPr/>
        </p:nvSpPr>
        <p:spPr>
          <a:xfrm>
            <a:off x="564075" y="475390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9"/>
          <p:cNvSpPr/>
          <p:nvPr/>
        </p:nvSpPr>
        <p:spPr>
          <a:xfrm>
            <a:off x="7202390" y="916059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9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4" name="Google Shape;164;p19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65" name="Google Shape;165;p19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19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19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8" name="Google Shape;168;p19"/>
          <p:cNvSpPr/>
          <p:nvPr/>
        </p:nvSpPr>
        <p:spPr>
          <a:xfrm>
            <a:off x="8485996" y="161463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9" name="Google Shape;169;p19"/>
          <p:cNvGrpSpPr/>
          <p:nvPr/>
        </p:nvGrpSpPr>
        <p:grpSpPr>
          <a:xfrm>
            <a:off x="3643898" y="-436198"/>
            <a:ext cx="133252" cy="1952377"/>
            <a:chOff x="6780548" y="337714"/>
            <a:chExt cx="133252" cy="1952377"/>
          </a:xfrm>
        </p:grpSpPr>
        <p:sp>
          <p:nvSpPr>
            <p:cNvPr id="170" name="Google Shape;170;p19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19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2" name="Google Shape;172;p19"/>
          <p:cNvSpPr/>
          <p:nvPr/>
        </p:nvSpPr>
        <p:spPr>
          <a:xfrm>
            <a:off x="8935726" y="10"/>
            <a:ext cx="8464" cy="2519637"/>
          </a:xfrm>
          <a:custGeom>
            <a:rect b="b" l="l" r="r" t="t"/>
            <a:pathLst>
              <a:path extrusionOk="0" h="96151" w="323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3" name="Google Shape;173;p19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174" name="Google Shape;174;p19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19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6" name="Google Shape;176;p19"/>
          <p:cNvGrpSpPr/>
          <p:nvPr/>
        </p:nvGrpSpPr>
        <p:grpSpPr>
          <a:xfrm>
            <a:off x="520996" y="1091548"/>
            <a:ext cx="199001" cy="2139769"/>
            <a:chOff x="8008096" y="2108910"/>
            <a:chExt cx="199001" cy="2139769"/>
          </a:xfrm>
        </p:grpSpPr>
        <p:sp>
          <p:nvSpPr>
            <p:cNvPr id="177" name="Google Shape;177;p19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19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9" name="Google Shape;179;p19"/>
          <p:cNvSpPr txBox="1"/>
          <p:nvPr>
            <p:ph type="ctrTitle"/>
          </p:nvPr>
        </p:nvSpPr>
        <p:spPr>
          <a:xfrm>
            <a:off x="2031287" y="1742775"/>
            <a:ext cx="2622000" cy="83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80" name="Google Shape;180;p19"/>
          <p:cNvSpPr txBox="1"/>
          <p:nvPr>
            <p:ph idx="1" type="subTitle"/>
          </p:nvPr>
        </p:nvSpPr>
        <p:spPr>
          <a:xfrm>
            <a:off x="1791587" y="2417450"/>
            <a:ext cx="3101400" cy="10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81" name="Google Shape;181;p19"/>
          <p:cNvSpPr txBox="1"/>
          <p:nvPr>
            <p:ph hasCustomPrompt="1" idx="2" type="title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 1">
  <p:cSld name="CAPTION_ONLY_1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0"/>
          <p:cNvSpPr txBox="1"/>
          <p:nvPr>
            <p:ph type="title"/>
          </p:nvPr>
        </p:nvSpPr>
        <p:spPr>
          <a:xfrm>
            <a:off x="581925" y="3391646"/>
            <a:ext cx="4126500" cy="132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1"/>
          <p:cNvSpPr txBox="1"/>
          <p:nvPr>
            <p:ph type="ctrTitle"/>
          </p:nvPr>
        </p:nvSpPr>
        <p:spPr>
          <a:xfrm>
            <a:off x="3068675" y="3075325"/>
            <a:ext cx="3055800" cy="5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24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86" name="Google Shape;186;p21"/>
          <p:cNvSpPr txBox="1"/>
          <p:nvPr>
            <p:ph idx="1" type="subTitle"/>
          </p:nvPr>
        </p:nvSpPr>
        <p:spPr>
          <a:xfrm>
            <a:off x="2333000" y="1799075"/>
            <a:ext cx="44781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7" name="Google Shape;187;p21"/>
          <p:cNvSpPr/>
          <p:nvPr/>
        </p:nvSpPr>
        <p:spPr>
          <a:xfrm>
            <a:off x="1621169" y="2890613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1"/>
          <p:cNvSpPr/>
          <p:nvPr/>
        </p:nvSpPr>
        <p:spPr>
          <a:xfrm>
            <a:off x="1238740" y="2106884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1"/>
          <p:cNvSpPr/>
          <p:nvPr/>
        </p:nvSpPr>
        <p:spPr>
          <a:xfrm>
            <a:off x="8710023" y="4821495"/>
            <a:ext cx="98059" cy="98295"/>
          </a:xfrm>
          <a:custGeom>
            <a:rect b="b" l="l" r="r" t="t"/>
            <a:pathLst>
              <a:path extrusionOk="0" fill="none" h="3751" w="3742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cap="flat" cmpd="sng" w="29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1"/>
          <p:cNvSpPr/>
          <p:nvPr/>
        </p:nvSpPr>
        <p:spPr>
          <a:xfrm>
            <a:off x="275669" y="1557059"/>
            <a:ext cx="57834" cy="57599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1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2" name="Google Shape;192;p21"/>
          <p:cNvGrpSpPr/>
          <p:nvPr/>
        </p:nvGrpSpPr>
        <p:grpSpPr>
          <a:xfrm>
            <a:off x="8217007" y="3576772"/>
            <a:ext cx="188886" cy="1181531"/>
            <a:chOff x="2877432" y="975334"/>
            <a:chExt cx="188886" cy="1181531"/>
          </a:xfrm>
        </p:grpSpPr>
        <p:sp>
          <p:nvSpPr>
            <p:cNvPr id="193" name="Google Shape;193;p21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21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21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6" name="Google Shape;196;p21"/>
          <p:cNvSpPr/>
          <p:nvPr/>
        </p:nvSpPr>
        <p:spPr>
          <a:xfrm>
            <a:off x="8718796" y="116488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7" name="Google Shape;197;p21"/>
          <p:cNvGrpSpPr/>
          <p:nvPr/>
        </p:nvGrpSpPr>
        <p:grpSpPr>
          <a:xfrm>
            <a:off x="7519346" y="3243318"/>
            <a:ext cx="98059" cy="1147596"/>
            <a:chOff x="3347921" y="16006"/>
            <a:chExt cx="98059" cy="1147596"/>
          </a:xfrm>
        </p:grpSpPr>
        <p:sp>
          <p:nvSpPr>
            <p:cNvPr id="198" name="Google Shape;198;p21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2975">
              <a:solidFill>
                <a:srgbClr val="E898A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21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0" name="Google Shape;200;p21"/>
          <p:cNvGrpSpPr/>
          <p:nvPr/>
        </p:nvGrpSpPr>
        <p:grpSpPr>
          <a:xfrm>
            <a:off x="805821" y="2953663"/>
            <a:ext cx="121172" cy="760495"/>
            <a:chOff x="5245196" y="3136513"/>
            <a:chExt cx="121172" cy="760495"/>
          </a:xfrm>
        </p:grpSpPr>
        <p:sp>
          <p:nvSpPr>
            <p:cNvPr id="201" name="Google Shape;201;p21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21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3" name="Google Shape;203;p21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204" name="Google Shape;204;p21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21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21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21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8" name="Google Shape;208;p21"/>
          <p:cNvSpPr/>
          <p:nvPr/>
        </p:nvSpPr>
        <p:spPr>
          <a:xfrm>
            <a:off x="8307214" y="-383977"/>
            <a:ext cx="8464" cy="2519637"/>
          </a:xfrm>
          <a:custGeom>
            <a:rect b="b" l="l" r="r" t="t"/>
            <a:pathLst>
              <a:path extrusionOk="0" h="96151" w="323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1"/>
          <p:cNvSpPr/>
          <p:nvPr/>
        </p:nvSpPr>
        <p:spPr>
          <a:xfrm>
            <a:off x="646863" y="21446"/>
            <a:ext cx="8464" cy="1689069"/>
          </a:xfrm>
          <a:custGeom>
            <a:rect b="b" l="l" r="r" t="t"/>
            <a:pathLst>
              <a:path extrusionOk="0" h="64456" w="323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0" name="Google Shape;210;p21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211" name="Google Shape;211;p21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21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3" name="Google Shape;213;p21"/>
          <p:cNvSpPr/>
          <p:nvPr/>
        </p:nvSpPr>
        <p:spPr>
          <a:xfrm>
            <a:off x="7582340" y="1834534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4" name="Google Shape;214;p21"/>
          <p:cNvGrpSpPr/>
          <p:nvPr/>
        </p:nvGrpSpPr>
        <p:grpSpPr>
          <a:xfrm>
            <a:off x="4920170" y="-496491"/>
            <a:ext cx="188886" cy="1181531"/>
            <a:chOff x="2877432" y="975334"/>
            <a:chExt cx="188886" cy="1181531"/>
          </a:xfrm>
        </p:grpSpPr>
        <p:sp>
          <p:nvSpPr>
            <p:cNvPr id="215" name="Google Shape;215;p21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21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21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8" name="Google Shape;218;p21"/>
          <p:cNvSpPr/>
          <p:nvPr/>
        </p:nvSpPr>
        <p:spPr>
          <a:xfrm>
            <a:off x="7084804" y="549572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9" name="Google Shape;219;p21"/>
          <p:cNvGrpSpPr/>
          <p:nvPr/>
        </p:nvGrpSpPr>
        <p:grpSpPr>
          <a:xfrm>
            <a:off x="3030471" y="-223849"/>
            <a:ext cx="121172" cy="760495"/>
            <a:chOff x="5245196" y="3136513"/>
            <a:chExt cx="121172" cy="760495"/>
          </a:xfrm>
        </p:grpSpPr>
        <p:sp>
          <p:nvSpPr>
            <p:cNvPr id="220" name="Google Shape;220;p21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21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2" name="Google Shape;222;p21"/>
          <p:cNvGrpSpPr/>
          <p:nvPr/>
        </p:nvGrpSpPr>
        <p:grpSpPr>
          <a:xfrm>
            <a:off x="2306292" y="2569221"/>
            <a:ext cx="199237" cy="2828935"/>
            <a:chOff x="1608717" y="1280046"/>
            <a:chExt cx="199237" cy="2828935"/>
          </a:xfrm>
        </p:grpSpPr>
        <p:sp>
          <p:nvSpPr>
            <p:cNvPr id="223" name="Google Shape;223;p21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21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21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2">
  <p:cSld name="CUSTOM_2_1"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2"/>
          <p:cNvSpPr txBox="1"/>
          <p:nvPr>
            <p:ph type="ctrTitle"/>
          </p:nvPr>
        </p:nvSpPr>
        <p:spPr>
          <a:xfrm>
            <a:off x="915161" y="2299544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28" name="Google Shape;228;p22"/>
          <p:cNvSpPr txBox="1"/>
          <p:nvPr>
            <p:ph idx="1" type="subTitle"/>
          </p:nvPr>
        </p:nvSpPr>
        <p:spPr>
          <a:xfrm>
            <a:off x="879139" y="1777397"/>
            <a:ext cx="19173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29" name="Google Shape;229;p22"/>
          <p:cNvSpPr txBox="1"/>
          <p:nvPr>
            <p:ph idx="2" type="ctrTitle"/>
          </p:nvPr>
        </p:nvSpPr>
        <p:spPr>
          <a:xfrm>
            <a:off x="6345518" y="2299544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30" name="Google Shape;230;p22"/>
          <p:cNvSpPr txBox="1"/>
          <p:nvPr>
            <p:ph idx="3" type="subTitle"/>
          </p:nvPr>
        </p:nvSpPr>
        <p:spPr>
          <a:xfrm>
            <a:off x="6345518" y="1777397"/>
            <a:ext cx="18813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31" name="Google Shape;231;p22"/>
          <p:cNvSpPr txBox="1"/>
          <p:nvPr>
            <p:ph idx="4" type="ctrTitle"/>
          </p:nvPr>
        </p:nvSpPr>
        <p:spPr>
          <a:xfrm>
            <a:off x="915161" y="2861525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32" name="Google Shape;232;p22"/>
          <p:cNvSpPr txBox="1"/>
          <p:nvPr>
            <p:ph idx="5" type="subTitle"/>
          </p:nvPr>
        </p:nvSpPr>
        <p:spPr>
          <a:xfrm>
            <a:off x="915161" y="3353275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33" name="Google Shape;233;p22"/>
          <p:cNvSpPr txBox="1"/>
          <p:nvPr>
            <p:ph idx="6" type="ctrTitle"/>
          </p:nvPr>
        </p:nvSpPr>
        <p:spPr>
          <a:xfrm>
            <a:off x="6345518" y="2861525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34" name="Google Shape;234;p22"/>
          <p:cNvSpPr txBox="1"/>
          <p:nvPr>
            <p:ph idx="7" type="subTitle"/>
          </p:nvPr>
        </p:nvSpPr>
        <p:spPr>
          <a:xfrm>
            <a:off x="6345518" y="3353275"/>
            <a:ext cx="16566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35" name="Google Shape;235;p22"/>
          <p:cNvSpPr txBox="1"/>
          <p:nvPr>
            <p:ph idx="8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236" name="Google Shape;236;p22"/>
          <p:cNvSpPr/>
          <p:nvPr/>
        </p:nvSpPr>
        <p:spPr>
          <a:xfrm>
            <a:off x="7647375" y="94960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22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2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2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22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2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22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22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2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22"/>
          <p:cNvSpPr/>
          <p:nvPr/>
        </p:nvSpPr>
        <p:spPr>
          <a:xfrm>
            <a:off x="816650" y="4612675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1_1_1"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3"/>
          <p:cNvSpPr txBox="1"/>
          <p:nvPr>
            <p:ph type="ctrTitle"/>
          </p:nvPr>
        </p:nvSpPr>
        <p:spPr>
          <a:xfrm>
            <a:off x="1121525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248" name="Google Shape;248;p23"/>
          <p:cNvSpPr txBox="1"/>
          <p:nvPr>
            <p:ph idx="1" type="subTitle"/>
          </p:nvPr>
        </p:nvSpPr>
        <p:spPr>
          <a:xfrm>
            <a:off x="961925" y="1643751"/>
            <a:ext cx="22005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49" name="Google Shape;249;p23"/>
          <p:cNvSpPr txBox="1"/>
          <p:nvPr>
            <p:ph idx="2" type="ctrTitle"/>
          </p:nvPr>
        </p:nvSpPr>
        <p:spPr>
          <a:xfrm>
            <a:off x="3628263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250" name="Google Shape;250;p23"/>
          <p:cNvSpPr txBox="1"/>
          <p:nvPr>
            <p:ph idx="3" type="subTitle"/>
          </p:nvPr>
        </p:nvSpPr>
        <p:spPr>
          <a:xfrm>
            <a:off x="3468663" y="1643759"/>
            <a:ext cx="22005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51" name="Google Shape;251;p23"/>
          <p:cNvSpPr txBox="1"/>
          <p:nvPr>
            <p:ph idx="4" type="ctrTitle"/>
          </p:nvPr>
        </p:nvSpPr>
        <p:spPr>
          <a:xfrm>
            <a:off x="6142624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252" name="Google Shape;252;p23"/>
          <p:cNvSpPr txBox="1"/>
          <p:nvPr>
            <p:ph idx="5" type="subTitle"/>
          </p:nvPr>
        </p:nvSpPr>
        <p:spPr>
          <a:xfrm>
            <a:off x="5947924" y="1643751"/>
            <a:ext cx="22707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53" name="Google Shape;253;p23"/>
          <p:cNvSpPr txBox="1"/>
          <p:nvPr>
            <p:ph idx="6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254" name="Google Shape;254;p23"/>
          <p:cNvSpPr txBox="1"/>
          <p:nvPr>
            <p:ph idx="7" type="ctrTitle"/>
          </p:nvPr>
        </p:nvSpPr>
        <p:spPr>
          <a:xfrm>
            <a:off x="1121525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255" name="Google Shape;255;p23"/>
          <p:cNvSpPr txBox="1"/>
          <p:nvPr>
            <p:ph idx="8" type="subTitle"/>
          </p:nvPr>
        </p:nvSpPr>
        <p:spPr>
          <a:xfrm>
            <a:off x="961925" y="3479251"/>
            <a:ext cx="22005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56" name="Google Shape;256;p23"/>
          <p:cNvSpPr txBox="1"/>
          <p:nvPr>
            <p:ph idx="9" type="ctrTitle"/>
          </p:nvPr>
        </p:nvSpPr>
        <p:spPr>
          <a:xfrm>
            <a:off x="3628263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257" name="Google Shape;257;p23"/>
          <p:cNvSpPr txBox="1"/>
          <p:nvPr>
            <p:ph idx="13" type="subTitle"/>
          </p:nvPr>
        </p:nvSpPr>
        <p:spPr>
          <a:xfrm>
            <a:off x="3533613" y="3479251"/>
            <a:ext cx="20706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58" name="Google Shape;258;p23"/>
          <p:cNvSpPr txBox="1"/>
          <p:nvPr>
            <p:ph idx="14" type="ctrTitle"/>
          </p:nvPr>
        </p:nvSpPr>
        <p:spPr>
          <a:xfrm>
            <a:off x="6142624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259" name="Google Shape;259;p23"/>
          <p:cNvSpPr txBox="1"/>
          <p:nvPr>
            <p:ph idx="15" type="subTitle"/>
          </p:nvPr>
        </p:nvSpPr>
        <p:spPr>
          <a:xfrm>
            <a:off x="5947924" y="3479251"/>
            <a:ext cx="22707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60" name="Google Shape;260;p23"/>
          <p:cNvSpPr/>
          <p:nvPr/>
        </p:nvSpPr>
        <p:spPr>
          <a:xfrm>
            <a:off x="7573050" y="27737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23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23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23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23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23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23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23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23"/>
          <p:cNvSpPr/>
          <p:nvPr/>
        </p:nvSpPr>
        <p:spPr>
          <a:xfrm>
            <a:off x="564075" y="475390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1_1_2"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4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24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24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24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4" name="Google Shape;274;p24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275" name="Google Shape;275;p24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24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7" name="Google Shape;277;p24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24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24"/>
          <p:cNvSpPr txBox="1"/>
          <p:nvPr>
            <p:ph type="ctrTitle"/>
          </p:nvPr>
        </p:nvSpPr>
        <p:spPr>
          <a:xfrm>
            <a:off x="891226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280" name="Google Shape;280;p24"/>
          <p:cNvSpPr txBox="1"/>
          <p:nvPr>
            <p:ph idx="1" type="subTitle"/>
          </p:nvPr>
        </p:nvSpPr>
        <p:spPr>
          <a:xfrm>
            <a:off x="891226" y="3491100"/>
            <a:ext cx="18813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81" name="Google Shape;281;p24"/>
          <p:cNvSpPr txBox="1"/>
          <p:nvPr>
            <p:ph idx="2" type="ctrTitle"/>
          </p:nvPr>
        </p:nvSpPr>
        <p:spPr>
          <a:xfrm>
            <a:off x="3503173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282" name="Google Shape;282;p24"/>
          <p:cNvSpPr txBox="1"/>
          <p:nvPr>
            <p:ph idx="3" type="subTitle"/>
          </p:nvPr>
        </p:nvSpPr>
        <p:spPr>
          <a:xfrm>
            <a:off x="3503173" y="3491100"/>
            <a:ext cx="18813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83" name="Google Shape;283;p24"/>
          <p:cNvSpPr txBox="1"/>
          <p:nvPr>
            <p:ph idx="4" type="ctrTitle"/>
          </p:nvPr>
        </p:nvSpPr>
        <p:spPr>
          <a:xfrm>
            <a:off x="6124594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284" name="Google Shape;284;p24"/>
          <p:cNvSpPr txBox="1"/>
          <p:nvPr>
            <p:ph idx="5" type="subTitle"/>
          </p:nvPr>
        </p:nvSpPr>
        <p:spPr>
          <a:xfrm>
            <a:off x="6124594" y="3491100"/>
            <a:ext cx="18813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85" name="Google Shape;285;p24"/>
          <p:cNvSpPr txBox="1"/>
          <p:nvPr>
            <p:ph idx="6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1">
  <p:cSld name="ONE_COLUMN_TEXT_1"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5"/>
          <p:cNvSpPr txBox="1"/>
          <p:nvPr>
            <p:ph idx="1" type="body"/>
          </p:nvPr>
        </p:nvSpPr>
        <p:spPr>
          <a:xfrm>
            <a:off x="618306" y="2199025"/>
            <a:ext cx="1905900" cy="12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8" name="Google Shape;288;p25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289" name="Google Shape;289;p25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25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25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25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3" name="Google Shape;293;p25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294" name="Google Shape;294;p25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25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6" name="Google Shape;296;p25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25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"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6"/>
          <p:cNvSpPr txBox="1"/>
          <p:nvPr>
            <p:ph type="title"/>
          </p:nvPr>
        </p:nvSpPr>
        <p:spPr>
          <a:xfrm>
            <a:off x="2471150" y="1830075"/>
            <a:ext cx="3823200" cy="112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7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00" name="Google Shape;300;p26"/>
          <p:cNvSpPr txBox="1"/>
          <p:nvPr>
            <p:ph idx="1" type="subTitle"/>
          </p:nvPr>
        </p:nvSpPr>
        <p:spPr>
          <a:xfrm>
            <a:off x="2902550" y="540000"/>
            <a:ext cx="2960400" cy="135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01" name="Google Shape;301;p26"/>
          <p:cNvSpPr txBox="1"/>
          <p:nvPr/>
        </p:nvSpPr>
        <p:spPr>
          <a:xfrm>
            <a:off x="2289500" y="3592806"/>
            <a:ext cx="4186500" cy="93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CREDITS: This presentation template was created by </a:t>
            </a:r>
            <a:r>
              <a:rPr lang="en" sz="1000">
                <a:solidFill>
                  <a:schemeClr val="accent1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including icons by </a:t>
            </a:r>
            <a:r>
              <a:rPr lang="en" sz="1000">
                <a:solidFill>
                  <a:schemeClr val="accent2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and infographics &amp; images by </a:t>
            </a:r>
            <a:r>
              <a:rPr lang="en" sz="1000">
                <a:solidFill>
                  <a:schemeClr val="accent3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sz="1000">
              <a:solidFill>
                <a:schemeClr val="accent3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02" name="Google Shape;302;p26"/>
          <p:cNvSpPr/>
          <p:nvPr/>
        </p:nvSpPr>
        <p:spPr>
          <a:xfrm>
            <a:off x="858247" y="1380669"/>
            <a:ext cx="130760" cy="131015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26"/>
          <p:cNvSpPr/>
          <p:nvPr/>
        </p:nvSpPr>
        <p:spPr>
          <a:xfrm>
            <a:off x="1802448" y="4340187"/>
            <a:ext cx="131015" cy="131015"/>
          </a:xfrm>
          <a:custGeom>
            <a:rect b="b" l="l" r="r" t="t"/>
            <a:pathLst>
              <a:path extrusionOk="0" h="4634" w="4634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26"/>
          <p:cNvSpPr/>
          <p:nvPr/>
        </p:nvSpPr>
        <p:spPr>
          <a:xfrm>
            <a:off x="7196621" y="809541"/>
            <a:ext cx="131015" cy="131015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26"/>
          <p:cNvSpPr/>
          <p:nvPr/>
        </p:nvSpPr>
        <p:spPr>
          <a:xfrm>
            <a:off x="7826485" y="4005523"/>
            <a:ext cx="105796" cy="106050"/>
          </a:xfrm>
          <a:custGeom>
            <a:rect b="b" l="l" r="r" t="t"/>
            <a:pathLst>
              <a:path extrusionOk="0" fill="none" h="3751" w="3742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cap="flat" cmpd="sng" w="29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26"/>
          <p:cNvSpPr/>
          <p:nvPr/>
        </p:nvSpPr>
        <p:spPr>
          <a:xfrm>
            <a:off x="6669747" y="3108456"/>
            <a:ext cx="62397" cy="62397"/>
          </a:xfrm>
          <a:custGeom>
            <a:rect b="b" l="l" r="r" t="t"/>
            <a:pathLst>
              <a:path extrusionOk="0" fill="none" h="2207" w="2207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cap="flat" cmpd="sng" w="13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26"/>
          <p:cNvSpPr/>
          <p:nvPr/>
        </p:nvSpPr>
        <p:spPr>
          <a:xfrm>
            <a:off x="2127273" y="2530788"/>
            <a:ext cx="112298" cy="112553"/>
          </a:xfrm>
          <a:custGeom>
            <a:rect b="b" l="l" r="r" t="t"/>
            <a:pathLst>
              <a:path extrusionOk="0" fill="none" h="3981" w="3972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26"/>
          <p:cNvSpPr/>
          <p:nvPr/>
        </p:nvSpPr>
        <p:spPr>
          <a:xfrm>
            <a:off x="7418926" y="3240515"/>
            <a:ext cx="112298" cy="112553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26"/>
          <p:cNvSpPr/>
          <p:nvPr/>
        </p:nvSpPr>
        <p:spPr>
          <a:xfrm>
            <a:off x="7751274" y="1218584"/>
            <a:ext cx="86853" cy="86825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0" name="Google Shape;310;p26"/>
          <p:cNvGrpSpPr/>
          <p:nvPr/>
        </p:nvGrpSpPr>
        <p:grpSpPr>
          <a:xfrm>
            <a:off x="6669747" y="-389684"/>
            <a:ext cx="143766" cy="2106420"/>
            <a:chOff x="6780548" y="337714"/>
            <a:chExt cx="133252" cy="1952377"/>
          </a:xfrm>
        </p:grpSpPr>
        <p:sp>
          <p:nvSpPr>
            <p:cNvPr id="311" name="Google Shape;311;p26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26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3" name="Google Shape;313;p26"/>
          <p:cNvGrpSpPr/>
          <p:nvPr/>
        </p:nvGrpSpPr>
        <p:grpSpPr>
          <a:xfrm>
            <a:off x="1510029" y="507749"/>
            <a:ext cx="203534" cy="2663107"/>
            <a:chOff x="250617" y="2402301"/>
            <a:chExt cx="188650" cy="2468354"/>
          </a:xfrm>
        </p:grpSpPr>
        <p:sp>
          <p:nvSpPr>
            <p:cNvPr id="314" name="Google Shape;314;p26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26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26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26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8" name="Google Shape;318;p26"/>
          <p:cNvGrpSpPr/>
          <p:nvPr/>
        </p:nvGrpSpPr>
        <p:grpSpPr>
          <a:xfrm>
            <a:off x="385355" y="1380671"/>
            <a:ext cx="199237" cy="2828935"/>
            <a:chOff x="1608717" y="1280046"/>
            <a:chExt cx="199237" cy="2828935"/>
          </a:xfrm>
        </p:grpSpPr>
        <p:sp>
          <p:nvSpPr>
            <p:cNvPr id="319" name="Google Shape;319;p26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26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26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2" name="Google Shape;322;p26"/>
          <p:cNvSpPr/>
          <p:nvPr/>
        </p:nvSpPr>
        <p:spPr>
          <a:xfrm>
            <a:off x="1050592" y="3209646"/>
            <a:ext cx="9132" cy="2718457"/>
          </a:xfrm>
          <a:custGeom>
            <a:rect b="b" l="l" r="r" t="t"/>
            <a:pathLst>
              <a:path extrusionOk="0" h="96152" w="323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26"/>
          <p:cNvSpPr/>
          <p:nvPr/>
        </p:nvSpPr>
        <p:spPr>
          <a:xfrm>
            <a:off x="7090326" y="2590809"/>
            <a:ext cx="9132" cy="1822361"/>
          </a:xfrm>
          <a:custGeom>
            <a:rect b="b" l="l" r="r" t="t"/>
            <a:pathLst>
              <a:path extrusionOk="0" h="64457" w="323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4" name="Google Shape;324;p26"/>
          <p:cNvGrpSpPr/>
          <p:nvPr/>
        </p:nvGrpSpPr>
        <p:grpSpPr>
          <a:xfrm>
            <a:off x="989005" y="-389666"/>
            <a:ext cx="62143" cy="897428"/>
            <a:chOff x="2038689" y="173907"/>
            <a:chExt cx="57599" cy="831799"/>
          </a:xfrm>
        </p:grpSpPr>
        <p:sp>
          <p:nvSpPr>
            <p:cNvPr id="325" name="Google Shape;325;p26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26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7" name="Google Shape;327;p26"/>
          <p:cNvGrpSpPr/>
          <p:nvPr/>
        </p:nvGrpSpPr>
        <p:grpSpPr>
          <a:xfrm>
            <a:off x="8568723" y="2184809"/>
            <a:ext cx="214702" cy="2308597"/>
            <a:chOff x="8008096" y="2108910"/>
            <a:chExt cx="199001" cy="2139769"/>
          </a:xfrm>
        </p:grpSpPr>
        <p:sp>
          <p:nvSpPr>
            <p:cNvPr id="328" name="Google Shape;328;p26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26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0" name="Google Shape;330;p26"/>
          <p:cNvSpPr/>
          <p:nvPr/>
        </p:nvSpPr>
        <p:spPr>
          <a:xfrm>
            <a:off x="6423211" y="3192659"/>
            <a:ext cx="86853" cy="86825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1" name="Google Shape;331;p26"/>
          <p:cNvGrpSpPr/>
          <p:nvPr/>
        </p:nvGrpSpPr>
        <p:grpSpPr>
          <a:xfrm>
            <a:off x="8221223" y="9"/>
            <a:ext cx="214702" cy="2308597"/>
            <a:chOff x="8008096" y="2108910"/>
            <a:chExt cx="199001" cy="2139769"/>
          </a:xfrm>
        </p:grpSpPr>
        <p:sp>
          <p:nvSpPr>
            <p:cNvPr id="332" name="Google Shape;332;p26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26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theme" Target="../theme/theme1.xml"/><Relationship Id="rId25" Type="http://schemas.openxmlformats.org/officeDocument/2006/relationships/slideLayout" Target="../slideLayouts/slideLayout25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7"/>
          <p:cNvSpPr txBox="1"/>
          <p:nvPr>
            <p:ph idx="1" type="subTitle"/>
          </p:nvPr>
        </p:nvSpPr>
        <p:spPr>
          <a:xfrm>
            <a:off x="2684450" y="2403875"/>
            <a:ext cx="3873600" cy="22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Group Members:</a:t>
            </a:r>
            <a:endParaRPr sz="2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Syed Zarif</a:t>
            </a:r>
            <a:endParaRPr sz="2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Muhammad Faris</a:t>
            </a:r>
            <a:endParaRPr sz="2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Athirah Zahidah</a:t>
            </a:r>
            <a:endParaRPr sz="2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27"/>
          <p:cNvSpPr txBox="1"/>
          <p:nvPr>
            <p:ph type="ctrTitle"/>
          </p:nvPr>
        </p:nvSpPr>
        <p:spPr>
          <a:xfrm>
            <a:off x="3044700" y="669993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Instacart Order Analysis</a:t>
            </a:r>
            <a:endParaRPr sz="4400"/>
          </a:p>
        </p:txBody>
      </p:sp>
      <p:sp>
        <p:nvSpPr>
          <p:cNvPr id="340" name="Google Shape;340;p27"/>
          <p:cNvSpPr/>
          <p:nvPr/>
        </p:nvSpPr>
        <p:spPr>
          <a:xfrm>
            <a:off x="1917281" y="4715495"/>
            <a:ext cx="121434" cy="121434"/>
          </a:xfrm>
          <a:custGeom>
            <a:rect b="b" l="l" r="r" t="t"/>
            <a:pathLst>
              <a:path extrusionOk="0" h="4634" w="4634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27"/>
          <p:cNvSpPr/>
          <p:nvPr/>
        </p:nvSpPr>
        <p:spPr>
          <a:xfrm>
            <a:off x="7047944" y="3537816"/>
            <a:ext cx="57834" cy="57834"/>
          </a:xfrm>
          <a:custGeom>
            <a:rect b="b" l="l" r="r" t="t"/>
            <a:pathLst>
              <a:path extrusionOk="0" fill="none" h="2207" w="2207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cap="flat" cmpd="sng" w="13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27"/>
          <p:cNvSpPr/>
          <p:nvPr/>
        </p:nvSpPr>
        <p:spPr>
          <a:xfrm>
            <a:off x="2307882" y="3002386"/>
            <a:ext cx="104086" cy="104322"/>
          </a:xfrm>
          <a:custGeom>
            <a:rect b="b" l="l" r="r" t="t"/>
            <a:pathLst>
              <a:path extrusionOk="0" fill="none" h="3981" w="3972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27"/>
          <p:cNvSpPr/>
          <p:nvPr/>
        </p:nvSpPr>
        <p:spPr>
          <a:xfrm>
            <a:off x="6293004" y="835609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27"/>
          <p:cNvSpPr/>
          <p:nvPr/>
        </p:nvSpPr>
        <p:spPr>
          <a:xfrm>
            <a:off x="5969504" y="3118803"/>
            <a:ext cx="119993" cy="119966"/>
          </a:xfrm>
          <a:custGeom>
            <a:rect b="b" l="l" r="r" t="t"/>
            <a:pathLst>
              <a:path extrusionOk="0" h="4578" w="4579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27"/>
          <p:cNvSpPr/>
          <p:nvPr/>
        </p:nvSpPr>
        <p:spPr>
          <a:xfrm>
            <a:off x="2924242" y="4302208"/>
            <a:ext cx="119993" cy="119993"/>
          </a:xfrm>
          <a:custGeom>
            <a:rect b="b" l="l" r="r" t="t"/>
            <a:pathLst>
              <a:path extrusionOk="0" h="4579" w="4579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46" name="Google Shape;346;p27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347" name="Google Shape;347;p27"/>
            <p:cNvSpPr/>
            <p:nvPr/>
          </p:nvSpPr>
          <p:spPr>
            <a:xfrm>
              <a:off x="6232314" y="4648280"/>
              <a:ext cx="121434" cy="121198"/>
            </a:xfrm>
            <a:custGeom>
              <a:rect b="b" l="l" r="r" t="t"/>
              <a:pathLst>
                <a:path extrusionOk="0" h="4625" w="4634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27"/>
            <p:cNvSpPr/>
            <p:nvPr/>
          </p:nvSpPr>
          <p:spPr>
            <a:xfrm>
              <a:off x="6288681" y="3696331"/>
              <a:ext cx="8700" cy="872731"/>
            </a:xfrm>
            <a:custGeom>
              <a:rect b="b" l="l" r="r" t="t"/>
              <a:pathLst>
                <a:path extrusionOk="0" h="33304" w="332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9" name="Google Shape;349;p27"/>
          <p:cNvGrpSpPr/>
          <p:nvPr/>
        </p:nvGrpSpPr>
        <p:grpSpPr>
          <a:xfrm>
            <a:off x="6780548" y="337714"/>
            <a:ext cx="133252" cy="1952377"/>
            <a:chOff x="6780548" y="337714"/>
            <a:chExt cx="133252" cy="1952377"/>
          </a:xfrm>
        </p:grpSpPr>
        <p:sp>
          <p:nvSpPr>
            <p:cNvPr id="350" name="Google Shape;350;p27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27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2" name="Google Shape;352;p27"/>
          <p:cNvGrpSpPr/>
          <p:nvPr/>
        </p:nvGrpSpPr>
        <p:grpSpPr>
          <a:xfrm>
            <a:off x="1608717" y="1280046"/>
            <a:ext cx="199237" cy="2828935"/>
            <a:chOff x="1608717" y="1280046"/>
            <a:chExt cx="199237" cy="2828935"/>
          </a:xfrm>
        </p:grpSpPr>
        <p:sp>
          <p:nvSpPr>
            <p:cNvPr id="353" name="Google Shape;353;p27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27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27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6" name="Google Shape;356;p27"/>
          <p:cNvSpPr/>
          <p:nvPr/>
        </p:nvSpPr>
        <p:spPr>
          <a:xfrm>
            <a:off x="2355692" y="3696328"/>
            <a:ext cx="8464" cy="2519663"/>
          </a:xfrm>
          <a:custGeom>
            <a:rect b="b" l="l" r="r" t="t"/>
            <a:pathLst>
              <a:path extrusionOk="0" h="96152" w="323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27"/>
          <p:cNvSpPr/>
          <p:nvPr/>
        </p:nvSpPr>
        <p:spPr>
          <a:xfrm>
            <a:off x="7446601" y="3454956"/>
            <a:ext cx="8464" cy="1689096"/>
          </a:xfrm>
          <a:custGeom>
            <a:rect b="b" l="l" r="r" t="t"/>
            <a:pathLst>
              <a:path extrusionOk="0" h="64457" w="323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8" name="Google Shape;358;p27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359" name="Google Shape;359;p27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27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1" name="Google Shape;361;p27"/>
          <p:cNvGrpSpPr/>
          <p:nvPr/>
        </p:nvGrpSpPr>
        <p:grpSpPr>
          <a:xfrm>
            <a:off x="3604337" y="3696330"/>
            <a:ext cx="199001" cy="867198"/>
            <a:chOff x="4475150" y="4052605"/>
            <a:chExt cx="199001" cy="867198"/>
          </a:xfrm>
        </p:grpSpPr>
        <p:sp>
          <p:nvSpPr>
            <p:cNvPr id="362" name="Google Shape;362;p27"/>
            <p:cNvSpPr/>
            <p:nvPr/>
          </p:nvSpPr>
          <p:spPr>
            <a:xfrm>
              <a:off x="4475150" y="4052605"/>
              <a:ext cx="199001" cy="220121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27"/>
            <p:cNvSpPr/>
            <p:nvPr/>
          </p:nvSpPr>
          <p:spPr>
            <a:xfrm>
              <a:off x="4522600" y="4494201"/>
              <a:ext cx="104095" cy="115148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27"/>
            <p:cNvSpPr/>
            <p:nvPr/>
          </p:nvSpPr>
          <p:spPr>
            <a:xfrm>
              <a:off x="4534403" y="4830814"/>
              <a:ext cx="80477" cy="88990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36"/>
          <p:cNvSpPr txBox="1"/>
          <p:nvPr>
            <p:ph type="ctrTitle"/>
          </p:nvPr>
        </p:nvSpPr>
        <p:spPr>
          <a:xfrm>
            <a:off x="1218541" y="1373195"/>
            <a:ext cx="18813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36"/>
          <p:cNvSpPr txBox="1"/>
          <p:nvPr>
            <p:ph idx="2" type="ctrTitle"/>
          </p:nvPr>
        </p:nvSpPr>
        <p:spPr>
          <a:xfrm>
            <a:off x="6054555" y="1373195"/>
            <a:ext cx="18813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p36"/>
          <p:cNvSpPr txBox="1"/>
          <p:nvPr>
            <p:ph idx="4" type="ctrTitle"/>
          </p:nvPr>
        </p:nvSpPr>
        <p:spPr>
          <a:xfrm>
            <a:off x="1218541" y="2778806"/>
            <a:ext cx="18813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p36"/>
          <p:cNvSpPr txBox="1"/>
          <p:nvPr>
            <p:ph idx="6" type="ctrTitle"/>
          </p:nvPr>
        </p:nvSpPr>
        <p:spPr>
          <a:xfrm>
            <a:off x="6141305" y="2778806"/>
            <a:ext cx="18813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p36"/>
          <p:cNvSpPr txBox="1"/>
          <p:nvPr>
            <p:ph idx="8" type="ctrTitle"/>
          </p:nvPr>
        </p:nvSpPr>
        <p:spPr>
          <a:xfrm>
            <a:off x="1544400" y="309800"/>
            <a:ext cx="5321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Frequency of customer order by week</a:t>
            </a:r>
            <a:endParaRPr/>
          </a:p>
        </p:txBody>
      </p:sp>
      <p:sp>
        <p:nvSpPr>
          <p:cNvPr id="471" name="Google Shape;471;p36"/>
          <p:cNvSpPr txBox="1"/>
          <p:nvPr>
            <p:ph idx="8" type="ctrTitle"/>
          </p:nvPr>
        </p:nvSpPr>
        <p:spPr>
          <a:xfrm>
            <a:off x="470100" y="1452075"/>
            <a:ext cx="3553200" cy="175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AutoNum type="arabicParenR"/>
            </a:pPr>
            <a:r>
              <a:rPr lang="en" sz="2000">
                <a:latin typeface="Open Sans"/>
                <a:ea typeface="Open Sans"/>
                <a:cs typeface="Open Sans"/>
                <a:sym typeface="Open Sans"/>
              </a:rPr>
              <a:t>0 to 6: Sunday - Saturday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AutoNum type="arabicParenR"/>
            </a:pPr>
            <a:r>
              <a:rPr lang="en" sz="2000">
                <a:latin typeface="Open Sans"/>
                <a:ea typeface="Open Sans"/>
                <a:cs typeface="Open Sans"/>
                <a:sym typeface="Open Sans"/>
              </a:rPr>
              <a:t>Often order: Sunday and Monday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AutoNum type="arabicParenR"/>
            </a:pPr>
            <a:r>
              <a:rPr lang="en" sz="2000">
                <a:latin typeface="Open Sans"/>
                <a:ea typeface="Open Sans"/>
                <a:cs typeface="Open Sans"/>
                <a:sym typeface="Open Sans"/>
              </a:rPr>
              <a:t>least order: Thursday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472" name="Google Shape;47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5300" y="887600"/>
            <a:ext cx="4251950" cy="400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37"/>
          <p:cNvSpPr txBox="1"/>
          <p:nvPr>
            <p:ph type="ctrTitle"/>
          </p:nvPr>
        </p:nvSpPr>
        <p:spPr>
          <a:xfrm>
            <a:off x="1218541" y="1373195"/>
            <a:ext cx="18813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37"/>
          <p:cNvSpPr txBox="1"/>
          <p:nvPr>
            <p:ph idx="2" type="ctrTitle"/>
          </p:nvPr>
        </p:nvSpPr>
        <p:spPr>
          <a:xfrm>
            <a:off x="6054555" y="1373195"/>
            <a:ext cx="18813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37"/>
          <p:cNvSpPr txBox="1"/>
          <p:nvPr>
            <p:ph idx="4" type="ctrTitle"/>
          </p:nvPr>
        </p:nvSpPr>
        <p:spPr>
          <a:xfrm>
            <a:off x="1218541" y="2778806"/>
            <a:ext cx="18813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p37"/>
          <p:cNvSpPr txBox="1"/>
          <p:nvPr>
            <p:ph idx="6" type="ctrTitle"/>
          </p:nvPr>
        </p:nvSpPr>
        <p:spPr>
          <a:xfrm>
            <a:off x="6141305" y="2778806"/>
            <a:ext cx="18813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p37"/>
          <p:cNvSpPr txBox="1"/>
          <p:nvPr>
            <p:ph idx="8" type="ctrTitle"/>
          </p:nvPr>
        </p:nvSpPr>
        <p:spPr>
          <a:xfrm>
            <a:off x="1463825" y="309800"/>
            <a:ext cx="5402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ideal hour and day of the purchase</a:t>
            </a:r>
            <a:endParaRPr/>
          </a:p>
        </p:txBody>
      </p:sp>
      <p:sp>
        <p:nvSpPr>
          <p:cNvPr id="482" name="Google Shape;482;p37"/>
          <p:cNvSpPr txBox="1"/>
          <p:nvPr>
            <p:ph idx="8" type="ctrTitle"/>
          </p:nvPr>
        </p:nvSpPr>
        <p:spPr>
          <a:xfrm>
            <a:off x="474650" y="1230650"/>
            <a:ext cx="3731400" cy="2313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Open Sans"/>
              <a:buAutoNum type="arabicParenR"/>
            </a:pPr>
            <a:r>
              <a:rPr lang="en" sz="1700">
                <a:latin typeface="Open Sans"/>
                <a:ea typeface="Open Sans"/>
                <a:cs typeface="Open Sans"/>
                <a:sym typeface="Open Sans"/>
              </a:rPr>
              <a:t>Most order: 10am until 3pm which on Sunday &amp; Monday</a:t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Open Sans"/>
              <a:buAutoNum type="arabicParenR"/>
            </a:pPr>
            <a:r>
              <a:rPr lang="en" sz="1700">
                <a:latin typeface="Open Sans"/>
                <a:ea typeface="Open Sans"/>
                <a:cs typeface="Open Sans"/>
                <a:sym typeface="Open Sans"/>
              </a:rPr>
              <a:t>Future planning: seller able to predict which time they can restock their products </a:t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Open Sans"/>
              <a:buAutoNum type="arabicParenR"/>
            </a:pPr>
            <a:r>
              <a:rPr lang="en" sz="1700">
                <a:latin typeface="Open Sans"/>
                <a:ea typeface="Open Sans"/>
                <a:cs typeface="Open Sans"/>
                <a:sym typeface="Open Sans"/>
              </a:rPr>
              <a:t>Plan to minimize the impact on their operation by avoiding peak hour.</a:t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483" name="Google Shape;48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6975" y="1373200"/>
            <a:ext cx="4407925" cy="322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38"/>
          <p:cNvSpPr txBox="1"/>
          <p:nvPr>
            <p:ph type="ctrTitle"/>
          </p:nvPr>
        </p:nvSpPr>
        <p:spPr>
          <a:xfrm>
            <a:off x="1218541" y="1373195"/>
            <a:ext cx="18813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p38"/>
          <p:cNvSpPr txBox="1"/>
          <p:nvPr>
            <p:ph idx="2" type="ctrTitle"/>
          </p:nvPr>
        </p:nvSpPr>
        <p:spPr>
          <a:xfrm>
            <a:off x="6054555" y="1373195"/>
            <a:ext cx="18813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Google Shape;490;p38"/>
          <p:cNvSpPr txBox="1"/>
          <p:nvPr>
            <p:ph idx="4" type="ctrTitle"/>
          </p:nvPr>
        </p:nvSpPr>
        <p:spPr>
          <a:xfrm>
            <a:off x="1218541" y="2778806"/>
            <a:ext cx="18813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p38"/>
          <p:cNvSpPr txBox="1"/>
          <p:nvPr>
            <p:ph idx="6" type="ctrTitle"/>
          </p:nvPr>
        </p:nvSpPr>
        <p:spPr>
          <a:xfrm>
            <a:off x="6141305" y="2778806"/>
            <a:ext cx="18813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p38"/>
          <p:cNvSpPr txBox="1"/>
          <p:nvPr>
            <p:ph idx="8" type="ctrTitle"/>
          </p:nvPr>
        </p:nvSpPr>
        <p:spPr>
          <a:xfrm>
            <a:off x="2031725" y="346975"/>
            <a:ext cx="4958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Most and least selling products</a:t>
            </a:r>
            <a:endParaRPr/>
          </a:p>
        </p:txBody>
      </p:sp>
      <p:pic>
        <p:nvPicPr>
          <p:cNvPr id="493" name="Google Shape;49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8866" y="1335970"/>
            <a:ext cx="2736664" cy="2087536"/>
          </a:xfrm>
          <a:prstGeom prst="rect">
            <a:avLst/>
          </a:prstGeom>
          <a:noFill/>
          <a:ln>
            <a:noFill/>
          </a:ln>
        </p:spPr>
      </p:pic>
      <p:pic>
        <p:nvPicPr>
          <p:cNvPr id="494" name="Google Shape;494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7150" y="1142850"/>
            <a:ext cx="2552700" cy="3076575"/>
          </a:xfrm>
          <a:prstGeom prst="rect">
            <a:avLst/>
          </a:prstGeom>
          <a:noFill/>
          <a:ln>
            <a:noFill/>
          </a:ln>
        </p:spPr>
      </p:pic>
      <p:sp>
        <p:nvSpPr>
          <p:cNvPr id="495" name="Google Shape;495;p38"/>
          <p:cNvSpPr txBox="1"/>
          <p:nvPr/>
        </p:nvSpPr>
        <p:spPr>
          <a:xfrm>
            <a:off x="6054550" y="1735150"/>
            <a:ext cx="2819400" cy="26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Open Sans"/>
                <a:ea typeface="Open Sans"/>
                <a:cs typeface="Open Sans"/>
                <a:sym typeface="Open Sans"/>
              </a:rPr>
              <a:t>B</a:t>
            </a:r>
            <a:r>
              <a:rPr lang="en" sz="2000">
                <a:latin typeface="Open Sans"/>
                <a:ea typeface="Open Sans"/>
                <a:cs typeface="Open Sans"/>
                <a:sym typeface="Open Sans"/>
              </a:rPr>
              <a:t>usiness unit: increase their sales and reduce the amount of unsold product by focused on restocking based on demand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9"/>
          <p:cNvSpPr txBox="1"/>
          <p:nvPr>
            <p:ph type="ctrTitle"/>
          </p:nvPr>
        </p:nvSpPr>
        <p:spPr>
          <a:xfrm>
            <a:off x="1218541" y="1373195"/>
            <a:ext cx="18813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p39"/>
          <p:cNvSpPr txBox="1"/>
          <p:nvPr>
            <p:ph idx="2" type="ctrTitle"/>
          </p:nvPr>
        </p:nvSpPr>
        <p:spPr>
          <a:xfrm>
            <a:off x="6054555" y="1373195"/>
            <a:ext cx="18813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39"/>
          <p:cNvSpPr txBox="1"/>
          <p:nvPr>
            <p:ph idx="4" type="ctrTitle"/>
          </p:nvPr>
        </p:nvSpPr>
        <p:spPr>
          <a:xfrm>
            <a:off x="1218541" y="2778806"/>
            <a:ext cx="18813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39"/>
          <p:cNvSpPr txBox="1"/>
          <p:nvPr>
            <p:ph idx="8" type="ctrTitle"/>
          </p:nvPr>
        </p:nvSpPr>
        <p:spPr>
          <a:xfrm>
            <a:off x="2031725" y="346975"/>
            <a:ext cx="4958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Reordered Products by department</a:t>
            </a:r>
            <a:endParaRPr/>
          </a:p>
        </p:txBody>
      </p:sp>
      <p:sp>
        <p:nvSpPr>
          <p:cNvPr id="504" name="Google Shape;504;p39"/>
          <p:cNvSpPr txBox="1"/>
          <p:nvPr/>
        </p:nvSpPr>
        <p:spPr>
          <a:xfrm>
            <a:off x="5555125" y="1373200"/>
            <a:ext cx="3588900" cy="27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Open Sans"/>
              <a:buAutoNum type="arabicParenR"/>
            </a:pPr>
            <a:r>
              <a:rPr lang="en" sz="1900">
                <a:latin typeface="Open Sans"/>
                <a:ea typeface="Open Sans"/>
                <a:cs typeface="Open Sans"/>
                <a:sym typeface="Open Sans"/>
              </a:rPr>
              <a:t>Identify the ratio of reordered product based on department.</a:t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Open Sans"/>
              <a:buAutoNum type="arabicParenR"/>
            </a:pPr>
            <a:r>
              <a:rPr lang="en" sz="1900">
                <a:latin typeface="Open Sans"/>
                <a:ea typeface="Open Sans"/>
                <a:cs typeface="Open Sans"/>
                <a:sym typeface="Open Sans"/>
              </a:rPr>
              <a:t>I</a:t>
            </a:r>
            <a:r>
              <a:rPr lang="en" sz="1900">
                <a:latin typeface="Open Sans"/>
                <a:ea typeface="Open Sans"/>
                <a:cs typeface="Open Sans"/>
                <a:sym typeface="Open Sans"/>
              </a:rPr>
              <a:t>dentify which department have the highest and lowest tendency of reordered product.</a:t>
            </a:r>
            <a:endParaRPr sz="19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505" name="Google Shape;505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997" y="924775"/>
            <a:ext cx="5146125" cy="4008051"/>
          </a:xfrm>
          <a:prstGeom prst="rect">
            <a:avLst/>
          </a:prstGeom>
          <a:noFill/>
          <a:ln>
            <a:noFill/>
          </a:ln>
        </p:spPr>
      </p:pic>
      <p:sp>
        <p:nvSpPr>
          <p:cNvPr id="506" name="Google Shape;506;p39"/>
          <p:cNvSpPr txBox="1"/>
          <p:nvPr/>
        </p:nvSpPr>
        <p:spPr>
          <a:xfrm>
            <a:off x="185900" y="4846050"/>
            <a:ext cx="1635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Order Train Dataset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40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Approach to Data Modeling </a:t>
            </a:r>
            <a:endParaRPr/>
          </a:p>
        </p:txBody>
      </p:sp>
      <p:sp>
        <p:nvSpPr>
          <p:cNvPr id="512" name="Google Shape;512;p40"/>
          <p:cNvSpPr/>
          <p:nvPr/>
        </p:nvSpPr>
        <p:spPr>
          <a:xfrm>
            <a:off x="7166888" y="1468473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" name="Google Shape;513;p40"/>
          <p:cNvSpPr/>
          <p:nvPr/>
        </p:nvSpPr>
        <p:spPr>
          <a:xfrm>
            <a:off x="7949038" y="989476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p40"/>
          <p:cNvSpPr/>
          <p:nvPr/>
        </p:nvSpPr>
        <p:spPr>
          <a:xfrm>
            <a:off x="8399088" y="18003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" name="Google Shape;515;p40"/>
          <p:cNvSpPr txBox="1"/>
          <p:nvPr/>
        </p:nvSpPr>
        <p:spPr>
          <a:xfrm>
            <a:off x="471275" y="1145850"/>
            <a:ext cx="6730500" cy="16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Char char="●"/>
            </a:pP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A Binomial Logistic Regression is designed for two-class problems.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Char char="●"/>
            </a:pP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Hence, it can be used for the classification tasks whether the products will be reordered or not.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Char char="●"/>
            </a:pP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Process of the data modelling: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16" name="Google Shape;516;p40"/>
          <p:cNvSpPr/>
          <p:nvPr/>
        </p:nvSpPr>
        <p:spPr>
          <a:xfrm>
            <a:off x="272575" y="2730175"/>
            <a:ext cx="1746900" cy="11067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Prepare the final data (merge all important features) for the modeling.</a:t>
            </a:r>
            <a:endParaRPr/>
          </a:p>
        </p:txBody>
      </p:sp>
      <p:sp>
        <p:nvSpPr>
          <p:cNvPr id="517" name="Google Shape;517;p40"/>
          <p:cNvSpPr/>
          <p:nvPr/>
        </p:nvSpPr>
        <p:spPr>
          <a:xfrm>
            <a:off x="2624475" y="2730175"/>
            <a:ext cx="1548000" cy="11067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 variable to be predicted which is ‘reordered’</a:t>
            </a:r>
            <a:endParaRPr/>
          </a:p>
        </p:txBody>
      </p:sp>
      <p:sp>
        <p:nvSpPr>
          <p:cNvPr id="518" name="Google Shape;518;p40"/>
          <p:cNvSpPr/>
          <p:nvPr/>
        </p:nvSpPr>
        <p:spPr>
          <a:xfrm>
            <a:off x="4777663" y="2730175"/>
            <a:ext cx="1548000" cy="11067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Perform 70/30 data split.</a:t>
            </a:r>
            <a:endParaRPr/>
          </a:p>
        </p:txBody>
      </p:sp>
      <p:sp>
        <p:nvSpPr>
          <p:cNvPr id="519" name="Google Shape;519;p40"/>
          <p:cNvSpPr/>
          <p:nvPr/>
        </p:nvSpPr>
        <p:spPr>
          <a:xfrm>
            <a:off x="2169325" y="3182275"/>
            <a:ext cx="305100" cy="202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0" name="Google Shape;520;p40"/>
          <p:cNvSpPr/>
          <p:nvPr/>
        </p:nvSpPr>
        <p:spPr>
          <a:xfrm>
            <a:off x="6514613" y="3182275"/>
            <a:ext cx="305100" cy="202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" name="Google Shape;521;p40"/>
          <p:cNvSpPr/>
          <p:nvPr/>
        </p:nvSpPr>
        <p:spPr>
          <a:xfrm>
            <a:off x="4322525" y="3182275"/>
            <a:ext cx="305100" cy="202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" name="Google Shape;522;p40"/>
          <p:cNvSpPr/>
          <p:nvPr/>
        </p:nvSpPr>
        <p:spPr>
          <a:xfrm>
            <a:off x="6930875" y="2730175"/>
            <a:ext cx="1793400" cy="11067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Build </a:t>
            </a:r>
            <a:r>
              <a:rPr lang="en">
                <a:solidFill>
                  <a:schemeClr val="dk1"/>
                </a:solidFill>
              </a:rPr>
              <a:t>Logistic Regression model </a:t>
            </a:r>
            <a:endParaRPr sz="17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41"/>
          <p:cNvSpPr txBox="1"/>
          <p:nvPr>
            <p:ph idx="4" type="ctrTitle"/>
          </p:nvPr>
        </p:nvSpPr>
        <p:spPr>
          <a:xfrm>
            <a:off x="618825" y="411675"/>
            <a:ext cx="6153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MODEL RESULTS</a:t>
            </a:r>
            <a:endParaRPr/>
          </a:p>
        </p:txBody>
      </p:sp>
      <p:sp>
        <p:nvSpPr>
          <p:cNvPr id="528" name="Google Shape;528;p41"/>
          <p:cNvSpPr txBox="1"/>
          <p:nvPr>
            <p:ph type="ctrTitle"/>
          </p:nvPr>
        </p:nvSpPr>
        <p:spPr>
          <a:xfrm>
            <a:off x="931234" y="1196026"/>
            <a:ext cx="982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MARS</a:t>
            </a:r>
            <a:endParaRPr/>
          </a:p>
        </p:txBody>
      </p:sp>
      <p:sp>
        <p:nvSpPr>
          <p:cNvPr id="529" name="Google Shape;529;p41"/>
          <p:cNvSpPr txBox="1"/>
          <p:nvPr>
            <p:ph idx="1" type="subTitle"/>
          </p:nvPr>
        </p:nvSpPr>
        <p:spPr>
          <a:xfrm>
            <a:off x="618825" y="1117350"/>
            <a:ext cx="7745400" cy="297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32500" lnSpcReduction="20000"/>
          </a:bodyPr>
          <a:lstStyle/>
          <a:p>
            <a:pPr indent="-35552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6150"/>
              <a:t>Probability for each row in the test set to be ordered are as follows:</a:t>
            </a:r>
            <a:endParaRPr sz="615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150"/>
              <a:t>array([0.59, 0.54, 0.56, ..., 0.520, 0.</a:t>
            </a:r>
            <a:r>
              <a:rPr lang="en" sz="6150"/>
              <a:t>49</a:t>
            </a:r>
            <a:r>
              <a:rPr lang="en" sz="6150"/>
              <a:t>, 0.</a:t>
            </a:r>
            <a:r>
              <a:rPr lang="en" sz="6150"/>
              <a:t>69</a:t>
            </a:r>
            <a:r>
              <a:rPr lang="en" sz="6150"/>
              <a:t>]).</a:t>
            </a:r>
            <a:endParaRPr sz="615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150"/>
          </a:p>
          <a:p>
            <a:pPr indent="-35552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6150"/>
              <a:t>True and False of whether the probability passed the threshold of 0.5:</a:t>
            </a:r>
            <a:endParaRPr sz="61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150"/>
              <a:t>	array([ True,  True,  True, ...,  True, False,  True]).</a:t>
            </a:r>
            <a:endParaRPr sz="615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150"/>
          </a:p>
          <a:p>
            <a:pPr indent="-35552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6150"/>
              <a:t>Accuracy score of Logistic Regression Model:</a:t>
            </a:r>
            <a:endParaRPr sz="615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150"/>
              <a:t>0.59711930589861 ~ 59.7%</a:t>
            </a:r>
            <a:endParaRPr sz="615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" name="Google Shape;530;p41"/>
          <p:cNvSpPr txBox="1"/>
          <p:nvPr>
            <p:ph idx="2" type="ctrTitle"/>
          </p:nvPr>
        </p:nvSpPr>
        <p:spPr>
          <a:xfrm>
            <a:off x="7050379" y="1196025"/>
            <a:ext cx="1137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VENUS</a:t>
            </a:r>
            <a:endParaRPr/>
          </a:p>
        </p:txBody>
      </p:sp>
      <p:grpSp>
        <p:nvGrpSpPr>
          <p:cNvPr id="531" name="Google Shape;531;p41"/>
          <p:cNvGrpSpPr/>
          <p:nvPr/>
        </p:nvGrpSpPr>
        <p:grpSpPr>
          <a:xfrm>
            <a:off x="2455550" y="3923640"/>
            <a:ext cx="4594825" cy="993467"/>
            <a:chOff x="3834069" y="2439811"/>
            <a:chExt cx="2413629" cy="967914"/>
          </a:xfrm>
        </p:grpSpPr>
        <p:grpSp>
          <p:nvGrpSpPr>
            <p:cNvPr id="532" name="Google Shape;532;p41"/>
            <p:cNvGrpSpPr/>
            <p:nvPr/>
          </p:nvGrpSpPr>
          <p:grpSpPr>
            <a:xfrm>
              <a:off x="4960453" y="2469658"/>
              <a:ext cx="1287244" cy="885527"/>
              <a:chOff x="4960453" y="2469658"/>
              <a:chExt cx="1287244" cy="885527"/>
            </a:xfrm>
          </p:grpSpPr>
          <p:sp>
            <p:nvSpPr>
              <p:cNvPr id="533" name="Google Shape;533;p41"/>
              <p:cNvSpPr/>
              <p:nvPr/>
            </p:nvSpPr>
            <p:spPr>
              <a:xfrm>
                <a:off x="4960453" y="3257061"/>
                <a:ext cx="1287244" cy="98124"/>
              </a:xfrm>
              <a:custGeom>
                <a:rect b="b" l="l" r="r" t="t"/>
                <a:pathLst>
                  <a:path extrusionOk="0" h="6286" w="42851">
                    <a:moveTo>
                      <a:pt x="0" y="1"/>
                    </a:moveTo>
                    <a:lnTo>
                      <a:pt x="0" y="6286"/>
                    </a:lnTo>
                    <a:lnTo>
                      <a:pt x="42851" y="6286"/>
                    </a:lnTo>
                    <a:lnTo>
                      <a:pt x="428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4" name="Google Shape;534;p41"/>
              <p:cNvSpPr/>
              <p:nvPr/>
            </p:nvSpPr>
            <p:spPr>
              <a:xfrm>
                <a:off x="4960454" y="3099580"/>
                <a:ext cx="1051349" cy="98140"/>
              </a:xfrm>
              <a:custGeom>
                <a:rect b="b" l="l" r="r" t="t"/>
                <a:pathLst>
                  <a:path extrusionOk="0" h="6286" w="42851">
                    <a:moveTo>
                      <a:pt x="0" y="0"/>
                    </a:moveTo>
                    <a:lnTo>
                      <a:pt x="0" y="6285"/>
                    </a:lnTo>
                    <a:lnTo>
                      <a:pt x="42851" y="6285"/>
                    </a:lnTo>
                    <a:lnTo>
                      <a:pt x="4285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5" name="Google Shape;535;p41"/>
              <p:cNvSpPr/>
              <p:nvPr/>
            </p:nvSpPr>
            <p:spPr>
              <a:xfrm>
                <a:off x="4960455" y="2942094"/>
                <a:ext cx="668904" cy="98124"/>
              </a:xfrm>
              <a:custGeom>
                <a:rect b="b" l="l" r="r" t="t"/>
                <a:pathLst>
                  <a:path extrusionOk="0" h="6286" w="42851">
                    <a:moveTo>
                      <a:pt x="0" y="1"/>
                    </a:moveTo>
                    <a:lnTo>
                      <a:pt x="0" y="6286"/>
                    </a:lnTo>
                    <a:lnTo>
                      <a:pt x="42851" y="6286"/>
                    </a:lnTo>
                    <a:lnTo>
                      <a:pt x="428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6" name="Google Shape;536;p41"/>
              <p:cNvSpPr/>
              <p:nvPr/>
            </p:nvSpPr>
            <p:spPr>
              <a:xfrm>
                <a:off x="4960455" y="2784621"/>
                <a:ext cx="618094" cy="98124"/>
              </a:xfrm>
              <a:custGeom>
                <a:rect b="b" l="l" r="r" t="t"/>
                <a:pathLst>
                  <a:path extrusionOk="0" h="6286" w="39596">
                    <a:moveTo>
                      <a:pt x="0" y="0"/>
                    </a:moveTo>
                    <a:lnTo>
                      <a:pt x="0" y="6285"/>
                    </a:lnTo>
                    <a:lnTo>
                      <a:pt x="39596" y="6285"/>
                    </a:lnTo>
                    <a:lnTo>
                      <a:pt x="3959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7" name="Google Shape;537;p41"/>
              <p:cNvSpPr/>
              <p:nvPr/>
            </p:nvSpPr>
            <p:spPr>
              <a:xfrm>
                <a:off x="4960455" y="2627131"/>
                <a:ext cx="516519" cy="98140"/>
              </a:xfrm>
              <a:custGeom>
                <a:rect b="b" l="l" r="r" t="t"/>
                <a:pathLst>
                  <a:path extrusionOk="0" h="6287" w="33089">
                    <a:moveTo>
                      <a:pt x="0" y="1"/>
                    </a:moveTo>
                    <a:lnTo>
                      <a:pt x="0" y="6286"/>
                    </a:lnTo>
                    <a:lnTo>
                      <a:pt x="33089" y="6286"/>
                    </a:lnTo>
                    <a:lnTo>
                      <a:pt x="3308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8" name="Google Shape;538;p41"/>
              <p:cNvSpPr/>
              <p:nvPr/>
            </p:nvSpPr>
            <p:spPr>
              <a:xfrm>
                <a:off x="4960455" y="2469658"/>
                <a:ext cx="313293" cy="98078"/>
              </a:xfrm>
              <a:custGeom>
                <a:rect b="b" l="l" r="r" t="t"/>
                <a:pathLst>
                  <a:path extrusionOk="0" h="6283" w="20070">
                    <a:moveTo>
                      <a:pt x="0" y="1"/>
                    </a:moveTo>
                    <a:lnTo>
                      <a:pt x="0" y="6283"/>
                    </a:lnTo>
                    <a:lnTo>
                      <a:pt x="20069" y="6283"/>
                    </a:lnTo>
                    <a:lnTo>
                      <a:pt x="2006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39" name="Google Shape;539;p41"/>
            <p:cNvGrpSpPr/>
            <p:nvPr/>
          </p:nvGrpSpPr>
          <p:grpSpPr>
            <a:xfrm>
              <a:off x="3834069" y="2469658"/>
              <a:ext cx="1129846" cy="885527"/>
              <a:chOff x="3834069" y="2469658"/>
              <a:chExt cx="1129846" cy="885527"/>
            </a:xfrm>
          </p:grpSpPr>
          <p:sp>
            <p:nvSpPr>
              <p:cNvPr id="540" name="Google Shape;540;p41"/>
              <p:cNvSpPr/>
              <p:nvPr/>
            </p:nvSpPr>
            <p:spPr>
              <a:xfrm>
                <a:off x="3834069" y="3257061"/>
                <a:ext cx="1129846" cy="98124"/>
              </a:xfrm>
              <a:custGeom>
                <a:rect b="b" l="l" r="r" t="t"/>
                <a:pathLst>
                  <a:path extrusionOk="0" h="6286" w="42854">
                    <a:moveTo>
                      <a:pt x="0" y="1"/>
                    </a:moveTo>
                    <a:lnTo>
                      <a:pt x="0" y="6286"/>
                    </a:lnTo>
                    <a:lnTo>
                      <a:pt x="42854" y="6286"/>
                    </a:lnTo>
                    <a:lnTo>
                      <a:pt x="4285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1" name="Google Shape;541;p41"/>
              <p:cNvSpPr/>
              <p:nvPr/>
            </p:nvSpPr>
            <p:spPr>
              <a:xfrm>
                <a:off x="4093459" y="3099580"/>
                <a:ext cx="870365" cy="98140"/>
              </a:xfrm>
              <a:custGeom>
                <a:rect b="b" l="l" r="r" t="t"/>
                <a:pathLst>
                  <a:path extrusionOk="0" h="6286" w="42854">
                    <a:moveTo>
                      <a:pt x="0" y="0"/>
                    </a:moveTo>
                    <a:lnTo>
                      <a:pt x="0" y="6285"/>
                    </a:lnTo>
                    <a:lnTo>
                      <a:pt x="42854" y="6285"/>
                    </a:lnTo>
                    <a:lnTo>
                      <a:pt x="4285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2" name="Google Shape;542;p41"/>
              <p:cNvSpPr/>
              <p:nvPr/>
            </p:nvSpPr>
            <p:spPr>
              <a:xfrm>
                <a:off x="4294923" y="2942094"/>
                <a:ext cx="668951" cy="98124"/>
              </a:xfrm>
              <a:custGeom>
                <a:rect b="b" l="l" r="r" t="t"/>
                <a:pathLst>
                  <a:path extrusionOk="0" h="6286" w="42854">
                    <a:moveTo>
                      <a:pt x="0" y="1"/>
                    </a:moveTo>
                    <a:lnTo>
                      <a:pt x="0" y="6286"/>
                    </a:lnTo>
                    <a:lnTo>
                      <a:pt x="42854" y="6286"/>
                    </a:lnTo>
                    <a:lnTo>
                      <a:pt x="4285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3" name="Google Shape;543;p41"/>
              <p:cNvSpPr/>
              <p:nvPr/>
            </p:nvSpPr>
            <p:spPr>
              <a:xfrm>
                <a:off x="4447355" y="2784621"/>
                <a:ext cx="516519" cy="98124"/>
              </a:xfrm>
              <a:custGeom>
                <a:rect b="b" l="l" r="r" t="t"/>
                <a:pathLst>
                  <a:path extrusionOk="0" h="6286" w="33089">
                    <a:moveTo>
                      <a:pt x="0" y="0"/>
                    </a:moveTo>
                    <a:lnTo>
                      <a:pt x="0" y="6285"/>
                    </a:lnTo>
                    <a:lnTo>
                      <a:pt x="33089" y="6285"/>
                    </a:lnTo>
                    <a:lnTo>
                      <a:pt x="3308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4" name="Google Shape;544;p41"/>
              <p:cNvSpPr/>
              <p:nvPr/>
            </p:nvSpPr>
            <p:spPr>
              <a:xfrm>
                <a:off x="4548960" y="2627131"/>
                <a:ext cx="414914" cy="98140"/>
              </a:xfrm>
              <a:custGeom>
                <a:rect b="b" l="l" r="r" t="t"/>
                <a:pathLst>
                  <a:path extrusionOk="0" h="6287" w="26580">
                    <a:moveTo>
                      <a:pt x="1" y="1"/>
                    </a:moveTo>
                    <a:lnTo>
                      <a:pt x="1" y="6286"/>
                    </a:lnTo>
                    <a:lnTo>
                      <a:pt x="26580" y="6286"/>
                    </a:lnTo>
                    <a:lnTo>
                      <a:pt x="2658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5" name="Google Shape;545;p41"/>
              <p:cNvSpPr/>
              <p:nvPr/>
            </p:nvSpPr>
            <p:spPr>
              <a:xfrm>
                <a:off x="4650534" y="2469658"/>
                <a:ext cx="313340" cy="98078"/>
              </a:xfrm>
              <a:custGeom>
                <a:rect b="b" l="l" r="r" t="t"/>
                <a:pathLst>
                  <a:path extrusionOk="0" h="6283" w="20073">
                    <a:moveTo>
                      <a:pt x="1" y="1"/>
                    </a:moveTo>
                    <a:lnTo>
                      <a:pt x="1" y="6283"/>
                    </a:lnTo>
                    <a:lnTo>
                      <a:pt x="20073" y="6283"/>
                    </a:lnTo>
                    <a:lnTo>
                      <a:pt x="2007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46" name="Google Shape;546;p41"/>
            <p:cNvSpPr/>
            <p:nvPr/>
          </p:nvSpPr>
          <p:spPr>
            <a:xfrm>
              <a:off x="4963437" y="2439811"/>
              <a:ext cx="16" cy="967914"/>
            </a:xfrm>
            <a:custGeom>
              <a:rect b="b" l="l" r="r" t="t"/>
              <a:pathLst>
                <a:path extrusionOk="0" fill="none" h="62006" w="1">
                  <a:moveTo>
                    <a:pt x="1" y="0"/>
                  </a:moveTo>
                  <a:lnTo>
                    <a:pt x="1" y="62006"/>
                  </a:ln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miter lim="299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7" name="Google Shape;547;p41"/>
          <p:cNvSpPr/>
          <p:nvPr/>
        </p:nvSpPr>
        <p:spPr>
          <a:xfrm>
            <a:off x="658209" y="4282660"/>
            <a:ext cx="121172" cy="121198"/>
          </a:xfrm>
          <a:custGeom>
            <a:rect b="b" l="l" r="r" t="t"/>
            <a:pathLst>
              <a:path extrusionOk="0" h="4625" w="4624">
                <a:moveTo>
                  <a:pt x="0" y="1"/>
                </a:moveTo>
                <a:lnTo>
                  <a:pt x="0" y="4624"/>
                </a:lnTo>
                <a:lnTo>
                  <a:pt x="4624" y="4624"/>
                </a:lnTo>
                <a:lnTo>
                  <a:pt x="462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8" name="Google Shape;548;p41"/>
          <p:cNvSpPr/>
          <p:nvPr/>
        </p:nvSpPr>
        <p:spPr>
          <a:xfrm>
            <a:off x="8282034" y="2960760"/>
            <a:ext cx="121172" cy="121198"/>
          </a:xfrm>
          <a:custGeom>
            <a:rect b="b" l="l" r="r" t="t"/>
            <a:pathLst>
              <a:path extrusionOk="0" h="4625" w="4624">
                <a:moveTo>
                  <a:pt x="0" y="1"/>
                </a:moveTo>
                <a:lnTo>
                  <a:pt x="0" y="4624"/>
                </a:lnTo>
                <a:lnTo>
                  <a:pt x="4624" y="4624"/>
                </a:lnTo>
                <a:lnTo>
                  <a:pt x="462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42"/>
          <p:cNvSpPr txBox="1"/>
          <p:nvPr>
            <p:ph type="ctrTitle"/>
          </p:nvPr>
        </p:nvSpPr>
        <p:spPr>
          <a:xfrm>
            <a:off x="766550" y="438550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INSIGHTS FOR BUSINESS</a:t>
            </a:r>
            <a:endParaRPr/>
          </a:p>
        </p:txBody>
      </p:sp>
      <p:sp>
        <p:nvSpPr>
          <p:cNvPr id="554" name="Google Shape;554;p42"/>
          <p:cNvSpPr/>
          <p:nvPr/>
        </p:nvSpPr>
        <p:spPr>
          <a:xfrm>
            <a:off x="3936789" y="1308651"/>
            <a:ext cx="72" cy="3058625"/>
          </a:xfrm>
          <a:custGeom>
            <a:rect b="b" l="l" r="r" t="t"/>
            <a:pathLst>
              <a:path extrusionOk="0" fill="none" h="42769" w="1">
                <a:moveTo>
                  <a:pt x="0" y="1"/>
                </a:moveTo>
                <a:lnTo>
                  <a:pt x="0" y="42768"/>
                </a:lnTo>
              </a:path>
            </a:pathLst>
          </a:custGeom>
          <a:noFill/>
          <a:ln cap="flat" cmpd="sng" w="3150">
            <a:solidFill>
              <a:srgbClr val="FFD6E1"/>
            </a:solidFill>
            <a:prstDash val="solid"/>
            <a:miter lim="126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5" name="Google Shape;555;p42"/>
          <p:cNvSpPr/>
          <p:nvPr/>
        </p:nvSpPr>
        <p:spPr>
          <a:xfrm>
            <a:off x="4922624" y="1308651"/>
            <a:ext cx="72" cy="3058625"/>
          </a:xfrm>
          <a:custGeom>
            <a:rect b="b" l="l" r="r" t="t"/>
            <a:pathLst>
              <a:path extrusionOk="0" fill="none" h="42769" w="1">
                <a:moveTo>
                  <a:pt x="0" y="1"/>
                </a:moveTo>
                <a:lnTo>
                  <a:pt x="0" y="42768"/>
                </a:lnTo>
              </a:path>
            </a:pathLst>
          </a:custGeom>
          <a:noFill/>
          <a:ln cap="flat" cmpd="sng" w="3150">
            <a:solidFill>
              <a:srgbClr val="FFD6E1"/>
            </a:solidFill>
            <a:prstDash val="solid"/>
            <a:miter lim="126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" name="Google Shape;556;p42"/>
          <p:cNvSpPr/>
          <p:nvPr/>
        </p:nvSpPr>
        <p:spPr>
          <a:xfrm>
            <a:off x="5908459" y="1308651"/>
            <a:ext cx="72" cy="3058625"/>
          </a:xfrm>
          <a:custGeom>
            <a:rect b="b" l="l" r="r" t="t"/>
            <a:pathLst>
              <a:path extrusionOk="0" fill="none" h="42769" w="1">
                <a:moveTo>
                  <a:pt x="1" y="1"/>
                </a:moveTo>
                <a:lnTo>
                  <a:pt x="1" y="42768"/>
                </a:lnTo>
              </a:path>
            </a:pathLst>
          </a:custGeom>
          <a:noFill/>
          <a:ln cap="flat" cmpd="sng" w="3150">
            <a:solidFill>
              <a:srgbClr val="FFD6E1"/>
            </a:solidFill>
            <a:prstDash val="solid"/>
            <a:miter lim="126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" name="Google Shape;557;p42"/>
          <p:cNvSpPr/>
          <p:nvPr/>
        </p:nvSpPr>
        <p:spPr>
          <a:xfrm>
            <a:off x="6894365" y="1308651"/>
            <a:ext cx="72" cy="3058625"/>
          </a:xfrm>
          <a:custGeom>
            <a:rect b="b" l="l" r="r" t="t"/>
            <a:pathLst>
              <a:path extrusionOk="0" fill="none" h="42769" w="1">
                <a:moveTo>
                  <a:pt x="0" y="1"/>
                </a:moveTo>
                <a:lnTo>
                  <a:pt x="0" y="42768"/>
                </a:lnTo>
              </a:path>
            </a:pathLst>
          </a:custGeom>
          <a:noFill/>
          <a:ln cap="flat" cmpd="sng" w="3150">
            <a:solidFill>
              <a:srgbClr val="FFD6E1"/>
            </a:solidFill>
            <a:prstDash val="solid"/>
            <a:miter lim="126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" name="Google Shape;558;p42"/>
          <p:cNvSpPr txBox="1"/>
          <p:nvPr>
            <p:ph idx="4294967295" type="ctrTitle"/>
          </p:nvPr>
        </p:nvSpPr>
        <p:spPr>
          <a:xfrm>
            <a:off x="774450" y="1195313"/>
            <a:ext cx="7595100" cy="32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pen Sans"/>
              <a:buChar char="●"/>
            </a:pPr>
            <a:r>
              <a:rPr lang="en" sz="20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Consumers tend to order products periodically</a:t>
            </a:r>
            <a:endParaRPr sz="2000"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pen Sans"/>
              <a:buChar char="●"/>
            </a:pPr>
            <a:r>
              <a:rPr lang="en" sz="20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Some people become grocery shopper to get side income</a:t>
            </a:r>
            <a:endParaRPr sz="2000"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pen Sans"/>
              <a:buChar char="●"/>
            </a:pPr>
            <a:r>
              <a:rPr lang="en" sz="20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Stores take opportunity to advertised their products- membership fees</a:t>
            </a:r>
            <a:endParaRPr sz="2000"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43"/>
          <p:cNvSpPr txBox="1"/>
          <p:nvPr>
            <p:ph type="ctrTitle"/>
          </p:nvPr>
        </p:nvSpPr>
        <p:spPr>
          <a:xfrm>
            <a:off x="618825" y="411675"/>
            <a:ext cx="61131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ACTION POINTS FOR BUSINESS TEAMS</a:t>
            </a:r>
            <a:endParaRPr/>
          </a:p>
        </p:txBody>
      </p:sp>
      <p:sp>
        <p:nvSpPr>
          <p:cNvPr id="564" name="Google Shape;564;p43"/>
          <p:cNvSpPr/>
          <p:nvPr/>
        </p:nvSpPr>
        <p:spPr>
          <a:xfrm>
            <a:off x="7379613" y="2192401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5" name="Google Shape;565;p43"/>
          <p:cNvSpPr/>
          <p:nvPr/>
        </p:nvSpPr>
        <p:spPr>
          <a:xfrm>
            <a:off x="5439938" y="3047225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6" name="Google Shape;566;p43"/>
          <p:cNvSpPr txBox="1"/>
          <p:nvPr/>
        </p:nvSpPr>
        <p:spPr>
          <a:xfrm>
            <a:off x="816925" y="1078875"/>
            <a:ext cx="7831800" cy="36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Open Sans"/>
              <a:buAutoNum type="arabicParenR"/>
            </a:pPr>
            <a:r>
              <a:rPr lang="en" sz="20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rPr>
              <a:t>Promotional and marketing campaigns targeting specific customers during peak time.</a:t>
            </a:r>
            <a:endParaRPr sz="2000">
              <a:solidFill>
                <a:srgbClr val="40404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Open Sans"/>
              <a:buAutoNum type="arabicParenR"/>
            </a:pPr>
            <a:r>
              <a:rPr lang="en" sz="20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rPr>
              <a:t>The most and least product graph can be </a:t>
            </a:r>
            <a:r>
              <a:rPr lang="en" sz="20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rPr>
              <a:t>referred</a:t>
            </a:r>
            <a:r>
              <a:rPr lang="en" sz="20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rPr>
              <a:t> in order to do planning to increase the sale and to minimize risk of unsold inventory.</a:t>
            </a:r>
            <a:endParaRPr sz="2000">
              <a:solidFill>
                <a:srgbClr val="40404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Open Sans"/>
              <a:buAutoNum type="arabicParenR"/>
            </a:pPr>
            <a:r>
              <a:rPr lang="en" sz="20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rPr>
              <a:t>Improve the productivity to restock the product based on the target time to minimize the impact on business and prepare stock before peak hour.</a:t>
            </a:r>
            <a:endParaRPr sz="2000">
              <a:solidFill>
                <a:srgbClr val="40404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Open Sans"/>
              <a:buAutoNum type="arabicParenR"/>
            </a:pPr>
            <a:r>
              <a:rPr lang="en" sz="20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rPr>
              <a:t>Focus on smaller scope to improve sale on each of the area based on reorder ratio.</a:t>
            </a:r>
            <a:endParaRPr sz="2000">
              <a:solidFill>
                <a:srgbClr val="40404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1" name="Google Shape;571;p44"/>
          <p:cNvCxnSpPr/>
          <p:nvPr/>
        </p:nvCxnSpPr>
        <p:spPr>
          <a:xfrm>
            <a:off x="2531050" y="2375850"/>
            <a:ext cx="0" cy="4551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2" name="Google Shape;572;p44"/>
          <p:cNvCxnSpPr/>
          <p:nvPr/>
        </p:nvCxnSpPr>
        <p:spPr>
          <a:xfrm>
            <a:off x="4567800" y="2947850"/>
            <a:ext cx="0" cy="4551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3" name="Google Shape;573;p44"/>
          <p:cNvCxnSpPr/>
          <p:nvPr/>
        </p:nvCxnSpPr>
        <p:spPr>
          <a:xfrm>
            <a:off x="6604550" y="2375850"/>
            <a:ext cx="0" cy="4551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74" name="Google Shape;574;p44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POINTS OF IMPROVEMENT</a:t>
            </a:r>
            <a:endParaRPr/>
          </a:p>
        </p:txBody>
      </p:sp>
      <p:cxnSp>
        <p:nvCxnSpPr>
          <p:cNvPr id="575" name="Google Shape;575;p44"/>
          <p:cNvCxnSpPr>
            <a:endCxn id="576" idx="6"/>
          </p:cNvCxnSpPr>
          <p:nvPr/>
        </p:nvCxnSpPr>
        <p:spPr>
          <a:xfrm>
            <a:off x="2014421" y="2889400"/>
            <a:ext cx="47685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77" name="Google Shape;577;p44"/>
          <p:cNvGrpSpPr/>
          <p:nvPr/>
        </p:nvGrpSpPr>
        <p:grpSpPr>
          <a:xfrm>
            <a:off x="2352688" y="2702650"/>
            <a:ext cx="373500" cy="373500"/>
            <a:chOff x="1372725" y="1912500"/>
            <a:chExt cx="373500" cy="373500"/>
          </a:xfrm>
        </p:grpSpPr>
        <p:sp>
          <p:nvSpPr>
            <p:cNvPr id="578" name="Google Shape;578;p44"/>
            <p:cNvSpPr/>
            <p:nvPr/>
          </p:nvSpPr>
          <p:spPr>
            <a:xfrm>
              <a:off x="1464063" y="2003850"/>
              <a:ext cx="190800" cy="190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44"/>
            <p:cNvSpPr/>
            <p:nvPr/>
          </p:nvSpPr>
          <p:spPr>
            <a:xfrm>
              <a:off x="1372725" y="1912500"/>
              <a:ext cx="373500" cy="373500"/>
            </a:xfrm>
            <a:prstGeom prst="donut">
              <a:avLst>
                <a:gd fmla="val 10193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0" name="Google Shape;580;p44"/>
          <p:cNvGrpSpPr/>
          <p:nvPr/>
        </p:nvGrpSpPr>
        <p:grpSpPr>
          <a:xfrm>
            <a:off x="4381054" y="2702650"/>
            <a:ext cx="373500" cy="373500"/>
            <a:chOff x="3212675" y="1912500"/>
            <a:chExt cx="373500" cy="373500"/>
          </a:xfrm>
        </p:grpSpPr>
        <p:sp>
          <p:nvSpPr>
            <p:cNvPr id="581" name="Google Shape;581;p44"/>
            <p:cNvSpPr/>
            <p:nvPr/>
          </p:nvSpPr>
          <p:spPr>
            <a:xfrm>
              <a:off x="3304013" y="2003850"/>
              <a:ext cx="190800" cy="190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44"/>
            <p:cNvSpPr/>
            <p:nvPr/>
          </p:nvSpPr>
          <p:spPr>
            <a:xfrm>
              <a:off x="3212675" y="1912500"/>
              <a:ext cx="373500" cy="373500"/>
            </a:xfrm>
            <a:prstGeom prst="donut">
              <a:avLst>
                <a:gd fmla="val 10193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3" name="Google Shape;583;p44"/>
          <p:cNvGrpSpPr/>
          <p:nvPr/>
        </p:nvGrpSpPr>
        <p:grpSpPr>
          <a:xfrm>
            <a:off x="6409421" y="2702650"/>
            <a:ext cx="373500" cy="373500"/>
            <a:chOff x="5557850" y="1912500"/>
            <a:chExt cx="373500" cy="373500"/>
          </a:xfrm>
        </p:grpSpPr>
        <p:sp>
          <p:nvSpPr>
            <p:cNvPr id="584" name="Google Shape;584;p44"/>
            <p:cNvSpPr/>
            <p:nvPr/>
          </p:nvSpPr>
          <p:spPr>
            <a:xfrm>
              <a:off x="5649188" y="2003850"/>
              <a:ext cx="190800" cy="190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44"/>
            <p:cNvSpPr/>
            <p:nvPr/>
          </p:nvSpPr>
          <p:spPr>
            <a:xfrm>
              <a:off x="5557850" y="1912500"/>
              <a:ext cx="373500" cy="373500"/>
            </a:xfrm>
            <a:prstGeom prst="donut">
              <a:avLst>
                <a:gd fmla="val 10193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85" name="Google Shape;585;p44"/>
          <p:cNvSpPr txBox="1"/>
          <p:nvPr>
            <p:ph idx="4294967295" type="ctrTitle"/>
          </p:nvPr>
        </p:nvSpPr>
        <p:spPr>
          <a:xfrm>
            <a:off x="2954625" y="3461400"/>
            <a:ext cx="3454800" cy="80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720">
                <a:latin typeface="Open Sans"/>
                <a:ea typeface="Open Sans"/>
                <a:cs typeface="Open Sans"/>
                <a:sym typeface="Open Sans"/>
              </a:rPr>
              <a:t>Try to apply multinomial algorithms for better utilization of datasets.</a:t>
            </a:r>
            <a:endParaRPr sz="172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86" name="Google Shape;586;p44"/>
          <p:cNvSpPr txBox="1"/>
          <p:nvPr>
            <p:ph idx="4294967295" type="ctrTitle"/>
          </p:nvPr>
        </p:nvSpPr>
        <p:spPr>
          <a:xfrm>
            <a:off x="1887863" y="3033599"/>
            <a:ext cx="1286400" cy="42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2"/>
                </a:solidFill>
              </a:rPr>
              <a:t>1</a:t>
            </a:r>
            <a:endParaRPr sz="2400">
              <a:solidFill>
                <a:schemeClr val="accent2"/>
              </a:solidFill>
            </a:endParaRPr>
          </a:p>
        </p:txBody>
      </p:sp>
      <p:sp>
        <p:nvSpPr>
          <p:cNvPr id="587" name="Google Shape;587;p44"/>
          <p:cNvSpPr txBox="1"/>
          <p:nvPr>
            <p:ph idx="4294967295" type="ctrTitle"/>
          </p:nvPr>
        </p:nvSpPr>
        <p:spPr>
          <a:xfrm>
            <a:off x="3924600" y="2357858"/>
            <a:ext cx="1286400" cy="42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1"/>
                </a:solidFill>
              </a:rPr>
              <a:t>2</a:t>
            </a:r>
            <a:endParaRPr sz="2400">
              <a:solidFill>
                <a:schemeClr val="accent1"/>
              </a:solidFill>
            </a:endParaRPr>
          </a:p>
        </p:txBody>
      </p:sp>
      <p:sp>
        <p:nvSpPr>
          <p:cNvPr id="588" name="Google Shape;588;p44"/>
          <p:cNvSpPr txBox="1"/>
          <p:nvPr>
            <p:ph idx="4294967295" type="ctrTitle"/>
          </p:nvPr>
        </p:nvSpPr>
        <p:spPr>
          <a:xfrm>
            <a:off x="5961313" y="3033599"/>
            <a:ext cx="1286400" cy="42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3"/>
                </a:solidFill>
              </a:rPr>
              <a:t>3</a:t>
            </a:r>
            <a:endParaRPr sz="2400">
              <a:solidFill>
                <a:schemeClr val="accent3"/>
              </a:solidFill>
            </a:endParaRPr>
          </a:p>
        </p:txBody>
      </p:sp>
      <p:sp>
        <p:nvSpPr>
          <p:cNvPr id="589" name="Google Shape;589;p44"/>
          <p:cNvSpPr txBox="1"/>
          <p:nvPr>
            <p:ph idx="4294967295" type="ctrTitle"/>
          </p:nvPr>
        </p:nvSpPr>
        <p:spPr>
          <a:xfrm>
            <a:off x="1074350" y="1893375"/>
            <a:ext cx="2672700" cy="42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720">
                <a:latin typeface="Open Sans"/>
                <a:ea typeface="Open Sans"/>
                <a:cs typeface="Open Sans"/>
                <a:sym typeface="Open Sans"/>
              </a:rPr>
              <a:t>Make comparison for the model approach.</a:t>
            </a:r>
            <a:endParaRPr sz="172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90" name="Google Shape;590;p44"/>
          <p:cNvSpPr txBox="1"/>
          <p:nvPr>
            <p:ph idx="4294967295" type="ctrTitle"/>
          </p:nvPr>
        </p:nvSpPr>
        <p:spPr>
          <a:xfrm>
            <a:off x="5211025" y="1168375"/>
            <a:ext cx="3330300" cy="12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720">
                <a:latin typeface="Open Sans"/>
                <a:ea typeface="Open Sans"/>
                <a:cs typeface="Open Sans"/>
                <a:sym typeface="Open Sans"/>
              </a:rPr>
              <a:t>Add more new features to help generalize better on the test dataset to achieve better results.</a:t>
            </a:r>
            <a:endParaRPr sz="172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45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596" name="Google Shape;596;p45"/>
          <p:cNvSpPr txBox="1"/>
          <p:nvPr>
            <p:ph idx="4294967295" type="ctrTitle"/>
          </p:nvPr>
        </p:nvSpPr>
        <p:spPr>
          <a:xfrm>
            <a:off x="778625" y="1334850"/>
            <a:ext cx="7829400" cy="33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020">
              <a:latin typeface="Open Sans"/>
              <a:ea typeface="Open Sans"/>
              <a:cs typeface="Open Sans"/>
              <a:sym typeface="Open Sans"/>
            </a:endParaRPr>
          </a:p>
          <a:p>
            <a:pPr indent="-35687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20"/>
              <a:buFont typeface="Open Sans"/>
              <a:buChar char="●"/>
            </a:pPr>
            <a:r>
              <a:rPr lang="en" sz="2020">
                <a:latin typeface="Open Sans"/>
                <a:ea typeface="Open Sans"/>
                <a:cs typeface="Open Sans"/>
                <a:sym typeface="Open Sans"/>
              </a:rPr>
              <a:t>https://rpubs.com/MohabDiab/482437</a:t>
            </a:r>
            <a:endParaRPr sz="2020">
              <a:latin typeface="Open Sans"/>
              <a:ea typeface="Open Sans"/>
              <a:cs typeface="Open Sans"/>
              <a:sym typeface="Open Sans"/>
            </a:endParaRPr>
          </a:p>
          <a:p>
            <a:pPr indent="-35687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20"/>
              <a:buFont typeface="Open Sans"/>
              <a:buChar char="●"/>
            </a:pPr>
            <a:r>
              <a:rPr lang="en" sz="2020">
                <a:latin typeface="Open Sans"/>
                <a:ea typeface="Open Sans"/>
                <a:cs typeface="Open Sans"/>
                <a:sym typeface="Open Sans"/>
              </a:rPr>
              <a:t>https://suniljammalamadaka.medium.com/instacart-market-basket-analysis-ac12e586dcc7</a:t>
            </a:r>
            <a:endParaRPr sz="2020">
              <a:latin typeface="Open Sans"/>
              <a:ea typeface="Open Sans"/>
              <a:cs typeface="Open Sans"/>
              <a:sym typeface="Open Sans"/>
            </a:endParaRPr>
          </a:p>
          <a:p>
            <a:pPr indent="-35687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20"/>
              <a:buFont typeface="Open Sans"/>
              <a:buChar char="●"/>
            </a:pPr>
            <a:r>
              <a:rPr lang="en" sz="2020">
                <a:latin typeface="Open Sans"/>
                <a:ea typeface="Open Sans"/>
                <a:cs typeface="Open Sans"/>
                <a:sym typeface="Open Sans"/>
              </a:rPr>
              <a:t>https://www.apurple.co/instacart-business-model/</a:t>
            </a:r>
            <a:endParaRPr sz="202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72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28"/>
          <p:cNvSpPr txBox="1"/>
          <p:nvPr>
            <p:ph idx="1" type="body"/>
          </p:nvPr>
        </p:nvSpPr>
        <p:spPr>
          <a:xfrm>
            <a:off x="693375" y="913200"/>
            <a:ext cx="5457300" cy="298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Calibri"/>
              <a:buChar char="●"/>
            </a:pPr>
            <a:r>
              <a:rPr lang="en" sz="2400"/>
              <a:t>Project Overview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Business and data understanding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Exploratory data analysis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Findings 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Business insights and future plan</a:t>
            </a:r>
            <a:endParaRPr sz="2400"/>
          </a:p>
        </p:txBody>
      </p:sp>
      <p:sp>
        <p:nvSpPr>
          <p:cNvPr id="370" name="Google Shape;370;p28"/>
          <p:cNvSpPr txBox="1"/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grpSp>
        <p:nvGrpSpPr>
          <p:cNvPr id="371" name="Google Shape;371;p28"/>
          <p:cNvGrpSpPr/>
          <p:nvPr/>
        </p:nvGrpSpPr>
        <p:grpSpPr>
          <a:xfrm>
            <a:off x="8638581" y="0"/>
            <a:ext cx="505732" cy="2471097"/>
            <a:chOff x="4882900" y="-64350"/>
            <a:chExt cx="2493750" cy="2922300"/>
          </a:xfrm>
        </p:grpSpPr>
        <p:sp>
          <p:nvSpPr>
            <p:cNvPr id="372" name="Google Shape;372;p28"/>
            <p:cNvSpPr/>
            <p:nvPr/>
          </p:nvSpPr>
          <p:spPr>
            <a:xfrm>
              <a:off x="4882900" y="2852675"/>
              <a:ext cx="2493750" cy="5275"/>
            </a:xfrm>
            <a:custGeom>
              <a:rect b="b" l="l" r="r" t="t"/>
              <a:pathLst>
                <a:path extrusionOk="0" h="211" w="9975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rgbClr val="FF997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28"/>
            <p:cNvSpPr/>
            <p:nvPr/>
          </p:nvSpPr>
          <p:spPr>
            <a:xfrm>
              <a:off x="4987800" y="-64350"/>
              <a:ext cx="1082975" cy="2914922"/>
            </a:xfrm>
            <a:custGeom>
              <a:rect b="b" l="l" r="r" t="t"/>
              <a:pathLst>
                <a:path extrusionOk="0" h="94995" w="43319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28"/>
            <p:cNvSpPr/>
            <p:nvPr/>
          </p:nvSpPr>
          <p:spPr>
            <a:xfrm>
              <a:off x="6127150" y="2700150"/>
              <a:ext cx="105350" cy="107100"/>
            </a:xfrm>
            <a:custGeom>
              <a:rect b="b" l="l" r="r" t="t"/>
              <a:pathLst>
                <a:path extrusionOk="0" h="4284" w="4214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28"/>
            <p:cNvSpPr/>
            <p:nvPr/>
          </p:nvSpPr>
          <p:spPr>
            <a:xfrm>
              <a:off x="5950575" y="939175"/>
              <a:ext cx="76075" cy="78250"/>
            </a:xfrm>
            <a:custGeom>
              <a:rect b="b" l="l" r="r" t="t"/>
              <a:pathLst>
                <a:path extrusionOk="0" h="3130" w="3043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rgbClr val="FF997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28"/>
            <p:cNvSpPr/>
            <p:nvPr/>
          </p:nvSpPr>
          <p:spPr>
            <a:xfrm>
              <a:off x="5032375" y="744525"/>
              <a:ext cx="77800" cy="78250"/>
            </a:xfrm>
            <a:custGeom>
              <a:rect b="b" l="l" r="r" t="t"/>
              <a:pathLst>
                <a:path extrusionOk="0" h="3130" w="3112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FF997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29"/>
          <p:cNvSpPr txBox="1"/>
          <p:nvPr>
            <p:ph idx="1" type="body"/>
          </p:nvPr>
        </p:nvSpPr>
        <p:spPr>
          <a:xfrm>
            <a:off x="35325" y="725200"/>
            <a:ext cx="5457300" cy="413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Online sellers may faced supply chain management.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Shortage or oversupply products.</a:t>
            </a:r>
            <a:endParaRPr sz="2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U</a:t>
            </a:r>
            <a:r>
              <a:rPr lang="en" sz="2000"/>
              <a:t>se transactional data to develop models- predict which products a user will buy again, try for the first time, or add to their cart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Calibri"/>
              <a:buChar char="●"/>
            </a:pPr>
            <a:r>
              <a:rPr lang="en" sz="2000"/>
              <a:t>Provide recommendations based on history.</a:t>
            </a:r>
            <a:endParaRPr sz="20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2" name="Google Shape;382;p29"/>
          <p:cNvSpPr txBox="1"/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OVERVIEW</a:t>
            </a:r>
            <a:endParaRPr/>
          </a:p>
        </p:txBody>
      </p:sp>
      <p:grpSp>
        <p:nvGrpSpPr>
          <p:cNvPr id="383" name="Google Shape;383;p29"/>
          <p:cNvGrpSpPr/>
          <p:nvPr/>
        </p:nvGrpSpPr>
        <p:grpSpPr>
          <a:xfrm>
            <a:off x="5976161" y="893582"/>
            <a:ext cx="2851442" cy="3213988"/>
            <a:chOff x="2501950" y="1507050"/>
            <a:chExt cx="2392350" cy="2696525"/>
          </a:xfrm>
        </p:grpSpPr>
        <p:sp>
          <p:nvSpPr>
            <p:cNvPr id="384" name="Google Shape;384;p29"/>
            <p:cNvSpPr/>
            <p:nvPr/>
          </p:nvSpPr>
          <p:spPr>
            <a:xfrm>
              <a:off x="4032450" y="3778325"/>
              <a:ext cx="0" cy="25"/>
            </a:xfrm>
            <a:custGeom>
              <a:rect b="b" l="l" r="r" t="t"/>
              <a:pathLst>
                <a:path extrusionOk="0" h="1" w="0">
                  <a:moveTo>
                    <a:pt x="0" y="0"/>
                  </a:move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29"/>
            <p:cNvSpPr/>
            <p:nvPr/>
          </p:nvSpPr>
          <p:spPr>
            <a:xfrm>
              <a:off x="2720475" y="1507050"/>
              <a:ext cx="2173825" cy="2696525"/>
            </a:xfrm>
            <a:custGeom>
              <a:rect b="b" l="l" r="r" t="t"/>
              <a:pathLst>
                <a:path extrusionOk="0" h="107861" w="86953">
                  <a:moveTo>
                    <a:pt x="81393" y="927"/>
                  </a:moveTo>
                  <a:cubicBezTo>
                    <a:pt x="83963" y="927"/>
                    <a:pt x="86043" y="3008"/>
                    <a:pt x="86043" y="5577"/>
                  </a:cubicBezTo>
                  <a:lnTo>
                    <a:pt x="86043" y="102284"/>
                  </a:lnTo>
                  <a:cubicBezTo>
                    <a:pt x="86043" y="104854"/>
                    <a:pt x="83963" y="106934"/>
                    <a:pt x="81393" y="106934"/>
                  </a:cubicBezTo>
                  <a:lnTo>
                    <a:pt x="5559" y="106934"/>
                  </a:lnTo>
                  <a:cubicBezTo>
                    <a:pt x="2989" y="106934"/>
                    <a:pt x="909" y="104854"/>
                    <a:pt x="909" y="102284"/>
                  </a:cubicBezTo>
                  <a:lnTo>
                    <a:pt x="909" y="5577"/>
                  </a:lnTo>
                  <a:cubicBezTo>
                    <a:pt x="909" y="3008"/>
                    <a:pt x="2989" y="927"/>
                    <a:pt x="5559" y="927"/>
                  </a:cubicBezTo>
                  <a:close/>
                  <a:moveTo>
                    <a:pt x="5559" y="1"/>
                  </a:moveTo>
                  <a:cubicBezTo>
                    <a:pt x="2482" y="18"/>
                    <a:pt x="0" y="2501"/>
                    <a:pt x="0" y="5577"/>
                  </a:cubicBezTo>
                  <a:lnTo>
                    <a:pt x="0" y="102284"/>
                  </a:lnTo>
                  <a:cubicBezTo>
                    <a:pt x="0" y="105361"/>
                    <a:pt x="2482" y="107843"/>
                    <a:pt x="5559" y="107860"/>
                  </a:cubicBezTo>
                  <a:lnTo>
                    <a:pt x="81393" y="107860"/>
                  </a:lnTo>
                  <a:cubicBezTo>
                    <a:pt x="84470" y="107843"/>
                    <a:pt x="86952" y="105361"/>
                    <a:pt x="86952" y="102284"/>
                  </a:cubicBezTo>
                  <a:lnTo>
                    <a:pt x="86952" y="5577"/>
                  </a:lnTo>
                  <a:cubicBezTo>
                    <a:pt x="86952" y="2501"/>
                    <a:pt x="84470" y="18"/>
                    <a:pt x="81393" y="1"/>
                  </a:cubicBez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29"/>
            <p:cNvSpPr/>
            <p:nvPr/>
          </p:nvSpPr>
          <p:spPr>
            <a:xfrm>
              <a:off x="2810050" y="1616325"/>
              <a:ext cx="1994650" cy="2478000"/>
            </a:xfrm>
            <a:custGeom>
              <a:rect b="b" l="l" r="r" t="t"/>
              <a:pathLst>
                <a:path extrusionOk="0" h="99120" w="79786">
                  <a:moveTo>
                    <a:pt x="74961" y="227"/>
                  </a:moveTo>
                  <a:cubicBezTo>
                    <a:pt x="77495" y="227"/>
                    <a:pt x="79576" y="2290"/>
                    <a:pt x="79576" y="4842"/>
                  </a:cubicBezTo>
                  <a:lnTo>
                    <a:pt x="79576" y="94277"/>
                  </a:lnTo>
                  <a:cubicBezTo>
                    <a:pt x="79576" y="96829"/>
                    <a:pt x="77495" y="98892"/>
                    <a:pt x="74961" y="98892"/>
                  </a:cubicBezTo>
                  <a:lnTo>
                    <a:pt x="4843" y="98892"/>
                  </a:lnTo>
                  <a:cubicBezTo>
                    <a:pt x="2291" y="98892"/>
                    <a:pt x="210" y="96829"/>
                    <a:pt x="210" y="94277"/>
                  </a:cubicBezTo>
                  <a:lnTo>
                    <a:pt x="210" y="4842"/>
                  </a:lnTo>
                  <a:cubicBezTo>
                    <a:pt x="210" y="2290"/>
                    <a:pt x="2291" y="227"/>
                    <a:pt x="4843" y="227"/>
                  </a:cubicBezTo>
                  <a:close/>
                  <a:moveTo>
                    <a:pt x="4843" y="0"/>
                  </a:moveTo>
                  <a:cubicBezTo>
                    <a:pt x="2168" y="18"/>
                    <a:pt x="1" y="2168"/>
                    <a:pt x="1" y="4842"/>
                  </a:cubicBezTo>
                  <a:lnTo>
                    <a:pt x="1" y="94277"/>
                  </a:lnTo>
                  <a:cubicBezTo>
                    <a:pt x="1" y="96951"/>
                    <a:pt x="2168" y="99102"/>
                    <a:pt x="4843" y="99119"/>
                  </a:cubicBezTo>
                  <a:lnTo>
                    <a:pt x="74961" y="99119"/>
                  </a:lnTo>
                  <a:cubicBezTo>
                    <a:pt x="77618" y="99102"/>
                    <a:pt x="79786" y="96951"/>
                    <a:pt x="79786" y="94277"/>
                  </a:cubicBezTo>
                  <a:lnTo>
                    <a:pt x="79786" y="4842"/>
                  </a:lnTo>
                  <a:cubicBezTo>
                    <a:pt x="79786" y="2168"/>
                    <a:pt x="77618" y="18"/>
                    <a:pt x="74961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29"/>
            <p:cNvSpPr/>
            <p:nvPr/>
          </p:nvSpPr>
          <p:spPr>
            <a:xfrm>
              <a:off x="2501950" y="2406475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29"/>
            <p:cNvSpPr/>
            <p:nvPr/>
          </p:nvSpPr>
          <p:spPr>
            <a:xfrm>
              <a:off x="2501950" y="2341800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29"/>
            <p:cNvSpPr/>
            <p:nvPr/>
          </p:nvSpPr>
          <p:spPr>
            <a:xfrm>
              <a:off x="2501950" y="2471150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29"/>
            <p:cNvSpPr/>
            <p:nvPr/>
          </p:nvSpPr>
          <p:spPr>
            <a:xfrm>
              <a:off x="2501950" y="2535400"/>
              <a:ext cx="100100" cy="30600"/>
            </a:xfrm>
            <a:custGeom>
              <a:rect b="b" l="l" r="r" t="t"/>
              <a:pathLst>
                <a:path extrusionOk="0" h="1224" w="4004">
                  <a:moveTo>
                    <a:pt x="0" y="0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29"/>
            <p:cNvSpPr/>
            <p:nvPr/>
          </p:nvSpPr>
          <p:spPr>
            <a:xfrm>
              <a:off x="2501950" y="2600075"/>
              <a:ext cx="100100" cy="30625"/>
            </a:xfrm>
            <a:custGeom>
              <a:rect b="b" l="l" r="r" t="t"/>
              <a:pathLst>
                <a:path extrusionOk="0" h="1225" w="4004">
                  <a:moveTo>
                    <a:pt x="0" y="1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29"/>
            <p:cNvSpPr/>
            <p:nvPr/>
          </p:nvSpPr>
          <p:spPr>
            <a:xfrm>
              <a:off x="2501950" y="2083075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29"/>
            <p:cNvSpPr/>
            <p:nvPr/>
          </p:nvSpPr>
          <p:spPr>
            <a:xfrm>
              <a:off x="2501950" y="2018375"/>
              <a:ext cx="100100" cy="30200"/>
            </a:xfrm>
            <a:custGeom>
              <a:rect b="b" l="l" r="r" t="t"/>
              <a:pathLst>
                <a:path extrusionOk="0" h="1208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29"/>
            <p:cNvSpPr/>
            <p:nvPr/>
          </p:nvSpPr>
          <p:spPr>
            <a:xfrm>
              <a:off x="2501950" y="2147750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29"/>
            <p:cNvSpPr/>
            <p:nvPr/>
          </p:nvSpPr>
          <p:spPr>
            <a:xfrm>
              <a:off x="2501950" y="2212425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29"/>
            <p:cNvSpPr/>
            <p:nvPr/>
          </p:nvSpPr>
          <p:spPr>
            <a:xfrm>
              <a:off x="2501950" y="2277100"/>
              <a:ext cx="100100" cy="30200"/>
            </a:xfrm>
            <a:custGeom>
              <a:rect b="b" l="l" r="r" t="t"/>
              <a:pathLst>
                <a:path extrusionOk="0" h="1208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29"/>
            <p:cNvSpPr/>
            <p:nvPr/>
          </p:nvSpPr>
          <p:spPr>
            <a:xfrm>
              <a:off x="2501950" y="1759650"/>
              <a:ext cx="100100" cy="30200"/>
            </a:xfrm>
            <a:custGeom>
              <a:rect b="b" l="l" r="r" t="t"/>
              <a:pathLst>
                <a:path extrusionOk="0" h="1208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29"/>
            <p:cNvSpPr/>
            <p:nvPr/>
          </p:nvSpPr>
          <p:spPr>
            <a:xfrm>
              <a:off x="2501950" y="1694975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29"/>
            <p:cNvSpPr/>
            <p:nvPr/>
          </p:nvSpPr>
          <p:spPr>
            <a:xfrm>
              <a:off x="2501950" y="1824350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29"/>
            <p:cNvSpPr/>
            <p:nvPr/>
          </p:nvSpPr>
          <p:spPr>
            <a:xfrm>
              <a:off x="2501950" y="1889025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29"/>
            <p:cNvSpPr/>
            <p:nvPr/>
          </p:nvSpPr>
          <p:spPr>
            <a:xfrm>
              <a:off x="2501950" y="1953700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29"/>
            <p:cNvSpPr/>
            <p:nvPr/>
          </p:nvSpPr>
          <p:spPr>
            <a:xfrm>
              <a:off x="2501950" y="2668250"/>
              <a:ext cx="100100" cy="1423000"/>
            </a:xfrm>
            <a:custGeom>
              <a:rect b="b" l="l" r="r" t="t"/>
              <a:pathLst>
                <a:path extrusionOk="0" h="56920" w="4004">
                  <a:moveTo>
                    <a:pt x="0" y="1"/>
                  </a:moveTo>
                  <a:lnTo>
                    <a:pt x="0" y="56920"/>
                  </a:lnTo>
                  <a:lnTo>
                    <a:pt x="4004" y="56920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3" name="Google Shape;403;p29"/>
          <p:cNvGrpSpPr/>
          <p:nvPr/>
        </p:nvGrpSpPr>
        <p:grpSpPr>
          <a:xfrm>
            <a:off x="8638581" y="0"/>
            <a:ext cx="505732" cy="2471097"/>
            <a:chOff x="4882900" y="-64350"/>
            <a:chExt cx="2493750" cy="2922300"/>
          </a:xfrm>
        </p:grpSpPr>
        <p:sp>
          <p:nvSpPr>
            <p:cNvPr id="404" name="Google Shape;404;p29"/>
            <p:cNvSpPr/>
            <p:nvPr/>
          </p:nvSpPr>
          <p:spPr>
            <a:xfrm>
              <a:off x="4882900" y="2852675"/>
              <a:ext cx="2493750" cy="5275"/>
            </a:xfrm>
            <a:custGeom>
              <a:rect b="b" l="l" r="r" t="t"/>
              <a:pathLst>
                <a:path extrusionOk="0" h="211" w="9975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rgbClr val="FF997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29"/>
            <p:cNvSpPr/>
            <p:nvPr/>
          </p:nvSpPr>
          <p:spPr>
            <a:xfrm>
              <a:off x="4987800" y="-64350"/>
              <a:ext cx="1082975" cy="2914922"/>
            </a:xfrm>
            <a:custGeom>
              <a:rect b="b" l="l" r="r" t="t"/>
              <a:pathLst>
                <a:path extrusionOk="0" h="94995" w="43319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29"/>
            <p:cNvSpPr/>
            <p:nvPr/>
          </p:nvSpPr>
          <p:spPr>
            <a:xfrm>
              <a:off x="6127150" y="2700150"/>
              <a:ext cx="105350" cy="107100"/>
            </a:xfrm>
            <a:custGeom>
              <a:rect b="b" l="l" r="r" t="t"/>
              <a:pathLst>
                <a:path extrusionOk="0" h="4284" w="4214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29"/>
            <p:cNvSpPr/>
            <p:nvPr/>
          </p:nvSpPr>
          <p:spPr>
            <a:xfrm>
              <a:off x="5950575" y="939175"/>
              <a:ext cx="76075" cy="78250"/>
            </a:xfrm>
            <a:custGeom>
              <a:rect b="b" l="l" r="r" t="t"/>
              <a:pathLst>
                <a:path extrusionOk="0" h="3130" w="3043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rgbClr val="FF997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29"/>
            <p:cNvSpPr/>
            <p:nvPr/>
          </p:nvSpPr>
          <p:spPr>
            <a:xfrm>
              <a:off x="5032375" y="744525"/>
              <a:ext cx="77800" cy="78250"/>
            </a:xfrm>
            <a:custGeom>
              <a:rect b="b" l="l" r="r" t="t"/>
              <a:pathLst>
                <a:path extrusionOk="0" h="3130" w="3112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FF997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409" name="Google Shape;40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27287" y="1689250"/>
            <a:ext cx="2211077" cy="2337749"/>
          </a:xfrm>
          <a:prstGeom prst="rect">
            <a:avLst/>
          </a:prstGeom>
          <a:noFill/>
          <a:ln>
            <a:noFill/>
          </a:ln>
        </p:spPr>
      </p:pic>
      <p:sp>
        <p:nvSpPr>
          <p:cNvPr id="410" name="Google Shape;410;p29"/>
          <p:cNvSpPr txBox="1"/>
          <p:nvPr/>
        </p:nvSpPr>
        <p:spPr>
          <a:xfrm>
            <a:off x="6356225" y="1050725"/>
            <a:ext cx="2353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Grocery Order and  Delivery App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5" name="Google Shape;415;p30"/>
          <p:cNvPicPr preferRelativeResize="0"/>
          <p:nvPr/>
        </p:nvPicPr>
        <p:blipFill rotWithShape="1">
          <a:blip r:embed="rId3">
            <a:alphaModFix/>
          </a:blip>
          <a:srcRect b="0" l="12334" r="0" t="5758"/>
          <a:stretch/>
        </p:blipFill>
        <p:spPr>
          <a:xfrm>
            <a:off x="4243725" y="2336725"/>
            <a:ext cx="3904849" cy="2543400"/>
          </a:xfrm>
          <a:prstGeom prst="rect">
            <a:avLst/>
          </a:prstGeom>
          <a:noFill/>
          <a:ln>
            <a:noFill/>
          </a:ln>
        </p:spPr>
      </p:pic>
      <p:sp>
        <p:nvSpPr>
          <p:cNvPr id="416" name="Google Shape;416;p30"/>
          <p:cNvSpPr txBox="1"/>
          <p:nvPr>
            <p:ph idx="1" type="body"/>
          </p:nvPr>
        </p:nvSpPr>
        <p:spPr>
          <a:xfrm>
            <a:off x="598700" y="1282550"/>
            <a:ext cx="7835100" cy="18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000"/>
              <a:buChar char="●"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To predict which product will be reordered by the customer.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Able to find the most and least ordered products. 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Estimate the ideal time when to restock items.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395"/>
          </a:p>
        </p:txBody>
      </p:sp>
      <p:sp>
        <p:nvSpPr>
          <p:cNvPr id="417" name="Google Shape;417;p30"/>
          <p:cNvSpPr txBox="1"/>
          <p:nvPr>
            <p:ph type="ctrTitle"/>
          </p:nvPr>
        </p:nvSpPr>
        <p:spPr>
          <a:xfrm>
            <a:off x="1007775" y="532375"/>
            <a:ext cx="268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 and Goals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31"/>
          <p:cNvSpPr txBox="1"/>
          <p:nvPr>
            <p:ph idx="1" type="body"/>
          </p:nvPr>
        </p:nvSpPr>
        <p:spPr>
          <a:xfrm>
            <a:off x="597375" y="1063525"/>
            <a:ext cx="7866900" cy="37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O</a:t>
            </a:r>
            <a:r>
              <a:rPr lang="en" sz="2000">
                <a:solidFill>
                  <a:srgbClr val="333333"/>
                </a:solidFill>
                <a:highlight>
                  <a:srgbClr val="FFFFFF"/>
                </a:highlight>
              </a:rPr>
              <a:t>nline grocery delivery company.</a:t>
            </a:r>
            <a:endParaRPr sz="20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000"/>
              <a:buChar char="●"/>
            </a:pPr>
            <a:r>
              <a:rPr lang="en" sz="2000">
                <a:solidFill>
                  <a:srgbClr val="333333"/>
                </a:solidFill>
                <a:highlight>
                  <a:srgbClr val="FFFFFF"/>
                </a:highlight>
              </a:rPr>
              <a:t>US and Canada.</a:t>
            </a:r>
            <a:endParaRPr sz="20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000"/>
              <a:buChar char="●"/>
            </a:pPr>
            <a:r>
              <a:rPr lang="en" sz="2000">
                <a:solidFill>
                  <a:srgbClr val="333333"/>
                </a:solidFill>
                <a:highlight>
                  <a:srgbClr val="FFFFFF"/>
                </a:highlight>
              </a:rPr>
              <a:t>A platform for grocery retailers to sell their products.</a:t>
            </a:r>
            <a:endParaRPr sz="20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000"/>
              <a:buFont typeface="Open Sans"/>
              <a:buChar char="●"/>
            </a:pPr>
            <a:r>
              <a:rPr lang="en" sz="2000">
                <a:solidFill>
                  <a:srgbClr val="333333"/>
                </a:solidFill>
                <a:highlight>
                  <a:srgbClr val="FFFFFF"/>
                </a:highlight>
              </a:rPr>
              <a:t>Implements sharing economy-based business model.</a:t>
            </a:r>
            <a:endParaRPr sz="20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000"/>
              <a:buFont typeface="Open Sans"/>
              <a:buChar char="●"/>
            </a:pPr>
            <a:r>
              <a:rPr lang="en" sz="2000">
                <a:solidFill>
                  <a:srgbClr val="333333"/>
                </a:solidFill>
                <a:highlight>
                  <a:srgbClr val="FFFFFF"/>
                </a:highlight>
              </a:rPr>
              <a:t>Provides hyper local on-demand grocery delivery by connecting customers with personal shoppers.</a:t>
            </a:r>
            <a:endParaRPr sz="20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000"/>
              <a:buChar char="●"/>
            </a:pPr>
            <a:r>
              <a:rPr lang="en" sz="2000"/>
              <a:t>Reduce shortage or oversupply products.</a:t>
            </a:r>
            <a:endParaRPr sz="20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31"/>
          <p:cNvSpPr txBox="1"/>
          <p:nvPr>
            <p:ph type="ctrTitle"/>
          </p:nvPr>
        </p:nvSpPr>
        <p:spPr>
          <a:xfrm>
            <a:off x="618825" y="411675"/>
            <a:ext cx="7922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/>
              <a:t>BUSINESS UNDERSTANDING</a:t>
            </a:r>
            <a:endParaRPr/>
          </a:p>
        </p:txBody>
      </p:sp>
      <p:pic>
        <p:nvPicPr>
          <p:cNvPr id="424" name="Google Shape;424;p31"/>
          <p:cNvPicPr preferRelativeResize="0"/>
          <p:nvPr/>
        </p:nvPicPr>
        <p:blipFill rotWithShape="1">
          <a:blip r:embed="rId3">
            <a:alphaModFix/>
          </a:blip>
          <a:srcRect b="22764" l="19002" r="17866" t="15039"/>
          <a:stretch/>
        </p:blipFill>
        <p:spPr>
          <a:xfrm>
            <a:off x="6540175" y="134300"/>
            <a:ext cx="2522900" cy="178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32"/>
          <p:cNvSpPr txBox="1"/>
          <p:nvPr>
            <p:ph idx="1" type="body"/>
          </p:nvPr>
        </p:nvSpPr>
        <p:spPr>
          <a:xfrm>
            <a:off x="597375" y="1063525"/>
            <a:ext cx="7866900" cy="37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000"/>
              <a:buChar char="●"/>
            </a:pPr>
            <a:r>
              <a:rPr lang="en" sz="2000">
                <a:solidFill>
                  <a:srgbClr val="333333"/>
                </a:solidFill>
                <a:highlight>
                  <a:srgbClr val="FFFFFF"/>
                </a:highlight>
              </a:rPr>
              <a:t>6 files</a:t>
            </a:r>
            <a:endParaRPr sz="20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000"/>
              <a:buChar char="●"/>
            </a:pPr>
            <a:r>
              <a:rPr lang="en" sz="2000">
                <a:solidFill>
                  <a:srgbClr val="333333"/>
                </a:solidFill>
                <a:highlight>
                  <a:srgbClr val="FFFFFF"/>
                </a:highlight>
              </a:rPr>
              <a:t>Departments - food categories</a:t>
            </a:r>
            <a:endParaRPr sz="20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000"/>
              <a:buChar char="●"/>
            </a:pPr>
            <a:r>
              <a:rPr lang="en" sz="2000">
                <a:solidFill>
                  <a:srgbClr val="333333"/>
                </a:solidFill>
                <a:highlight>
                  <a:srgbClr val="FFFFFF"/>
                </a:highlight>
              </a:rPr>
              <a:t>Aisles - food sections</a:t>
            </a:r>
            <a:endParaRPr sz="20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000"/>
              <a:buChar char="●"/>
            </a:pPr>
            <a:r>
              <a:rPr lang="en" sz="2000">
                <a:solidFill>
                  <a:srgbClr val="333333"/>
                </a:solidFill>
                <a:highlight>
                  <a:srgbClr val="FFFFFF"/>
                </a:highlight>
              </a:rPr>
              <a:t>Products - 49688 products name</a:t>
            </a:r>
            <a:endParaRPr sz="20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000"/>
              <a:buChar char="●"/>
            </a:pPr>
            <a:r>
              <a:rPr lang="en" sz="2000">
                <a:solidFill>
                  <a:srgbClr val="333333"/>
                </a:solidFill>
                <a:highlight>
                  <a:srgbClr val="FFFFFF"/>
                </a:highlight>
              </a:rPr>
              <a:t>Orders - orders track</a:t>
            </a:r>
            <a:endParaRPr sz="20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000"/>
              <a:buChar char="●"/>
            </a:pPr>
            <a:r>
              <a:rPr lang="en" sz="2000">
                <a:solidFill>
                  <a:srgbClr val="333333"/>
                </a:solidFill>
                <a:highlight>
                  <a:srgbClr val="FFFFFF"/>
                </a:highlight>
              </a:rPr>
              <a:t>Order Products Prior - Order history of every user </a:t>
            </a:r>
            <a:endParaRPr sz="20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000"/>
              <a:buChar char="●"/>
            </a:pPr>
            <a:r>
              <a:rPr lang="en" sz="2000">
                <a:solidFill>
                  <a:srgbClr val="333333"/>
                </a:solidFill>
                <a:highlight>
                  <a:srgbClr val="FFFFFF"/>
                </a:highlight>
              </a:rPr>
              <a:t>Order Products Train  - </a:t>
            </a:r>
            <a:r>
              <a:rPr lang="en" sz="2000">
                <a:solidFill>
                  <a:srgbClr val="333333"/>
                </a:solidFill>
                <a:highlight>
                  <a:srgbClr val="FFFFFF"/>
                </a:highlight>
              </a:rPr>
              <a:t>Current order data of every user which contains only 1 order per user</a:t>
            </a:r>
            <a:endParaRPr sz="20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32"/>
          <p:cNvSpPr txBox="1"/>
          <p:nvPr>
            <p:ph type="ctrTitle"/>
          </p:nvPr>
        </p:nvSpPr>
        <p:spPr>
          <a:xfrm>
            <a:off x="618825" y="411675"/>
            <a:ext cx="7922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/>
              <a:t>DATA UNDERSTANDING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33"/>
          <p:cNvSpPr txBox="1"/>
          <p:nvPr>
            <p:ph idx="8" type="ctrTitle"/>
          </p:nvPr>
        </p:nvSpPr>
        <p:spPr>
          <a:xfrm>
            <a:off x="634030" y="275350"/>
            <a:ext cx="5888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</a:t>
            </a:r>
            <a:endParaRPr/>
          </a:p>
        </p:txBody>
      </p:sp>
      <p:sp>
        <p:nvSpPr>
          <p:cNvPr id="436" name="Google Shape;436;p33"/>
          <p:cNvSpPr txBox="1"/>
          <p:nvPr>
            <p:ph idx="2" type="ctrTitle"/>
          </p:nvPr>
        </p:nvSpPr>
        <p:spPr>
          <a:xfrm>
            <a:off x="6054555" y="1373195"/>
            <a:ext cx="18813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NEPTUNE</a:t>
            </a:r>
            <a:endParaRPr/>
          </a:p>
        </p:txBody>
      </p:sp>
      <p:sp>
        <p:nvSpPr>
          <p:cNvPr id="437" name="Google Shape;437;p33"/>
          <p:cNvSpPr txBox="1"/>
          <p:nvPr>
            <p:ph idx="4" type="ctrTitle"/>
          </p:nvPr>
        </p:nvSpPr>
        <p:spPr>
          <a:xfrm>
            <a:off x="1218541" y="2778806"/>
            <a:ext cx="18813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JUPITER</a:t>
            </a:r>
            <a:endParaRPr/>
          </a:p>
        </p:txBody>
      </p:sp>
      <p:sp>
        <p:nvSpPr>
          <p:cNvPr id="438" name="Google Shape;438;p33"/>
          <p:cNvSpPr txBox="1"/>
          <p:nvPr>
            <p:ph type="ctrTitle"/>
          </p:nvPr>
        </p:nvSpPr>
        <p:spPr>
          <a:xfrm>
            <a:off x="1218541" y="1373195"/>
            <a:ext cx="18813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MARS</a:t>
            </a:r>
            <a:endParaRPr/>
          </a:p>
        </p:txBody>
      </p:sp>
      <p:sp>
        <p:nvSpPr>
          <p:cNvPr id="439" name="Google Shape;439;p33"/>
          <p:cNvSpPr txBox="1"/>
          <p:nvPr>
            <p:ph idx="1" type="subTitle"/>
          </p:nvPr>
        </p:nvSpPr>
        <p:spPr>
          <a:xfrm>
            <a:off x="531600" y="1075225"/>
            <a:ext cx="80808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202124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Below graph shows the total of categorize data for prior, train &amp; test from order dataset</a:t>
            </a:r>
            <a:endParaRPr sz="2000"/>
          </a:p>
        </p:txBody>
      </p:sp>
      <p:sp>
        <p:nvSpPr>
          <p:cNvPr id="440" name="Google Shape;440;p33"/>
          <p:cNvSpPr txBox="1"/>
          <p:nvPr>
            <p:ph idx="6" type="ctrTitle"/>
          </p:nvPr>
        </p:nvSpPr>
        <p:spPr>
          <a:xfrm>
            <a:off x="6054555" y="2778806"/>
            <a:ext cx="18813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SATURN</a:t>
            </a:r>
            <a:endParaRPr/>
          </a:p>
        </p:txBody>
      </p:sp>
      <p:pic>
        <p:nvPicPr>
          <p:cNvPr id="441" name="Google Shape;44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8125" y="1826425"/>
            <a:ext cx="6264225" cy="303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34"/>
          <p:cNvSpPr txBox="1"/>
          <p:nvPr>
            <p:ph idx="8" type="ctrTitle"/>
          </p:nvPr>
        </p:nvSpPr>
        <p:spPr>
          <a:xfrm>
            <a:off x="634030" y="275350"/>
            <a:ext cx="5888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 (contd.)</a:t>
            </a:r>
            <a:endParaRPr/>
          </a:p>
        </p:txBody>
      </p:sp>
      <p:sp>
        <p:nvSpPr>
          <p:cNvPr id="447" name="Google Shape;447;p34"/>
          <p:cNvSpPr txBox="1"/>
          <p:nvPr>
            <p:ph idx="2" type="ctrTitle"/>
          </p:nvPr>
        </p:nvSpPr>
        <p:spPr>
          <a:xfrm>
            <a:off x="6054555" y="1373195"/>
            <a:ext cx="18813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NEPTUNE</a:t>
            </a:r>
            <a:endParaRPr/>
          </a:p>
        </p:txBody>
      </p:sp>
      <p:sp>
        <p:nvSpPr>
          <p:cNvPr id="448" name="Google Shape;448;p34"/>
          <p:cNvSpPr txBox="1"/>
          <p:nvPr>
            <p:ph type="ctrTitle"/>
          </p:nvPr>
        </p:nvSpPr>
        <p:spPr>
          <a:xfrm>
            <a:off x="1218541" y="1373195"/>
            <a:ext cx="18813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MARS</a:t>
            </a:r>
            <a:endParaRPr/>
          </a:p>
        </p:txBody>
      </p:sp>
      <p:sp>
        <p:nvSpPr>
          <p:cNvPr id="449" name="Google Shape;449;p34"/>
          <p:cNvSpPr txBox="1"/>
          <p:nvPr>
            <p:ph idx="1" type="subTitle"/>
          </p:nvPr>
        </p:nvSpPr>
        <p:spPr>
          <a:xfrm>
            <a:off x="444850" y="1162500"/>
            <a:ext cx="8080800" cy="33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 study have been conducted in order to analyze the customer behavior on the ideal time that customer often order from Instacart.</a:t>
            </a:r>
            <a:endParaRPr sz="2000"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000"/>
              <a:buFont typeface="Arial"/>
              <a:buChar char="●"/>
            </a:pPr>
            <a:r>
              <a:rPr lang="en" sz="20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Categorize the total order based on hours of the day</a:t>
            </a:r>
            <a:endParaRPr sz="2000"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000"/>
              <a:buFont typeface="Arial"/>
              <a:buChar char="●"/>
            </a:pPr>
            <a:r>
              <a:rPr lang="en" sz="20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Separate the total order by day of the week</a:t>
            </a:r>
            <a:endParaRPr sz="2000"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000"/>
              <a:buFont typeface="Arial"/>
              <a:buChar char="●"/>
            </a:pPr>
            <a:r>
              <a:rPr lang="en" sz="20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Identify the most ideal time based total order for hours of the day against days of week</a:t>
            </a:r>
            <a:endParaRPr sz="2000"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35"/>
          <p:cNvSpPr txBox="1"/>
          <p:nvPr>
            <p:ph type="ctrTitle"/>
          </p:nvPr>
        </p:nvSpPr>
        <p:spPr>
          <a:xfrm>
            <a:off x="1218541" y="1373195"/>
            <a:ext cx="18813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35"/>
          <p:cNvSpPr txBox="1"/>
          <p:nvPr>
            <p:ph idx="2" type="ctrTitle"/>
          </p:nvPr>
        </p:nvSpPr>
        <p:spPr>
          <a:xfrm>
            <a:off x="6054555" y="1373195"/>
            <a:ext cx="18813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35"/>
          <p:cNvSpPr txBox="1"/>
          <p:nvPr>
            <p:ph idx="4" type="ctrTitle"/>
          </p:nvPr>
        </p:nvSpPr>
        <p:spPr>
          <a:xfrm>
            <a:off x="1218541" y="2778806"/>
            <a:ext cx="18813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35"/>
          <p:cNvSpPr txBox="1"/>
          <p:nvPr>
            <p:ph idx="6" type="ctrTitle"/>
          </p:nvPr>
        </p:nvSpPr>
        <p:spPr>
          <a:xfrm>
            <a:off x="6141305" y="2778806"/>
            <a:ext cx="18813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35"/>
          <p:cNvSpPr txBox="1"/>
          <p:nvPr>
            <p:ph idx="8" type="ctrTitle"/>
          </p:nvPr>
        </p:nvSpPr>
        <p:spPr>
          <a:xfrm>
            <a:off x="1065000" y="250550"/>
            <a:ext cx="7288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Frequency of customer order based on hours of the day</a:t>
            </a:r>
            <a:endParaRPr/>
          </a:p>
        </p:txBody>
      </p:sp>
      <p:sp>
        <p:nvSpPr>
          <p:cNvPr id="459" name="Google Shape;459;p35"/>
          <p:cNvSpPr txBox="1"/>
          <p:nvPr>
            <p:ph idx="8" type="ctrTitle"/>
          </p:nvPr>
        </p:nvSpPr>
        <p:spPr>
          <a:xfrm>
            <a:off x="508275" y="1278725"/>
            <a:ext cx="2962800" cy="179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AutoNum type="arabicParenR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F</a:t>
            </a: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requent order: 10am - 3pm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AutoNum type="arabicParenR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Limited only based on hours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460" name="Google Shape;46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1300" y="736175"/>
            <a:ext cx="5522151" cy="4246574"/>
          </a:xfrm>
          <a:prstGeom prst="rect">
            <a:avLst/>
          </a:prstGeom>
          <a:noFill/>
          <a:ln>
            <a:noFill/>
          </a:ln>
        </p:spPr>
      </p:pic>
      <p:sp>
        <p:nvSpPr>
          <p:cNvPr id="461" name="Google Shape;461;p35"/>
          <p:cNvSpPr txBox="1"/>
          <p:nvPr/>
        </p:nvSpPr>
        <p:spPr>
          <a:xfrm>
            <a:off x="470975" y="4808875"/>
            <a:ext cx="1881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Order Prior Dataset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