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2762"/>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021137" y="0"/>
            <a:ext cx="3076575" cy="512762"/>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8112" y="766762"/>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2512"/>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0262"/>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021137" y="9720262"/>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Calibri"/>
              <a:buNone/>
            </a:pPr>
            <a:fld id="{00000000-1234-1234-1234-123412341234}" type="slidenum">
              <a:rPr b="0" i="0" lang="en-US" sz="11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2" y="4862512"/>
            <a:ext cx="5680075" cy="4605337"/>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8112" y="766762"/>
            <a:ext cx="6823075"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7e6bcb4f6_1_24: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7e6bcb4f6_1_24: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53" name="Google Shape;153;g2c7e6bcb4f6_1_24: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7e6bcb4f6_1_32: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7e6bcb4f6_1_32: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60" name="Google Shape;160;g2c7e6bcb4f6_1_32: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a6699b548_0_1: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a6699b548_0_1: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66" name="Google Shape;166;g26a6699b548_0_1: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a6699b548_0_18: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a6699b548_0_18: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74" name="Google Shape;174;g26a6699b548_0_18: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a6699b548_0_29: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a6699b548_0_29: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80" name="Google Shape;180;g26a6699b548_0_29: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7e6bcb4f6_1_0: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7e6bcb4f6_1_0: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86" name="Google Shape;186;g2c7e6bcb4f6_1_0: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84f2952df_0_66: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84f2952df_0_66: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92" name="Google Shape;192;g2b84f2952df_0_66: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a12da8875_0_10: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a12da8875_0_10: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98" name="Google Shape;198;g2ba12da8875_0_10: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a12da8875_0_5: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a12da8875_0_5: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205" name="Google Shape;205;g2ba12da8875_0_5: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84f2952df_0_75: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84f2952df_0_75: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212" name="Google Shape;212;g2b84f2952df_0_75: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709612" y="4862512"/>
            <a:ext cx="5680075" cy="4605337"/>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38112" y="766762"/>
            <a:ext cx="6823075"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09612" y="4862512"/>
            <a:ext cx="5680075" cy="4605337"/>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38112" y="766762"/>
            <a:ext cx="6823075"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709612" y="4862512"/>
            <a:ext cx="5680075" cy="4605337"/>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38112" y="766762"/>
            <a:ext cx="6823075"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84f2952df_0_21: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84f2952df_0_21: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15" name="Google Shape;115;g2b84f2952df_0_21: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84f2952df_0_28: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84f2952df_0_28: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22" name="Google Shape;122;g2b84f2952df_0_28: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7e6bcb4f6_1_15: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7e6bcb4f6_1_15: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29" name="Google Shape;129;g2c7e6bcb4f6_1_15: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7e6bcb4f6_1_42: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7e6bcb4f6_1_42: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36" name="Google Shape;136;g2c7e6bcb4f6_1_42: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7e6bcb4f6_1_49:notes"/>
          <p:cNvSpPr/>
          <p:nvPr>
            <p:ph idx="2" type="sldImg"/>
          </p:nvPr>
        </p:nvSpPr>
        <p:spPr>
          <a:xfrm>
            <a:off x="138112" y="766762"/>
            <a:ext cx="6823200" cy="38385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7e6bcb4f6_1_49:notes"/>
          <p:cNvSpPr txBox="1"/>
          <p:nvPr>
            <p:ph idx="1" type="body"/>
          </p:nvPr>
        </p:nvSpPr>
        <p:spPr>
          <a:xfrm>
            <a:off x="709612" y="4862512"/>
            <a:ext cx="5680200" cy="4605300"/>
          </a:xfrm>
          <a:prstGeom prst="rect">
            <a:avLst/>
          </a:prstGeom>
        </p:spPr>
        <p:txBody>
          <a:bodyPr anchorCtr="0" anchor="t" bIns="45725" lIns="91475" spcFirstLastPara="1" rIns="91475" wrap="square" tIns="45725">
            <a:noAutofit/>
          </a:bodyPr>
          <a:lstStyle/>
          <a:p>
            <a:pPr indent="0" lvl="0" marL="0" rtl="0" algn="l">
              <a:spcBef>
                <a:spcPts val="0"/>
              </a:spcBef>
              <a:spcAft>
                <a:spcPts val="0"/>
              </a:spcAft>
              <a:buNone/>
            </a:pPr>
            <a:r>
              <a:t/>
            </a:r>
            <a:endParaRPr/>
          </a:p>
        </p:txBody>
      </p:sp>
      <p:sp>
        <p:nvSpPr>
          <p:cNvPr id="143" name="Google Shape;143;g2c7e6bcb4f6_1_49:notes"/>
          <p:cNvSpPr txBox="1"/>
          <p:nvPr>
            <p:ph idx="12" type="sldNum"/>
          </p:nvPr>
        </p:nvSpPr>
        <p:spPr>
          <a:xfrm>
            <a:off x="4021137" y="9720262"/>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SzPts val="11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914400" y="2130432"/>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609600" y="1600206"/>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6197600" y="1600206"/>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963084" y="4406907"/>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5"/>
          <p:cNvSpPr txBox="1"/>
          <p:nvPr>
            <p:ph type="title"/>
          </p:nvPr>
        </p:nvSpPr>
        <p:spPr>
          <a:xfrm rot="5400000">
            <a:off x="7285038" y="1828808"/>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rot="5400000">
            <a:off x="1697038" y="-812792"/>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
          <p:cNvSpPr/>
          <p:nvPr>
            <p:ph idx="2" type="pic"/>
          </p:nvPr>
        </p:nvSpPr>
        <p:spPr>
          <a:xfrm>
            <a:off x="2389717" y="612775"/>
            <a:ext cx="7315200" cy="4114800"/>
          </a:xfrm>
          <a:prstGeom prst="rect">
            <a:avLst/>
          </a:prstGeom>
          <a:noFill/>
          <a:ln>
            <a:noFill/>
          </a:ln>
        </p:spPr>
      </p:sp>
      <p:sp>
        <p:nvSpPr>
          <p:cNvPr id="46" name="Google Shape;46;p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8"/>
          <p:cNvSpPr txBox="1"/>
          <p:nvPr>
            <p:ph type="title"/>
          </p:nvPr>
        </p:nvSpPr>
        <p:spPr>
          <a:xfrm>
            <a:off x="609603"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a:off x="4766733" y="273057"/>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3" name="Google Shape;53;p8"/>
          <p:cNvSpPr txBox="1"/>
          <p:nvPr>
            <p:ph idx="2" type="body"/>
          </p:nvPr>
        </p:nvSpPr>
        <p:spPr>
          <a:xfrm>
            <a:off x="609603" y="1435103"/>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6193372"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6193372"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 type="subTitle"/>
          </p:nvPr>
        </p:nvSpPr>
        <p:spPr>
          <a:xfrm>
            <a:off x="1773224" y="3079750"/>
            <a:ext cx="8815200" cy="12207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Clr>
                <a:schemeClr val="dk1"/>
              </a:buClr>
              <a:buSzPts val="1100"/>
              <a:buFont typeface="Arial"/>
              <a:buNone/>
            </a:pPr>
            <a:r>
              <a:rPr b="1" lang="en-US">
                <a:solidFill>
                  <a:srgbClr val="C00000"/>
                </a:solidFill>
              </a:rPr>
              <a:t>Face Recognition based  Facial </a:t>
            </a:r>
            <a:endParaRPr b="1">
              <a:solidFill>
                <a:srgbClr val="C00000"/>
              </a:solidFill>
            </a:endParaRPr>
          </a:p>
          <a:p>
            <a:pPr indent="0" lvl="0" marL="0" rtl="0" algn="ctr">
              <a:spcBef>
                <a:spcPts val="640"/>
              </a:spcBef>
              <a:spcAft>
                <a:spcPts val="0"/>
              </a:spcAft>
              <a:buClr>
                <a:schemeClr val="dk1"/>
              </a:buClr>
              <a:buSzPts val="1100"/>
              <a:buFont typeface="Arial"/>
              <a:buNone/>
            </a:pPr>
            <a:r>
              <a:rPr b="1" lang="en-US">
                <a:solidFill>
                  <a:srgbClr val="C00000"/>
                </a:solidFill>
              </a:rPr>
              <a:t>Expression Analysis</a:t>
            </a:r>
            <a:endParaRPr b="1">
              <a:solidFill>
                <a:srgbClr val="C00000"/>
              </a:solidFill>
            </a:endParaRPr>
          </a:p>
          <a:p>
            <a:pPr indent="0" lvl="0" marL="0" rtl="0" algn="ctr">
              <a:spcBef>
                <a:spcPts val="640"/>
              </a:spcBef>
              <a:spcAft>
                <a:spcPts val="0"/>
              </a:spcAft>
              <a:buClr>
                <a:schemeClr val="dk1"/>
              </a:buClr>
              <a:buSzPts val="1100"/>
              <a:buFont typeface="Arial"/>
              <a:buNone/>
            </a:pPr>
            <a:r>
              <a:t/>
            </a:r>
            <a:endParaRPr b="1">
              <a:solidFill>
                <a:srgbClr val="C00000"/>
              </a:solidFill>
            </a:endParaRPr>
          </a:p>
          <a:p>
            <a:pPr indent="0" lvl="0" marL="0" rtl="0" algn="ctr">
              <a:spcBef>
                <a:spcPts val="640"/>
              </a:spcBef>
              <a:spcAft>
                <a:spcPts val="0"/>
              </a:spcAft>
              <a:buClr>
                <a:srgbClr val="888888"/>
              </a:buClr>
              <a:buSzPts val="3200"/>
              <a:buNone/>
            </a:pPr>
            <a:r>
              <a:t/>
            </a:r>
            <a:endParaRPr b="1">
              <a:solidFill>
                <a:srgbClr val="C00000"/>
              </a:solidFill>
            </a:endParaRPr>
          </a:p>
        </p:txBody>
      </p:sp>
      <p:sp>
        <p:nvSpPr>
          <p:cNvPr id="89" name="Google Shape;89;p13"/>
          <p:cNvSpPr txBox="1"/>
          <p:nvPr/>
        </p:nvSpPr>
        <p:spPr>
          <a:xfrm>
            <a:off x="2192324" y="2157400"/>
            <a:ext cx="75072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4000"/>
              <a:buFont typeface="Calibri"/>
              <a:buNone/>
            </a:pPr>
            <a:r>
              <a:rPr b="1" i="0" lang="en-US" sz="4000" u="none" cap="none" strike="noStrike">
                <a:solidFill>
                  <a:srgbClr val="00B050"/>
                </a:solidFill>
                <a:latin typeface="Calibri"/>
                <a:ea typeface="Calibri"/>
                <a:cs typeface="Calibri"/>
                <a:sym typeface="Calibri"/>
              </a:rPr>
              <a:t>PROJECT WORK  </a:t>
            </a:r>
            <a:endParaRPr/>
          </a:p>
        </p:txBody>
      </p:sp>
      <p:sp>
        <p:nvSpPr>
          <p:cNvPr id="90" name="Google Shape;90;p13"/>
          <p:cNvSpPr txBox="1"/>
          <p:nvPr/>
        </p:nvSpPr>
        <p:spPr>
          <a:xfrm>
            <a:off x="225425" y="4511675"/>
            <a:ext cx="6096000" cy="105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rgbClr val="0070C0"/>
              </a:buClr>
              <a:buSzPts val="1800"/>
              <a:buFont typeface="Times New Roman"/>
              <a:buNone/>
            </a:pPr>
            <a:r>
              <a:rPr b="1" i="0" lang="en-US" sz="1800" u="none" cap="none" strike="noStrike">
                <a:solidFill>
                  <a:srgbClr val="0070C0"/>
                </a:solidFill>
                <a:latin typeface="Times New Roman"/>
                <a:ea typeface="Times New Roman"/>
                <a:cs typeface="Times New Roman"/>
                <a:sym typeface="Times New Roman"/>
              </a:rPr>
              <a:t>			  M.PRIYADHARSHINI		(412620243018) </a:t>
            </a:r>
            <a:endParaRPr/>
          </a:p>
          <a:p>
            <a:pPr indent="-285750" lvl="0" marL="285750" marR="0" rtl="0" algn="l">
              <a:lnSpc>
                <a:spcPct val="110000"/>
              </a:lnSpc>
              <a:spcBef>
                <a:spcPts val="600"/>
              </a:spcBef>
              <a:spcAft>
                <a:spcPts val="0"/>
              </a:spcAft>
              <a:buClr>
                <a:srgbClr val="0070C0"/>
              </a:buClr>
              <a:buSzPts val="1800"/>
              <a:buFont typeface="Times New Roman"/>
              <a:buNone/>
            </a:pPr>
            <a:r>
              <a:rPr b="1" i="0" lang="en-US" sz="1800" u="none" cap="none" strike="noStrike">
                <a:solidFill>
                  <a:srgbClr val="0070C0"/>
                </a:solidFill>
                <a:latin typeface="Times New Roman"/>
                <a:ea typeface="Times New Roman"/>
                <a:cs typeface="Times New Roman"/>
                <a:sym typeface="Times New Roman"/>
              </a:rPr>
              <a:t>			  H.DEEPA				        (412620243005)</a:t>
            </a:r>
            <a:endParaRPr/>
          </a:p>
          <a:p>
            <a:pPr indent="-285750" lvl="0" marL="285750" marR="0" rtl="0" algn="l">
              <a:lnSpc>
                <a:spcPct val="110000"/>
              </a:lnSpc>
              <a:spcBef>
                <a:spcPts val="0"/>
              </a:spcBef>
              <a:spcAft>
                <a:spcPts val="0"/>
              </a:spcAft>
              <a:buClr>
                <a:srgbClr val="0070C0"/>
              </a:buClr>
              <a:buSzPts val="1800"/>
              <a:buFont typeface="Times New Roman"/>
              <a:buNone/>
            </a:pPr>
            <a:r>
              <a:rPr b="1" i="0" lang="en-US" sz="1800" u="none" cap="none" strike="noStrike">
                <a:solidFill>
                  <a:srgbClr val="0070C0"/>
                </a:solidFill>
                <a:latin typeface="Times New Roman"/>
                <a:ea typeface="Times New Roman"/>
                <a:cs typeface="Times New Roman"/>
                <a:sym typeface="Times New Roman"/>
              </a:rPr>
              <a:t>			  S.SYED JASIM                           (412620243027)</a:t>
            </a:r>
            <a:endParaRPr/>
          </a:p>
        </p:txBody>
      </p:sp>
      <p:sp>
        <p:nvSpPr>
          <p:cNvPr id="91" name="Google Shape;91;p13"/>
          <p:cNvSpPr txBox="1"/>
          <p:nvPr/>
        </p:nvSpPr>
        <p:spPr>
          <a:xfrm>
            <a:off x="7132637" y="4511675"/>
            <a:ext cx="4535487" cy="16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000"/>
              <a:buFont typeface="Calibri"/>
              <a:buNone/>
            </a:pPr>
            <a:r>
              <a:rPr b="0" i="0" lang="en-US" sz="2000" u="none" cap="none" strike="noStrike">
                <a:solidFill>
                  <a:srgbClr val="7030A0"/>
                </a:solidFill>
                <a:latin typeface="Calibri"/>
                <a:ea typeface="Calibri"/>
                <a:cs typeface="Calibri"/>
                <a:sym typeface="Calibri"/>
              </a:rPr>
              <a:t>Supervisor</a:t>
            </a:r>
            <a:endParaRPr/>
          </a:p>
          <a:p>
            <a:pPr indent="0" lvl="0" marL="0" marR="0" rtl="0" algn="l">
              <a:lnSpc>
                <a:spcPct val="100000"/>
              </a:lnSpc>
              <a:spcBef>
                <a:spcPts val="0"/>
              </a:spcBef>
              <a:spcAft>
                <a:spcPts val="0"/>
              </a:spcAft>
              <a:buClr>
                <a:srgbClr val="7030A0"/>
              </a:buClr>
              <a:buSzPts val="1800"/>
              <a:buFont typeface="Calibri"/>
              <a:buNone/>
            </a:pPr>
            <a:r>
              <a:rPr b="1" i="0" lang="en-US" sz="1800" u="none" cap="none" strike="noStrike">
                <a:solidFill>
                  <a:srgbClr val="7030A0"/>
                </a:solidFill>
                <a:latin typeface="Calibri"/>
                <a:ea typeface="Calibri"/>
                <a:cs typeface="Calibri"/>
                <a:sym typeface="Calibri"/>
              </a:rPr>
              <a:t>Mr. Alphin Ezhil Manuel</a:t>
            </a:r>
            <a:endParaRPr b="0" i="0" sz="1800" u="none" cap="none" strike="noStrike">
              <a:solidFill>
                <a:srgbClr val="7030A0"/>
              </a:solidFill>
              <a:latin typeface="Calibri"/>
              <a:ea typeface="Calibri"/>
              <a:cs typeface="Calibri"/>
              <a:sym typeface="Calibri"/>
            </a:endParaRPr>
          </a:p>
          <a:p>
            <a:pPr indent="0" lvl="0" marL="0" marR="0" rtl="0" algn="l">
              <a:lnSpc>
                <a:spcPct val="100000"/>
              </a:lnSpc>
              <a:spcBef>
                <a:spcPts val="0"/>
              </a:spcBef>
              <a:spcAft>
                <a:spcPts val="0"/>
              </a:spcAft>
              <a:buClr>
                <a:srgbClr val="7030A0"/>
              </a:buClr>
              <a:buSzPts val="2000"/>
              <a:buFont typeface="Calibri"/>
              <a:buNone/>
            </a:pPr>
            <a:r>
              <a:rPr b="0" i="0" lang="en-US" sz="2000" u="none" cap="none" strike="noStrike">
                <a:solidFill>
                  <a:srgbClr val="7030A0"/>
                </a:solidFill>
                <a:latin typeface="Calibri"/>
                <a:ea typeface="Calibri"/>
                <a:cs typeface="Calibri"/>
                <a:sym typeface="Calibri"/>
              </a:rPr>
              <a:t>Professor</a:t>
            </a:r>
            <a:endParaRPr/>
          </a:p>
          <a:p>
            <a:pPr indent="0" lvl="0" marL="0" marR="0" rtl="0" algn="l">
              <a:lnSpc>
                <a:spcPct val="100000"/>
              </a:lnSpc>
              <a:spcBef>
                <a:spcPts val="0"/>
              </a:spcBef>
              <a:spcAft>
                <a:spcPts val="0"/>
              </a:spcAft>
              <a:buClr>
                <a:srgbClr val="7030A0"/>
              </a:buClr>
              <a:buSzPts val="2000"/>
              <a:buFont typeface="Calibri"/>
              <a:buNone/>
            </a:pPr>
            <a:r>
              <a:rPr b="0" i="0" lang="en-US" sz="2000" u="none" cap="none" strike="noStrike">
                <a:solidFill>
                  <a:srgbClr val="7030A0"/>
                </a:solidFill>
                <a:latin typeface="Calibri"/>
                <a:ea typeface="Calibri"/>
                <a:cs typeface="Calibri"/>
                <a:sym typeface="Calibri"/>
              </a:rPr>
              <a:t>Department of Artificial Intelligence and Data Science.</a:t>
            </a:r>
            <a:endParaRPr/>
          </a:p>
        </p:txBody>
      </p:sp>
      <p:pic>
        <p:nvPicPr>
          <p:cNvPr id="92" name="Google Shape;92;p13"/>
          <p:cNvPicPr preferRelativeResize="0"/>
          <p:nvPr/>
        </p:nvPicPr>
        <p:blipFill rotWithShape="1">
          <a:blip r:embed="rId3">
            <a:alphaModFix/>
          </a:blip>
          <a:srcRect b="0" l="0" r="0" t="0"/>
          <a:stretch/>
        </p:blipFill>
        <p:spPr>
          <a:xfrm>
            <a:off x="1300162" y="609600"/>
            <a:ext cx="8399462" cy="1169987"/>
          </a:xfrm>
          <a:prstGeom prst="rect">
            <a:avLst/>
          </a:prstGeom>
          <a:noFill/>
          <a:ln>
            <a:noFill/>
          </a:ln>
        </p:spPr>
      </p:pic>
      <p:pic>
        <p:nvPicPr>
          <p:cNvPr id="93" name="Google Shape;93;p13"/>
          <p:cNvPicPr preferRelativeResize="0"/>
          <p:nvPr/>
        </p:nvPicPr>
        <p:blipFill rotWithShape="1">
          <a:blip r:embed="rId4">
            <a:alphaModFix/>
          </a:blip>
          <a:srcRect b="0" l="0" r="0" t="0"/>
          <a:stretch/>
        </p:blipFill>
        <p:spPr>
          <a:xfrm>
            <a:off x="10315575" y="473075"/>
            <a:ext cx="1352550" cy="114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774550" y="1911800"/>
            <a:ext cx="11300400" cy="3455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00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we describe our proposed system to analyze students’ facial expressions using a Convolutional Neural Network (CNN) architecture. First, the system detects the face from the input image and these detected faces are cropped and normalized to a size of 48×48. Then, these face images are used as input to CNN. Finally, the output is the facial expression recognition results (anger, happiness, sadness, disgust, surprise or neutral).</a:t>
            </a:r>
            <a:endParaRPr sz="2500">
              <a:solidFill>
                <a:srgbClr val="7030A0"/>
              </a:solidFill>
              <a:latin typeface="Calibri"/>
              <a:ea typeface="Calibri"/>
              <a:cs typeface="Calibri"/>
              <a:sym typeface="Calibri"/>
            </a:endParaRPr>
          </a:p>
        </p:txBody>
      </p:sp>
      <p:sp>
        <p:nvSpPr>
          <p:cNvPr id="156" name="Google Shape;156;p22"/>
          <p:cNvSpPr txBox="1"/>
          <p:nvPr/>
        </p:nvSpPr>
        <p:spPr>
          <a:xfrm>
            <a:off x="1034550" y="477500"/>
            <a:ext cx="1048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600">
                <a:solidFill>
                  <a:srgbClr val="C00000"/>
                </a:solidFill>
                <a:latin typeface="Times New Roman"/>
                <a:ea typeface="Times New Roman"/>
                <a:cs typeface="Times New Roman"/>
                <a:sym typeface="Times New Roman"/>
              </a:rPr>
              <a:t>PROPOSED SYSTEM</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1760150" y="620525"/>
            <a:ext cx="7513376" cy="554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858775" y="480775"/>
            <a:ext cx="881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600">
                <a:solidFill>
                  <a:srgbClr val="C00000"/>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CNN (Convolutional Neural Network)</a:t>
            </a:r>
            <a:endParaRPr sz="4400">
              <a:solidFill>
                <a:schemeClr val="dk1"/>
              </a:solidFill>
              <a:latin typeface="Calibri"/>
              <a:ea typeface="Calibri"/>
              <a:cs typeface="Calibri"/>
              <a:sym typeface="Calibri"/>
            </a:endParaRPr>
          </a:p>
        </p:txBody>
      </p:sp>
      <p:pic>
        <p:nvPicPr>
          <p:cNvPr id="169" name="Google Shape;169;p24"/>
          <p:cNvPicPr preferRelativeResize="0"/>
          <p:nvPr/>
        </p:nvPicPr>
        <p:blipFill>
          <a:blip r:embed="rId3">
            <a:alphaModFix/>
          </a:blip>
          <a:stretch>
            <a:fillRect/>
          </a:stretch>
        </p:blipFill>
        <p:spPr>
          <a:xfrm>
            <a:off x="754738" y="1745463"/>
            <a:ext cx="11274474" cy="1157725"/>
          </a:xfrm>
          <a:prstGeom prst="rect">
            <a:avLst/>
          </a:prstGeom>
          <a:noFill/>
          <a:ln>
            <a:noFill/>
          </a:ln>
        </p:spPr>
      </p:pic>
      <p:sp>
        <p:nvSpPr>
          <p:cNvPr id="170" name="Google Shape;170;p24"/>
          <p:cNvSpPr txBox="1"/>
          <p:nvPr/>
        </p:nvSpPr>
        <p:spPr>
          <a:xfrm>
            <a:off x="858775" y="3429000"/>
            <a:ext cx="11066400" cy="3455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00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The important unit inside CNN layers is a neuron. They are connected together, in order that the output of neurons at a layer becomes the input of neurons at the next layer. </a:t>
            </a:r>
            <a:r>
              <a:rPr lang="en-US" sz="2500">
                <a:solidFill>
                  <a:srgbClr val="7030A0"/>
                </a:solidFill>
                <a:latin typeface="Times New Roman"/>
                <a:ea typeface="Times New Roman"/>
                <a:cs typeface="Times New Roman"/>
                <a:sym typeface="Times New Roman"/>
              </a:rPr>
              <a:t>In order to compute the partial derivatives of the cost function the backpropagation algorithm is used. </a:t>
            </a:r>
            <a:r>
              <a:rPr lang="en-US" sz="2500">
                <a:solidFill>
                  <a:srgbClr val="7030A0"/>
                </a:solidFill>
                <a:latin typeface="Times New Roman"/>
                <a:ea typeface="Times New Roman"/>
                <a:cs typeface="Times New Roman"/>
                <a:sym typeface="Times New Roman"/>
              </a:rPr>
              <a:t>The term convolution refers to the use of a filter or kernel on the input image to produce a feature map. In fact, CNN model contains 3 types of layers </a:t>
            </a:r>
            <a:endParaRPr sz="2500">
              <a:solidFill>
                <a:srgbClr val="7030A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252175" y="187250"/>
            <a:ext cx="11435100" cy="7059300"/>
          </a:xfrm>
          <a:prstGeom prst="rect">
            <a:avLst/>
          </a:prstGeom>
          <a:noFill/>
          <a:ln>
            <a:noFill/>
          </a:ln>
        </p:spPr>
        <p:txBody>
          <a:bodyPr anchorCtr="0" anchor="t" bIns="91425" lIns="91425" spcFirstLastPara="1" rIns="91425" wrap="square" tIns="91425">
            <a:spAutoFit/>
          </a:bodyPr>
          <a:lstStyle/>
          <a:p>
            <a:pPr indent="0" lvl="0" marL="0" rtl="0" algn="l">
              <a:lnSpc>
                <a:spcPct val="155769"/>
              </a:lnSpc>
              <a:spcBef>
                <a:spcPts val="1300"/>
              </a:spcBef>
              <a:spcAft>
                <a:spcPts val="0"/>
              </a:spcAft>
              <a:buNone/>
            </a:pPr>
            <a:r>
              <a:rPr b="1" lang="en-US" sz="2800">
                <a:solidFill>
                  <a:srgbClr val="C00000"/>
                </a:solidFill>
                <a:latin typeface="Times New Roman"/>
                <a:ea typeface="Times New Roman"/>
                <a:cs typeface="Times New Roman"/>
                <a:sym typeface="Times New Roman"/>
              </a:rPr>
              <a:t>Convolution operation:</a:t>
            </a:r>
            <a:endParaRPr b="1" sz="2800">
              <a:solidFill>
                <a:srgbClr val="C00000"/>
              </a:solidFill>
              <a:latin typeface="Times New Roman"/>
              <a:ea typeface="Times New Roman"/>
              <a:cs typeface="Times New Roman"/>
              <a:sym typeface="Times New Roman"/>
            </a:endParaRPr>
          </a:p>
          <a:p>
            <a:pPr indent="0" lvl="0" marL="0" rtl="0" algn="just">
              <a:lnSpc>
                <a:spcPct val="150000"/>
              </a:lnSpc>
              <a:spcBef>
                <a:spcPts val="130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Convolution layer is the first layer to extract features from an input image.Convolution preserves the spatial relationship between pixels by learning image features using small squares of input data . It performs a dot product between two matrices, where one is the image and the other is a kernel. </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The convolution formula is represented in Equation  : </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                      net(t, f)  (x * w)[t, f]  ∑m ∑n x[m, n]w[t  m, f  n]  </a:t>
            </a:r>
            <a:endParaRPr b="1"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Where net(t, f) is the output in the next layer, x is the input image, w is the filter matrix and * is the convolution operation. </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352775" y="482100"/>
            <a:ext cx="11205600" cy="5686800"/>
          </a:xfrm>
          <a:prstGeom prst="rect">
            <a:avLst/>
          </a:prstGeom>
          <a:noFill/>
          <a:ln>
            <a:noFill/>
          </a:ln>
        </p:spPr>
        <p:txBody>
          <a:bodyPr anchorCtr="0" anchor="t" bIns="91425" lIns="91425" spcFirstLastPara="1" rIns="91425" wrap="square" tIns="91425">
            <a:spAutoFit/>
          </a:bodyPr>
          <a:lstStyle/>
          <a:p>
            <a:pPr indent="0" lvl="0" marL="0" rtl="0" algn="l">
              <a:lnSpc>
                <a:spcPct val="155769"/>
              </a:lnSpc>
              <a:spcBef>
                <a:spcPts val="1300"/>
              </a:spcBef>
              <a:spcAft>
                <a:spcPts val="0"/>
              </a:spcAft>
              <a:buClr>
                <a:schemeClr val="dk1"/>
              </a:buClr>
              <a:buSzPts val="1100"/>
              <a:buFont typeface="Arial"/>
              <a:buNone/>
            </a:pPr>
            <a:r>
              <a:rPr b="1" lang="en-US" sz="2800">
                <a:solidFill>
                  <a:srgbClr val="C00000"/>
                </a:solidFill>
                <a:latin typeface="Times New Roman"/>
                <a:ea typeface="Times New Roman"/>
                <a:cs typeface="Times New Roman"/>
                <a:sym typeface="Times New Roman"/>
              </a:rPr>
              <a:t>Pooling</a:t>
            </a:r>
            <a:endParaRPr b="1" sz="2800">
              <a:solidFill>
                <a:srgbClr val="C00000"/>
              </a:solidFill>
              <a:latin typeface="Times New Roman"/>
              <a:ea typeface="Times New Roman"/>
              <a:cs typeface="Times New Roman"/>
              <a:sym typeface="Times New Roman"/>
            </a:endParaRPr>
          </a:p>
          <a:p>
            <a:pPr indent="0" lvl="0" marL="0" rtl="0" algn="l">
              <a:spcBef>
                <a:spcPts val="1300"/>
              </a:spcBef>
              <a:spcAft>
                <a:spcPts val="0"/>
              </a:spcAft>
              <a:buNone/>
            </a:pPr>
            <a:r>
              <a:rPr lang="en-US" sz="2500">
                <a:solidFill>
                  <a:srgbClr val="7030A0"/>
                </a:solidFill>
                <a:latin typeface="Times New Roman"/>
                <a:ea typeface="Times New Roman"/>
                <a:cs typeface="Times New Roman"/>
                <a:sym typeface="Times New Roman"/>
              </a:rPr>
              <a:t>It reduces the dimensionality of each feature map but retains the most important information . Pooling can be of different types : Max Pooling, Average Pooling and Sum Pooling. The function of Pooling is to progressively reduce the spatial size of the input representation and to make the network invariant to small transformations, distortions and translations in the input image.</a:t>
            </a:r>
            <a:r>
              <a:rPr lang="en-US" sz="2500">
                <a:solidFill>
                  <a:srgbClr val="7030A0"/>
                </a:solidFill>
              </a:rPr>
              <a:t> </a:t>
            </a:r>
            <a:endParaRPr sz="2500">
              <a:solidFill>
                <a:srgbClr val="7030A0"/>
              </a:solidFill>
            </a:endParaRPr>
          </a:p>
          <a:p>
            <a:pPr indent="0" lvl="0" marL="0" rtl="0" algn="l">
              <a:spcBef>
                <a:spcPts val="0"/>
              </a:spcBef>
              <a:spcAft>
                <a:spcPts val="0"/>
              </a:spcAft>
              <a:buNone/>
            </a:pPr>
            <a:r>
              <a:t/>
            </a:r>
            <a:endParaRPr sz="2500">
              <a:solidFill>
                <a:srgbClr val="7030A0"/>
              </a:solidFill>
            </a:endParaRPr>
          </a:p>
          <a:p>
            <a:pPr indent="0" lvl="0" marL="0" rtl="0" algn="l">
              <a:spcBef>
                <a:spcPts val="0"/>
              </a:spcBef>
              <a:spcAft>
                <a:spcPts val="0"/>
              </a:spcAft>
              <a:buNone/>
            </a:pPr>
            <a:r>
              <a:rPr b="1" lang="en-US" sz="2800">
                <a:solidFill>
                  <a:srgbClr val="C00000"/>
                </a:solidFill>
                <a:latin typeface="Times New Roman"/>
                <a:ea typeface="Times New Roman"/>
                <a:cs typeface="Times New Roman"/>
                <a:sym typeface="Times New Roman"/>
              </a:rPr>
              <a:t>Fully Connected Layer:</a:t>
            </a:r>
            <a:endParaRPr b="1" sz="2800">
              <a:solidFill>
                <a:srgbClr val="C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rgbClr val="7030A0"/>
              </a:solidFill>
            </a:endParaRPr>
          </a:p>
          <a:p>
            <a:pPr indent="0" lvl="0" marL="0" rtl="0" algn="just">
              <a:lnSpc>
                <a:spcPct val="150000"/>
              </a:lnSpc>
              <a:spcBef>
                <a:spcPts val="0"/>
              </a:spcBef>
              <a:spcAft>
                <a:spcPts val="1000"/>
              </a:spcAft>
              <a:buNone/>
            </a:pPr>
            <a:r>
              <a:rPr lang="en-US" sz="2500">
                <a:solidFill>
                  <a:srgbClr val="7030A0"/>
                </a:solidFill>
                <a:latin typeface="Times New Roman"/>
                <a:ea typeface="Times New Roman"/>
                <a:cs typeface="Times New Roman"/>
                <a:sym typeface="Times New Roman"/>
              </a:rPr>
              <a:t>Fully connected layer is a traditional Multi Layer Perceptron that uses an activation function in the output layer. The term “Fully Connected” implies that every neuron in the previous layer is connected to every neuron on the next layer. </a:t>
            </a:r>
            <a:endParaRPr sz="250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566425" y="407275"/>
            <a:ext cx="11370600" cy="544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2500">
                <a:solidFill>
                  <a:srgbClr val="7030A0"/>
                </a:solidFill>
                <a:latin typeface="Times New Roman"/>
                <a:ea typeface="Times New Roman"/>
                <a:cs typeface="Times New Roman"/>
                <a:sym typeface="Times New Roman"/>
              </a:rPr>
              <a:t>The purpose of the Fully Connected layer is to use the output of the convolutional and pooling layers for classifying the input image into various classes based on the training dataset. So the Convolution and Pooling layers act as Feature Extractors from the input image while the Fully Connected layer acts as a classifier.</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 4 convolutional layers with 4 pooling layers to extract features, and 2 fully connected layers then the softmax layer with 7 emotion classes. Input image is grayscale face image with a size of 48×48. For each convolutional layer we used 3×3 filters with stride 2. For the pooling layers, we used max pooling layer and 2×2 kernels with stride 2.</a:t>
            </a:r>
            <a:endParaRPr sz="2500">
              <a:solidFill>
                <a:srgbClr val="7030A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nvSpPr>
        <p:spPr>
          <a:xfrm>
            <a:off x="525325" y="535450"/>
            <a:ext cx="10639800" cy="4848600"/>
          </a:xfrm>
          <a:prstGeom prst="rect">
            <a:avLst/>
          </a:prstGeom>
          <a:noFill/>
          <a:ln>
            <a:noFill/>
          </a:ln>
        </p:spPr>
        <p:txBody>
          <a:bodyPr anchorCtr="0" anchor="t" bIns="91425" lIns="91425" spcFirstLastPara="1" rIns="91425" wrap="square" tIns="91425">
            <a:spAutoFit/>
          </a:bodyPr>
          <a:lstStyle/>
          <a:p>
            <a:pPr indent="0" lvl="0" marL="0" rtl="0" algn="just">
              <a:spcBef>
                <a:spcPts val="360"/>
              </a:spcBef>
              <a:spcAft>
                <a:spcPts val="0"/>
              </a:spcAft>
              <a:buNone/>
            </a:pPr>
            <a:r>
              <a:rPr b="1" lang="en-US" sz="2500">
                <a:solidFill>
                  <a:srgbClr val="C00000"/>
                </a:solidFill>
                <a:latin typeface="Times New Roman"/>
                <a:ea typeface="Times New Roman"/>
                <a:cs typeface="Times New Roman"/>
                <a:sym typeface="Times New Roman"/>
              </a:rPr>
              <a:t>Data Augmentation:</a:t>
            </a:r>
            <a:endParaRPr b="1" sz="2500">
              <a:solidFill>
                <a:srgbClr val="C00000"/>
              </a:solidFill>
              <a:latin typeface="Times New Roman"/>
              <a:ea typeface="Times New Roman"/>
              <a:cs typeface="Times New Roman"/>
              <a:sym typeface="Times New Roman"/>
            </a:endParaRPr>
          </a:p>
          <a:p>
            <a:pPr indent="0" lvl="0" marL="0" rtl="0" algn="just">
              <a:spcBef>
                <a:spcPts val="360"/>
              </a:spcBef>
              <a:spcAft>
                <a:spcPts val="0"/>
              </a:spcAft>
              <a:buNone/>
            </a:pPr>
            <a:r>
              <a:t/>
            </a:r>
            <a:endParaRPr b="1" sz="2500">
              <a:solidFill>
                <a:srgbClr val="7030A0"/>
              </a:solidFill>
              <a:latin typeface="Times New Roman"/>
              <a:ea typeface="Times New Roman"/>
              <a:cs typeface="Times New Roman"/>
              <a:sym typeface="Times New Roman"/>
            </a:endParaRPr>
          </a:p>
          <a:p>
            <a:pPr indent="0" lvl="0" marL="0" rtl="0" algn="just">
              <a:lnSpc>
                <a:spcPct val="150000"/>
              </a:lnSpc>
              <a:spcBef>
                <a:spcPts val="0"/>
              </a:spcBef>
              <a:spcAft>
                <a:spcPts val="100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we defined our CNN model with 4 convolutional layers, 4 pooling layers and 2 fully connected layers. After that, to provide non linearity in our CNN model we applied the ReLU function and we used batch normalization to normalize the activation of the precedent layer at each batch and L2 regularization to apply penalties on the different parameters of the model. Thus, we chose softmax as our last activation function, it takes as input a vector z of k numbers and normalizes it into a probability distribution.</a:t>
            </a:r>
            <a:endParaRPr sz="2500">
              <a:solidFill>
                <a:srgbClr val="7030A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492600" y="383850"/>
            <a:ext cx="112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Times New Roman"/>
                <a:ea typeface="Times New Roman"/>
                <a:cs typeface="Times New Roman"/>
                <a:sym typeface="Times New Roman"/>
              </a:rPr>
              <a:t>SAMPLE </a:t>
            </a:r>
            <a:r>
              <a:rPr b="1" lang="en-US" sz="2800">
                <a:solidFill>
                  <a:srgbClr val="C00000"/>
                </a:solidFill>
                <a:latin typeface="Times New Roman"/>
                <a:ea typeface="Times New Roman"/>
                <a:cs typeface="Times New Roman"/>
                <a:sym typeface="Times New Roman"/>
              </a:rPr>
              <a:t>DATA SET</a:t>
            </a:r>
            <a:endParaRPr b="1" sz="2800">
              <a:solidFill>
                <a:srgbClr val="C00000"/>
              </a:solidFill>
              <a:latin typeface="Times New Roman"/>
              <a:ea typeface="Times New Roman"/>
              <a:cs typeface="Times New Roman"/>
              <a:sym typeface="Times New Roman"/>
            </a:endParaRPr>
          </a:p>
        </p:txBody>
      </p:sp>
      <p:pic>
        <p:nvPicPr>
          <p:cNvPr id="201" name="Google Shape;201;p29"/>
          <p:cNvPicPr preferRelativeResize="0"/>
          <p:nvPr/>
        </p:nvPicPr>
        <p:blipFill>
          <a:blip r:embed="rId3">
            <a:alphaModFix/>
          </a:blip>
          <a:stretch>
            <a:fillRect/>
          </a:stretch>
        </p:blipFill>
        <p:spPr>
          <a:xfrm>
            <a:off x="2143125" y="1361750"/>
            <a:ext cx="8067324" cy="437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870700" y="337050"/>
            <a:ext cx="1137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Times New Roman"/>
                <a:ea typeface="Times New Roman"/>
                <a:cs typeface="Times New Roman"/>
                <a:sym typeface="Times New Roman"/>
              </a:rPr>
              <a:t>OUTPUT:</a:t>
            </a:r>
            <a:endParaRPr b="1" sz="2800">
              <a:solidFill>
                <a:srgbClr val="C00000"/>
              </a:solidFill>
              <a:latin typeface="Times New Roman"/>
              <a:ea typeface="Times New Roman"/>
              <a:cs typeface="Times New Roman"/>
              <a:sym typeface="Times New Roman"/>
            </a:endParaRPr>
          </a:p>
        </p:txBody>
      </p:sp>
      <p:pic>
        <p:nvPicPr>
          <p:cNvPr id="208" name="Google Shape;208;p30"/>
          <p:cNvPicPr preferRelativeResize="0"/>
          <p:nvPr/>
        </p:nvPicPr>
        <p:blipFill>
          <a:blip r:embed="rId3">
            <a:alphaModFix/>
          </a:blip>
          <a:stretch>
            <a:fillRect/>
          </a:stretch>
        </p:blipFill>
        <p:spPr>
          <a:xfrm>
            <a:off x="1423650" y="1132800"/>
            <a:ext cx="9490976" cy="526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654150" y="1578225"/>
            <a:ext cx="10883700" cy="403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We presented a Convolutional Neural Network model for students’ facial expression recognition. The proposed model includes 4 convolutional layers, 4 max pooling and 2 fully connected layers. The system recognizes faces from students’ input images using Haar-like detector and classifies them into seven facial expressions: surprise, fear, disgust, sad, happy, angry and neutral. The proposed model achieved an accuracy rate of 70% on FER 2013 database. Our facial expression recognition system can help the teacher to recognize students’ comprehension towards his presentation. Thus, in our future work we will focus on applying Convolutional Neural Network model on 3D students’ face image in order to extract their emotions. </a:t>
            </a:r>
            <a:endParaRPr sz="2500">
              <a:solidFill>
                <a:schemeClr val="dk1"/>
              </a:solidFill>
              <a:latin typeface="Calibri"/>
              <a:ea typeface="Calibri"/>
              <a:cs typeface="Calibri"/>
              <a:sym typeface="Calibri"/>
            </a:endParaRPr>
          </a:p>
        </p:txBody>
      </p:sp>
      <p:sp>
        <p:nvSpPr>
          <p:cNvPr id="215" name="Google Shape;215;p31"/>
          <p:cNvSpPr txBox="1"/>
          <p:nvPr/>
        </p:nvSpPr>
        <p:spPr>
          <a:xfrm>
            <a:off x="805400" y="470625"/>
            <a:ext cx="1012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C00000"/>
              </a:buClr>
              <a:buSzPts val="2800"/>
              <a:buFont typeface="Times New Roman"/>
              <a:buNone/>
            </a:pPr>
            <a:r>
              <a:rPr b="1" lang="en-US" sz="2800">
                <a:solidFill>
                  <a:srgbClr val="C00000"/>
                </a:solidFill>
                <a:latin typeface="Times New Roman"/>
                <a:ea typeface="Times New Roman"/>
                <a:cs typeface="Times New Roman"/>
                <a:sym typeface="Times New Roman"/>
              </a:rPr>
              <a:t>CONCLUSION</a:t>
            </a:r>
            <a:r>
              <a:rPr b="1" lang="en-US" sz="2800">
                <a:solidFill>
                  <a:schemeClr val="dk1"/>
                </a:solidFill>
                <a:latin typeface="Times New Roman"/>
                <a:ea typeface="Times New Roman"/>
                <a:cs typeface="Times New Roman"/>
                <a:sym typeface="Times New Roman"/>
              </a:rPr>
              <a:t> </a:t>
            </a:r>
            <a:endParaRPr b="1"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 type="body"/>
          </p:nvPr>
        </p:nvSpPr>
        <p:spPr>
          <a:xfrm>
            <a:off x="953250" y="1296100"/>
            <a:ext cx="10537500" cy="5097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400"/>
              </a:spcBef>
              <a:spcAft>
                <a:spcPts val="0"/>
              </a:spcAft>
              <a:buNone/>
            </a:pPr>
            <a:r>
              <a:rPr lang="en-US" sz="2500">
                <a:solidFill>
                  <a:srgbClr val="7030A0"/>
                </a:solidFill>
                <a:highlight>
                  <a:schemeClr val="lt1"/>
                </a:highlight>
                <a:latin typeface="Times New Roman"/>
                <a:ea typeface="Times New Roman"/>
                <a:cs typeface="Times New Roman"/>
                <a:sym typeface="Times New Roman"/>
              </a:rPr>
              <a:t>Nowadays, deep learning techniques are a big success in various fields including computer vision. Indeed, a convolutional neural networks (CNN) model can be trained to analyze images and identify face emotion. In this project, we create a system that recognizes students’ emotions from their faces. Our system consists of </a:t>
            </a:r>
            <a:r>
              <a:rPr lang="en-US" sz="2500">
                <a:solidFill>
                  <a:srgbClr val="7030A0"/>
                </a:solidFill>
                <a:highlight>
                  <a:schemeClr val="lt1"/>
                </a:highlight>
                <a:latin typeface="Times New Roman"/>
                <a:ea typeface="Times New Roman"/>
                <a:cs typeface="Times New Roman"/>
                <a:sym typeface="Times New Roman"/>
              </a:rPr>
              <a:t>three</a:t>
            </a:r>
            <a:r>
              <a:rPr lang="en-US" sz="2500">
                <a:solidFill>
                  <a:srgbClr val="7030A0"/>
                </a:solidFill>
                <a:highlight>
                  <a:schemeClr val="lt1"/>
                </a:highlight>
                <a:latin typeface="Times New Roman"/>
                <a:ea typeface="Times New Roman"/>
                <a:cs typeface="Times New Roman"/>
                <a:sym typeface="Times New Roman"/>
              </a:rPr>
              <a:t> phases: face detection using Haar Cascades, normalization and emotion recognition using CNN on a Face Emotion Recognition database with seven types of expressions. Obtained results show that face emotion recognition is feasible in education, consequently, it can help teachers to modify their presentation according to the students’ emotions. </a:t>
            </a:r>
            <a:endParaRPr sz="2500">
              <a:solidFill>
                <a:srgbClr val="7030A0"/>
              </a:solidFill>
              <a:highlight>
                <a:schemeClr val="lt1"/>
              </a:highlight>
              <a:latin typeface="Times New Roman"/>
              <a:ea typeface="Times New Roman"/>
              <a:cs typeface="Times New Roman"/>
              <a:sym typeface="Times New Roman"/>
            </a:endParaRPr>
          </a:p>
          <a:p>
            <a:pPr indent="0" lvl="0" marL="457200" marR="0" rtl="0" algn="l">
              <a:spcBef>
                <a:spcPts val="500"/>
              </a:spcBef>
              <a:spcAft>
                <a:spcPts val="0"/>
              </a:spcAft>
              <a:buNone/>
            </a:pPr>
            <a:r>
              <a:t/>
            </a:r>
            <a:endParaRPr sz="2500">
              <a:solidFill>
                <a:srgbClr val="7030A0"/>
              </a:solidFill>
              <a:highlight>
                <a:schemeClr val="lt1"/>
              </a:highlight>
              <a:latin typeface="Times New Roman"/>
              <a:ea typeface="Times New Roman"/>
              <a:cs typeface="Times New Roman"/>
              <a:sym typeface="Times New Roman"/>
            </a:endParaRPr>
          </a:p>
        </p:txBody>
      </p:sp>
      <p:sp>
        <p:nvSpPr>
          <p:cNvPr id="99" name="Google Shape;99;p14"/>
          <p:cNvSpPr txBox="1"/>
          <p:nvPr/>
        </p:nvSpPr>
        <p:spPr>
          <a:xfrm>
            <a:off x="1052362" y="404812"/>
            <a:ext cx="8199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800"/>
              <a:buFont typeface="Times New Roman"/>
              <a:buNone/>
            </a:pPr>
            <a:r>
              <a:rPr b="1" i="0" lang="en-US" sz="2800" u="none" cap="none" strike="noStrike">
                <a:solidFill>
                  <a:srgbClr val="C00000"/>
                </a:solidFill>
                <a:latin typeface="Times New Roman"/>
                <a:ea typeface="Times New Roman"/>
                <a:cs typeface="Times New Roman"/>
                <a:sym typeface="Times New Roman"/>
              </a:rPr>
              <a:t>ABSTRACT OF THE PROJECT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87150" y="152187"/>
            <a:ext cx="10972800" cy="92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C00000"/>
              </a:buClr>
              <a:buSzPts val="2800"/>
              <a:buFont typeface="Times New Roman"/>
              <a:buNone/>
            </a:pPr>
            <a:r>
              <a:rPr b="1" i="0" lang="en-US" sz="2800" u="none">
                <a:solidFill>
                  <a:srgbClr val="C00000"/>
                </a:solidFill>
                <a:latin typeface="Times New Roman"/>
                <a:ea typeface="Times New Roman"/>
                <a:cs typeface="Times New Roman"/>
                <a:sym typeface="Times New Roman"/>
              </a:rPr>
              <a:t>LITERATURE REVIEW</a:t>
            </a:r>
            <a:r>
              <a:rPr b="1" i="0" lang="en-US" sz="2800" u="none">
                <a:solidFill>
                  <a:schemeClr val="dk1"/>
                </a:solidFill>
                <a:latin typeface="Times New Roman"/>
                <a:ea typeface="Times New Roman"/>
                <a:cs typeface="Times New Roman"/>
                <a:sym typeface="Times New Roman"/>
              </a:rPr>
              <a:t> </a:t>
            </a:r>
            <a:endParaRPr/>
          </a:p>
        </p:txBody>
      </p:sp>
      <p:sp>
        <p:nvSpPr>
          <p:cNvPr id="105" name="Google Shape;105;p15"/>
          <p:cNvSpPr txBox="1"/>
          <p:nvPr>
            <p:ph idx="1" type="body"/>
          </p:nvPr>
        </p:nvSpPr>
        <p:spPr>
          <a:xfrm>
            <a:off x="808600" y="1074375"/>
            <a:ext cx="10972800" cy="543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1. Advancements in Deep Face Recognition:</a:t>
            </a:r>
            <a:endParaRPr b="1"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  </a:t>
            </a:r>
            <a:r>
              <a:rPr lang="en-US" sz="2500">
                <a:solidFill>
                  <a:srgbClr val="7030A0"/>
                </a:solidFill>
                <a:latin typeface="Times New Roman"/>
                <a:ea typeface="Times New Roman"/>
                <a:cs typeface="Times New Roman"/>
                <a:sym typeface="Times New Roman"/>
              </a:rPr>
              <a:t> Taigman et al. (2020) present state-of-the-art research on deep face recognition, showcasing its remarkable performance in handling challenging conditions such as variations in lighting, pose, and expression. This advancement in facial recognition technology holds significant implications for education, enabling more accurate identification of students.</a:t>
            </a:r>
            <a:endParaRPr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2. Role of Convolutional Neural Networks (CNNs) in Facial Recognition:</a:t>
            </a:r>
            <a:endParaRPr b="1"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   </a:t>
            </a:r>
            <a:r>
              <a:rPr lang="en-US" sz="2500">
                <a:solidFill>
                  <a:srgbClr val="7030A0"/>
                </a:solidFill>
                <a:latin typeface="Times New Roman"/>
                <a:ea typeface="Times New Roman"/>
                <a:cs typeface="Times New Roman"/>
                <a:sym typeface="Times New Roman"/>
              </a:rPr>
              <a:t>Schroff et al. (2021) discuss the pivotal role of </a:t>
            </a:r>
            <a:r>
              <a:rPr lang="en-US" sz="2500">
                <a:solidFill>
                  <a:srgbClr val="7030A0"/>
                </a:solidFill>
                <a:latin typeface="Times New Roman"/>
                <a:ea typeface="Times New Roman"/>
                <a:cs typeface="Times New Roman"/>
                <a:sym typeface="Times New Roman"/>
              </a:rPr>
              <a:t>(CNNs) </a:t>
            </a:r>
            <a:r>
              <a:rPr lang="en-US" sz="2500">
                <a:solidFill>
                  <a:srgbClr val="7030A0"/>
                </a:solidFill>
                <a:latin typeface="Times New Roman"/>
                <a:ea typeface="Times New Roman"/>
                <a:cs typeface="Times New Roman"/>
                <a:sym typeface="Times New Roman"/>
              </a:rPr>
              <a:t>in advancing facial recognition algorithms. CNNs excel in extracting meaningful features from visual data, making them indispensable for tasks such as face detection, landmark localization, and emotion recognition. </a:t>
            </a:r>
            <a:endParaRPr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500">
              <a:solidFill>
                <a:srgbClr val="7030A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500">
              <a:solidFill>
                <a:srgbClr val="7030A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609600" y="274637"/>
            <a:ext cx="10972800" cy="92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2800"/>
              <a:buFont typeface="Times New Roman"/>
              <a:buNone/>
            </a:pPr>
            <a:r>
              <a:t/>
            </a:r>
            <a:endParaRPr/>
          </a:p>
        </p:txBody>
      </p:sp>
      <p:sp>
        <p:nvSpPr>
          <p:cNvPr id="111" name="Google Shape;111;p16"/>
          <p:cNvSpPr txBox="1"/>
          <p:nvPr/>
        </p:nvSpPr>
        <p:spPr>
          <a:xfrm>
            <a:off x="533075" y="274625"/>
            <a:ext cx="10972800" cy="6047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In educational contexts, CNN-based facial recognition systems empower educators with valuable insights into students' emotional responses and learning progress.</a:t>
            </a:r>
            <a:endParaRPr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3</a:t>
            </a:r>
            <a:r>
              <a:rPr b="1" lang="en-US" sz="2500">
                <a:solidFill>
                  <a:srgbClr val="7030A0"/>
                </a:solidFill>
                <a:latin typeface="Times New Roman"/>
                <a:ea typeface="Times New Roman"/>
                <a:cs typeface="Times New Roman"/>
                <a:sym typeface="Times New Roman"/>
              </a:rPr>
              <a:t>. Behavior Analysis Using Computer Vision Techniques:</a:t>
            </a:r>
            <a:endParaRPr b="1"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   </a:t>
            </a:r>
            <a:r>
              <a:rPr lang="en-US" sz="2500">
                <a:solidFill>
                  <a:srgbClr val="7030A0"/>
                </a:solidFill>
                <a:latin typeface="Times New Roman"/>
                <a:ea typeface="Times New Roman"/>
                <a:cs typeface="Times New Roman"/>
                <a:sym typeface="Times New Roman"/>
              </a:rPr>
              <a:t>Salah et al. (2022) explore the application of computer vision techniques in behavior analysis, By leveraging advanced algorithms for motion tracking, gesture recognition, and facial expression analysis, researchers can gain deeper insights into students' behaviors during learning activities, enabling more effective pedagogical interventions.</a:t>
            </a:r>
            <a:endParaRPr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2500">
                <a:solidFill>
                  <a:srgbClr val="7030A0"/>
                </a:solidFill>
                <a:latin typeface="Times New Roman"/>
                <a:ea typeface="Times New Roman"/>
                <a:cs typeface="Times New Roman"/>
                <a:sym typeface="Times New Roman"/>
              </a:rPr>
              <a:t>4. Behavioral Analytics for Student Engagement:</a:t>
            </a:r>
            <a:endParaRPr b="1"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   D'Mello et al. (2019) delve into the realm of behavioral analytics in education, through the analysis of facial expressions, body language, and interaction patterns, educators can gain valuable insights into students' cognitive and emotional states, enabling timely interventions to support learning.</a:t>
            </a:r>
            <a:endParaRPr sz="2500">
              <a:solidFill>
                <a:srgbClr val="7030A0"/>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500">
              <a:solidFill>
                <a:srgbClr val="7030A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609600" y="148552"/>
            <a:ext cx="10972800" cy="92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OBJECTIVES</a:t>
            </a:r>
            <a:endParaRPr/>
          </a:p>
        </p:txBody>
      </p:sp>
      <p:sp>
        <p:nvSpPr>
          <p:cNvPr id="118" name="Google Shape;118;p17"/>
          <p:cNvSpPr txBox="1"/>
          <p:nvPr>
            <p:ph idx="1" type="body"/>
          </p:nvPr>
        </p:nvSpPr>
        <p:spPr>
          <a:xfrm>
            <a:off x="609600" y="1412625"/>
            <a:ext cx="11295300" cy="5261700"/>
          </a:xfrm>
          <a:prstGeom prst="rect">
            <a:avLst/>
          </a:prstGeom>
        </p:spPr>
        <p:txBody>
          <a:bodyPr anchorCtr="0" anchor="t" bIns="45700" lIns="91425" spcFirstLastPara="1" rIns="91425" wrap="square" tIns="45700">
            <a:noAutofit/>
          </a:bodyPr>
          <a:lstStyle/>
          <a:p>
            <a:pPr indent="-387350" lvl="0" marL="457200" rtl="0" algn="just">
              <a:lnSpc>
                <a:spcPct val="150000"/>
              </a:lnSpc>
              <a:spcBef>
                <a:spcPts val="0"/>
              </a:spcBef>
              <a:spcAft>
                <a:spcPts val="0"/>
              </a:spcAft>
              <a:buClr>
                <a:srgbClr val="7030A0"/>
              </a:buClr>
              <a:buSzPts val="2500"/>
              <a:buFont typeface="Times New Roman"/>
              <a:buChar char="•"/>
            </a:pPr>
            <a:r>
              <a:rPr lang="en-US" sz="2500">
                <a:solidFill>
                  <a:srgbClr val="7030A0"/>
                </a:solidFill>
                <a:highlight>
                  <a:srgbClr val="FFFFFF"/>
                </a:highlight>
                <a:latin typeface="Times New Roman"/>
                <a:ea typeface="Times New Roman"/>
                <a:cs typeface="Times New Roman"/>
                <a:sym typeface="Times New Roman"/>
              </a:rPr>
              <a:t>Facial expression analysis in education promises to revolutionize teaching by providing real-time feedback on students' emotions. </a:t>
            </a:r>
            <a:endParaRPr sz="2500">
              <a:solidFill>
                <a:srgbClr val="7030A0"/>
              </a:solidFill>
              <a:highlight>
                <a:srgbClr val="FFFFFF"/>
              </a:highlight>
              <a:latin typeface="Times New Roman"/>
              <a:ea typeface="Times New Roman"/>
              <a:cs typeface="Times New Roman"/>
              <a:sym typeface="Times New Roman"/>
            </a:endParaRPr>
          </a:p>
          <a:p>
            <a:pPr indent="-387350" lvl="0" marL="457200" rtl="0" algn="just">
              <a:lnSpc>
                <a:spcPct val="150000"/>
              </a:lnSpc>
              <a:spcBef>
                <a:spcPts val="0"/>
              </a:spcBef>
              <a:spcAft>
                <a:spcPts val="0"/>
              </a:spcAft>
              <a:buClr>
                <a:srgbClr val="7030A0"/>
              </a:buClr>
              <a:buSzPts val="2500"/>
              <a:buFont typeface="Times New Roman"/>
              <a:buChar char="•"/>
            </a:pPr>
            <a:r>
              <a:rPr lang="en-US" sz="2500">
                <a:solidFill>
                  <a:srgbClr val="7030A0"/>
                </a:solidFill>
                <a:highlight>
                  <a:srgbClr val="FFFFFF"/>
                </a:highlight>
                <a:latin typeface="Times New Roman"/>
                <a:ea typeface="Times New Roman"/>
                <a:cs typeface="Times New Roman"/>
                <a:sym typeface="Times New Roman"/>
              </a:rPr>
              <a:t>This technology enables educators to adapt their teaching methods based on students' emotional states, fostering a more engaging and inclusive learning environment. </a:t>
            </a:r>
            <a:endParaRPr sz="2500">
              <a:solidFill>
                <a:srgbClr val="7030A0"/>
              </a:solidFill>
              <a:highlight>
                <a:srgbClr val="FFFFFF"/>
              </a:highlight>
              <a:latin typeface="Times New Roman"/>
              <a:ea typeface="Times New Roman"/>
              <a:cs typeface="Times New Roman"/>
              <a:sym typeface="Times New Roman"/>
            </a:endParaRPr>
          </a:p>
          <a:p>
            <a:pPr indent="-387350" lvl="0" marL="457200" rtl="0" algn="just">
              <a:lnSpc>
                <a:spcPct val="150000"/>
              </a:lnSpc>
              <a:spcBef>
                <a:spcPts val="0"/>
              </a:spcBef>
              <a:spcAft>
                <a:spcPts val="0"/>
              </a:spcAft>
              <a:buClr>
                <a:srgbClr val="7030A0"/>
              </a:buClr>
              <a:buSzPts val="2500"/>
              <a:buFont typeface="Times New Roman"/>
              <a:buChar char="•"/>
            </a:pPr>
            <a:r>
              <a:rPr lang="en-US" sz="2500">
                <a:solidFill>
                  <a:srgbClr val="7030A0"/>
                </a:solidFill>
                <a:highlight>
                  <a:srgbClr val="FFFFFF"/>
                </a:highlight>
                <a:latin typeface="Times New Roman"/>
                <a:ea typeface="Times New Roman"/>
                <a:cs typeface="Times New Roman"/>
                <a:sym typeface="Times New Roman"/>
              </a:rPr>
              <a:t>By recognizing signs of confusion, frustration, or disinterest, teachers can adjust their approach to better support student comprehension and engagement. </a:t>
            </a:r>
            <a:endParaRPr sz="2500">
              <a:solidFill>
                <a:srgbClr val="7030A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609600" y="719475"/>
            <a:ext cx="10972800" cy="5127900"/>
          </a:xfrm>
          <a:prstGeom prst="rect">
            <a:avLst/>
          </a:prstGeom>
        </p:spPr>
        <p:txBody>
          <a:bodyPr anchorCtr="0" anchor="t" bIns="45700" lIns="91425" spcFirstLastPara="1" rIns="91425" wrap="square" tIns="45700">
            <a:noAutofit/>
          </a:bodyPr>
          <a:lstStyle/>
          <a:p>
            <a:pPr indent="-387350" lvl="0" marL="457200" rtl="0" algn="just">
              <a:lnSpc>
                <a:spcPct val="150000"/>
              </a:lnSpc>
              <a:spcBef>
                <a:spcPts val="0"/>
              </a:spcBef>
              <a:spcAft>
                <a:spcPts val="0"/>
              </a:spcAft>
              <a:buClr>
                <a:srgbClr val="7030A0"/>
              </a:buClr>
              <a:buSzPts val="2500"/>
              <a:buFont typeface="Times New Roman"/>
              <a:buChar char="•"/>
            </a:pPr>
            <a:r>
              <a:rPr lang="en-US" sz="2500">
                <a:solidFill>
                  <a:srgbClr val="7030A0"/>
                </a:solidFill>
                <a:highlight>
                  <a:srgbClr val="FFFFFF"/>
                </a:highlight>
                <a:latin typeface="Times New Roman"/>
                <a:ea typeface="Times New Roman"/>
                <a:cs typeface="Times New Roman"/>
                <a:sym typeface="Times New Roman"/>
              </a:rPr>
              <a:t>Moreover, facial analysis can personalize learning experiences by catering to individual emotional responses, promoting deeper understanding and retention of material. </a:t>
            </a:r>
            <a:endParaRPr sz="2500">
              <a:solidFill>
                <a:srgbClr val="7030A0"/>
              </a:solidFill>
              <a:highlight>
                <a:srgbClr val="FFFFFF"/>
              </a:highlight>
              <a:latin typeface="Times New Roman"/>
              <a:ea typeface="Times New Roman"/>
              <a:cs typeface="Times New Roman"/>
              <a:sym typeface="Times New Roman"/>
            </a:endParaRPr>
          </a:p>
          <a:p>
            <a:pPr indent="-387350" lvl="0" marL="457200" rtl="0" algn="just">
              <a:lnSpc>
                <a:spcPct val="150000"/>
              </a:lnSpc>
              <a:spcBef>
                <a:spcPts val="0"/>
              </a:spcBef>
              <a:spcAft>
                <a:spcPts val="0"/>
              </a:spcAft>
              <a:buClr>
                <a:srgbClr val="7030A0"/>
              </a:buClr>
              <a:buSzPts val="2500"/>
              <a:buFont typeface="Times New Roman"/>
              <a:buChar char="•"/>
            </a:pPr>
            <a:r>
              <a:rPr lang="en-US" sz="2500">
                <a:solidFill>
                  <a:srgbClr val="7030A0"/>
                </a:solidFill>
                <a:highlight>
                  <a:srgbClr val="FFFFFF"/>
                </a:highlight>
                <a:latin typeface="Times New Roman"/>
                <a:ea typeface="Times New Roman"/>
                <a:cs typeface="Times New Roman"/>
                <a:sym typeface="Times New Roman"/>
              </a:rPr>
              <a:t>While the implementation of this technology requires careful consideration of ethical and privacy concerns, its potential to enhance teaching effectiveness and student outcomes is significant.</a:t>
            </a:r>
            <a:endParaRPr sz="2500">
              <a:solidFill>
                <a:srgbClr val="7030A0"/>
              </a:solidFill>
              <a:highlight>
                <a:schemeClr val="lt1"/>
              </a:highlight>
              <a:latin typeface="Times New Roman"/>
              <a:ea typeface="Times New Roman"/>
              <a:cs typeface="Times New Roman"/>
              <a:sym typeface="Times New Roman"/>
            </a:endParaRPr>
          </a:p>
          <a:p>
            <a:pPr indent="0" lvl="0" marL="457200" rtl="0" algn="l">
              <a:spcBef>
                <a:spcPts val="1000"/>
              </a:spcBef>
              <a:spcAft>
                <a:spcPts val="0"/>
              </a:spcAft>
              <a:buNone/>
            </a:pPr>
            <a:r>
              <a:t/>
            </a:r>
            <a:endParaRPr sz="2500">
              <a:solidFill>
                <a:srgbClr val="7030A0"/>
              </a:solidFill>
              <a:highlight>
                <a:schemeClr val="lt1"/>
              </a:highlight>
              <a:latin typeface="Times New Roman"/>
              <a:ea typeface="Times New Roman"/>
              <a:cs typeface="Times New Roman"/>
              <a:sym typeface="Times New Roman"/>
            </a:endParaRPr>
          </a:p>
        </p:txBody>
      </p:sp>
      <p:sp>
        <p:nvSpPr>
          <p:cNvPr id="125" name="Google Shape;125;p18"/>
          <p:cNvSpPr txBox="1"/>
          <p:nvPr/>
        </p:nvSpPr>
        <p:spPr>
          <a:xfrm>
            <a:off x="865625" y="4520425"/>
            <a:ext cx="1028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753675" y="407250"/>
            <a:ext cx="1036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Times New Roman"/>
                <a:ea typeface="Times New Roman"/>
                <a:cs typeface="Times New Roman"/>
                <a:sym typeface="Times New Roman"/>
              </a:rPr>
              <a:t>FLOW </a:t>
            </a:r>
            <a:r>
              <a:rPr b="1" lang="en-US" sz="2800">
                <a:solidFill>
                  <a:srgbClr val="C00000"/>
                </a:solidFill>
                <a:latin typeface="Times New Roman"/>
                <a:ea typeface="Times New Roman"/>
                <a:cs typeface="Times New Roman"/>
                <a:sym typeface="Times New Roman"/>
              </a:rPr>
              <a:t>CHART</a:t>
            </a:r>
            <a:endParaRPr b="1" sz="2800">
              <a:solidFill>
                <a:srgbClr val="C00000"/>
              </a:solidFill>
              <a:latin typeface="Times New Roman"/>
              <a:ea typeface="Times New Roman"/>
              <a:cs typeface="Times New Roman"/>
              <a:sym typeface="Times New Roman"/>
            </a:endParaRPr>
          </a:p>
        </p:txBody>
      </p:sp>
      <p:pic>
        <p:nvPicPr>
          <p:cNvPr id="132" name="Google Shape;132;p19"/>
          <p:cNvPicPr preferRelativeResize="0"/>
          <p:nvPr/>
        </p:nvPicPr>
        <p:blipFill>
          <a:blip r:embed="rId3">
            <a:alphaModFix/>
          </a:blip>
          <a:stretch>
            <a:fillRect/>
          </a:stretch>
        </p:blipFill>
        <p:spPr>
          <a:xfrm>
            <a:off x="753675" y="1144625"/>
            <a:ext cx="10965675" cy="5530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nvSpPr>
        <p:spPr>
          <a:xfrm>
            <a:off x="402575" y="407275"/>
            <a:ext cx="1052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Times New Roman"/>
                <a:ea typeface="Times New Roman"/>
                <a:cs typeface="Times New Roman"/>
                <a:sym typeface="Times New Roman"/>
              </a:rPr>
              <a:t>ALGORITHM:</a:t>
            </a:r>
            <a:endParaRPr b="1" sz="2500">
              <a:solidFill>
                <a:srgbClr val="7030A0"/>
              </a:solidFill>
              <a:latin typeface="Times New Roman"/>
              <a:ea typeface="Times New Roman"/>
              <a:cs typeface="Times New Roman"/>
              <a:sym typeface="Times New Roman"/>
            </a:endParaRPr>
          </a:p>
        </p:txBody>
      </p:sp>
      <p:sp>
        <p:nvSpPr>
          <p:cNvPr id="139" name="Google Shape;139;p20"/>
          <p:cNvSpPr txBox="1"/>
          <p:nvPr/>
        </p:nvSpPr>
        <p:spPr>
          <a:xfrm>
            <a:off x="496200" y="1273300"/>
            <a:ext cx="10715400" cy="4738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2500">
                <a:solidFill>
                  <a:srgbClr val="C00000"/>
                </a:solidFill>
                <a:highlight>
                  <a:srgbClr val="FFFFFF"/>
                </a:highlight>
                <a:latin typeface="Times New Roman"/>
                <a:ea typeface="Times New Roman"/>
                <a:cs typeface="Times New Roman"/>
                <a:sym typeface="Times New Roman"/>
              </a:rPr>
              <a:t>Haar cascade Algorithm :</a:t>
            </a:r>
            <a:endParaRPr b="1" sz="2500">
              <a:solidFill>
                <a:srgbClr val="C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US" sz="2500">
                <a:solidFill>
                  <a:srgbClr val="7030A0"/>
                </a:solidFill>
                <a:latin typeface="Times New Roman"/>
                <a:ea typeface="Times New Roman"/>
                <a:cs typeface="Times New Roman"/>
                <a:sym typeface="Times New Roman"/>
              </a:rPr>
              <a:t>It is a machine learning based approach where a cascade function is trained from a lot of positive and negative images (where positive images are those where the object to be detected is present, negative are those where it is not). It is then used to detect objects in other images. Luckily, OpenCV offers pre-trained Haar cascade algorithms, organized into categories (faces, eyes and so forth), depending on the images they have been trained on.</a:t>
            </a:r>
            <a:endParaRPr sz="2500">
              <a:solidFill>
                <a:srgbClr val="7030A0"/>
              </a:solidFill>
              <a:latin typeface="Times New Roman"/>
              <a:ea typeface="Times New Roman"/>
              <a:cs typeface="Times New Roman"/>
              <a:sym typeface="Times New Roman"/>
            </a:endParaRPr>
          </a:p>
          <a:p>
            <a:pPr indent="0" lvl="0" marL="0" rtl="0" algn="just">
              <a:lnSpc>
                <a:spcPct val="150000"/>
              </a:lnSpc>
              <a:spcBef>
                <a:spcPts val="0"/>
              </a:spcBef>
              <a:spcAft>
                <a:spcPts val="1000"/>
              </a:spcAft>
              <a:buClr>
                <a:schemeClr val="dk1"/>
              </a:buClr>
              <a:buSzPts val="1100"/>
              <a:buFont typeface="Arial"/>
              <a:buNone/>
            </a:pPr>
            <a:r>
              <a:t/>
            </a:r>
            <a:endParaRPr b="1" sz="2500">
              <a:solidFill>
                <a:srgbClr val="7030A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706875" y="337050"/>
            <a:ext cx="1153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C00000"/>
                </a:solidFill>
                <a:latin typeface="Times New Roman"/>
                <a:ea typeface="Times New Roman"/>
                <a:cs typeface="Times New Roman"/>
                <a:sym typeface="Times New Roman"/>
              </a:rPr>
              <a:t>METHODOLOGY :</a:t>
            </a:r>
            <a:endParaRPr b="1" sz="2800">
              <a:solidFill>
                <a:srgbClr val="C00000"/>
              </a:solidFill>
              <a:latin typeface="Times New Roman"/>
              <a:ea typeface="Times New Roman"/>
              <a:cs typeface="Times New Roman"/>
              <a:sym typeface="Times New Roman"/>
            </a:endParaRPr>
          </a:p>
        </p:txBody>
      </p:sp>
      <p:sp>
        <p:nvSpPr>
          <p:cNvPr id="146" name="Google Shape;146;p21"/>
          <p:cNvSpPr txBox="1"/>
          <p:nvPr/>
        </p:nvSpPr>
        <p:spPr>
          <a:xfrm>
            <a:off x="566425" y="1136375"/>
            <a:ext cx="11440800" cy="1852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US" sz="2500">
                <a:solidFill>
                  <a:srgbClr val="7030A0"/>
                </a:solidFill>
                <a:latin typeface="Times New Roman"/>
                <a:ea typeface="Times New Roman"/>
                <a:cs typeface="Times New Roman"/>
                <a:sym typeface="Times New Roman"/>
              </a:rPr>
              <a:t>The facial expression recognition system is implemented using convolutional neural networks. The block diagram of the system is shown in following figures: </a:t>
            </a:r>
            <a:endParaRPr sz="2500">
              <a:solidFill>
                <a:srgbClr val="7030A0"/>
              </a:solidFill>
              <a:latin typeface="Times New Roman"/>
              <a:ea typeface="Times New Roman"/>
              <a:cs typeface="Times New Roman"/>
              <a:sym typeface="Times New Roman"/>
            </a:endParaRPr>
          </a:p>
          <a:p>
            <a:pPr indent="-387350" lvl="0" marL="457200" rtl="0" algn="just">
              <a:lnSpc>
                <a:spcPct val="150000"/>
              </a:lnSpc>
              <a:spcBef>
                <a:spcPts val="1000"/>
              </a:spcBef>
              <a:spcAft>
                <a:spcPts val="0"/>
              </a:spcAft>
              <a:buClr>
                <a:srgbClr val="7030A0"/>
              </a:buClr>
              <a:buSzPts val="2500"/>
              <a:buFont typeface="Times New Roman"/>
              <a:buAutoNum type="arabicPeriod"/>
            </a:pPr>
            <a:r>
              <a:rPr b="1" lang="en-US" sz="2500">
                <a:solidFill>
                  <a:srgbClr val="7030A0"/>
                </a:solidFill>
                <a:latin typeface="Times New Roman"/>
                <a:ea typeface="Times New Roman"/>
                <a:cs typeface="Times New Roman"/>
                <a:sym typeface="Times New Roman"/>
              </a:rPr>
              <a:t>Training Phase:</a:t>
            </a:r>
            <a:endParaRPr b="1" sz="2500">
              <a:solidFill>
                <a:srgbClr val="7030A0"/>
              </a:solidFill>
              <a:latin typeface="Times New Roman"/>
              <a:ea typeface="Times New Roman"/>
              <a:cs typeface="Times New Roman"/>
              <a:sym typeface="Times New Roman"/>
            </a:endParaRPr>
          </a:p>
        </p:txBody>
      </p:sp>
      <p:pic>
        <p:nvPicPr>
          <p:cNvPr id="147" name="Google Shape;147;p21"/>
          <p:cNvPicPr preferRelativeResize="0"/>
          <p:nvPr/>
        </p:nvPicPr>
        <p:blipFill>
          <a:blip r:embed="rId3">
            <a:alphaModFix/>
          </a:blip>
          <a:stretch>
            <a:fillRect/>
          </a:stretch>
        </p:blipFill>
        <p:spPr>
          <a:xfrm>
            <a:off x="1666500" y="3172300"/>
            <a:ext cx="7934700" cy="914400"/>
          </a:xfrm>
          <a:prstGeom prst="rect">
            <a:avLst/>
          </a:prstGeom>
          <a:noFill/>
          <a:ln>
            <a:noFill/>
          </a:ln>
        </p:spPr>
      </p:pic>
      <p:sp>
        <p:nvSpPr>
          <p:cNvPr id="148" name="Google Shape;148;p21"/>
          <p:cNvSpPr txBox="1"/>
          <p:nvPr/>
        </p:nvSpPr>
        <p:spPr>
          <a:xfrm>
            <a:off x="636625" y="4270425"/>
            <a:ext cx="11300400" cy="1275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2500">
                <a:solidFill>
                  <a:srgbClr val="7030A0"/>
                </a:solidFill>
                <a:latin typeface="Times New Roman"/>
                <a:ea typeface="Times New Roman"/>
                <a:cs typeface="Times New Roman"/>
                <a:sym typeface="Times New Roman"/>
              </a:rPr>
              <a:t>2.  Testing Phase:</a:t>
            </a:r>
            <a:endParaRPr b="1" sz="2500">
              <a:solidFill>
                <a:srgbClr val="7030A0"/>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t/>
            </a:r>
            <a:endParaRPr b="1" sz="2500">
              <a:solidFill>
                <a:srgbClr val="7030A0"/>
              </a:solidFill>
              <a:latin typeface="Times New Roman"/>
              <a:ea typeface="Times New Roman"/>
              <a:cs typeface="Times New Roman"/>
              <a:sym typeface="Times New Roman"/>
            </a:endParaRPr>
          </a:p>
        </p:txBody>
      </p:sp>
      <p:pic>
        <p:nvPicPr>
          <p:cNvPr id="149" name="Google Shape;149;p21"/>
          <p:cNvPicPr preferRelativeResize="0"/>
          <p:nvPr/>
        </p:nvPicPr>
        <p:blipFill>
          <a:blip r:embed="rId4">
            <a:alphaModFix/>
          </a:blip>
          <a:stretch>
            <a:fillRect/>
          </a:stretch>
        </p:blipFill>
        <p:spPr>
          <a:xfrm>
            <a:off x="1806925" y="4877850"/>
            <a:ext cx="7677250" cy="173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