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71" r:id="rId6"/>
    <p:sldId id="273" r:id="rId7"/>
    <p:sldId id="274" r:id="rId8"/>
    <p:sldId id="275" r:id="rId9"/>
    <p:sldId id="272" r:id="rId10"/>
    <p:sldId id="277" r:id="rId11"/>
    <p:sldId id="278" r:id="rId12"/>
    <p:sldId id="279" r:id="rId13"/>
    <p:sldId id="280" r:id="rId14"/>
    <p:sldId id="285" r:id="rId15"/>
    <p:sldId id="281"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D3ADD3-27C6-2F87-011C-1406E18300F4}" v="11" dt="2020-03-04T07:06:40.331"/>
    <p1510:client id="{8D92C5D3-0777-D974-2E1E-0F0EF272C3CB}" v="41" dt="2020-03-04T10:03:25.719"/>
    <p1510:client id="{9A71150A-AB34-20CE-436D-24D2349E023F}" v="3" dt="2020-03-03T04:01:37.541"/>
    <p1510:client id="{B69316EB-FF89-072A-1213-F466205C1BC9}" v="40" dt="2020-03-02T11:52:26.842"/>
    <p1510:client id="{FC22098A-2448-42AC-AA48-67904E22A6BE}" v="133" dt="2020-03-02T07:07:24.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148B-7551-462D-B3EB-2451822241DE}" type="datetimeFigureOut">
              <a:rPr lang="en-US"/>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D3F8-B9DD-48FC-AAF1-804DC6AC9113}" type="slidenum">
              <a:rPr lang="en-US"/>
              <a:t>‹#›</a:t>
            </a:fld>
            <a:endParaRPr lang="en-US"/>
          </a:p>
        </p:txBody>
      </p:sp>
    </p:spTree>
    <p:extLst>
      <p:ext uri="{BB962C8B-B14F-4D97-AF65-F5344CB8AC3E}">
        <p14:creationId xmlns:p14="http://schemas.microsoft.com/office/powerpoint/2010/main" val="273904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EIMS</a:t>
            </a:r>
            <a:r>
              <a:rPr lang="ja-JP" altLang="en-US" sz="1100" b="0" i="0" u="none" strike="noStrike" cap="none">
                <a:solidFill>
                  <a:srgbClr val="000000"/>
                </a:solidFill>
                <a:effectLst/>
                <a:latin typeface="Arial"/>
                <a:ea typeface="Arial"/>
                <a:cs typeface="Arial"/>
                <a:sym typeface="Arial"/>
              </a:rPr>
              <a:t>を通じて戦略プロジェクトの成功確率を増やす。</a:t>
            </a:r>
            <a:r>
              <a:rPr lang="en-US" altLang="ja-JP" sz="1100" b="0" i="0" u="none" strike="noStrike" cap="none">
                <a:solidFill>
                  <a:srgbClr val="000000"/>
                </a:solidFill>
                <a:effectLst/>
                <a:latin typeface="Arial"/>
                <a:ea typeface="Arial"/>
                <a:cs typeface="Arial"/>
                <a:sym typeface="Arial"/>
              </a:rPr>
              <a:t>EIMS</a:t>
            </a:r>
            <a:r>
              <a:rPr lang="ja-JP" altLang="en-US" sz="1100" b="0" i="0" u="none" strike="noStrike" cap="none">
                <a:solidFill>
                  <a:srgbClr val="000000"/>
                </a:solidFill>
                <a:effectLst/>
                <a:latin typeface="Arial"/>
                <a:ea typeface="Arial"/>
                <a:cs typeface="Arial"/>
                <a:sym typeface="Arial"/>
              </a:rPr>
              <a:t>は企業戦略立案を成功に導くためのソフトウェア・ツールです。</a:t>
            </a:r>
            <a:endParaRPr lang="en-US" altLang="ja-JP" sz="1100" b="0" i="0" u="none" strike="noStrike" cap="none">
              <a:solidFill>
                <a:srgbClr val="000000"/>
              </a:solidFill>
              <a:effectLst/>
              <a:latin typeface="Arial"/>
              <a:ea typeface="Arial"/>
              <a:cs typeface="Arial"/>
              <a:sym typeface="Arial"/>
            </a:endParaRPr>
          </a:p>
          <a:p>
            <a:r>
              <a:rPr lang="en-US" altLang="ja-US" sz="1100" b="0" i="0" u="none" strike="noStrike" cap="none">
                <a:solidFill>
                  <a:srgbClr val="000000"/>
                </a:solidFill>
                <a:effectLst/>
                <a:latin typeface="Arial"/>
                <a:cs typeface="Arial"/>
                <a:sym typeface="Arial"/>
              </a:rPr>
              <a:t>EIMS</a:t>
            </a:r>
            <a:r>
              <a:rPr lang="ja-US" altLang="en-US" sz="1100" b="0" i="0" u="none" strike="noStrike" cap="none">
                <a:solidFill>
                  <a:srgbClr val="000000"/>
                </a:solidFill>
                <a:effectLst/>
                <a:latin typeface="Arial"/>
                <a:cs typeface="Arial"/>
                <a:sym typeface="Arial"/>
              </a:rPr>
              <a:t>は戦略の成功の鍵になる。</a:t>
            </a:r>
            <a:endParaRPr lang="en-US" altLang="ja-US" sz="1100" b="0" i="0" u="none" strike="noStrike" cap="none">
              <a:solidFill>
                <a:srgbClr val="000000"/>
              </a:solidFill>
              <a:effectLst/>
              <a:latin typeface="Arial"/>
              <a:cs typeface="Arial"/>
              <a:sym typeface="Arial"/>
            </a:endParaRPr>
          </a:p>
          <a:p>
            <a:pPr marL="139700" indent="0">
              <a:buFontTx/>
              <a:buNone/>
            </a:pPr>
            <a:endParaRPr lang="en-US" altLang="ja-US" sz="1100" b="0" i="0" u="none" strike="noStrike" cap="none">
              <a:solidFill>
                <a:srgbClr val="000000"/>
              </a:solidFill>
              <a:effectLst/>
              <a:latin typeface="Arial"/>
              <a:cs typeface="Arial"/>
              <a:sym typeface="Arial"/>
            </a:endParaRPr>
          </a:p>
          <a:p>
            <a:pPr marL="139700" indent="0">
              <a:buFontTx/>
              <a:buNone/>
            </a:pPr>
            <a:r>
              <a:rPr lang="ja-US" altLang="en-US" sz="1100" b="0" i="0" u="none" strike="noStrike" cap="none">
                <a:solidFill>
                  <a:srgbClr val="000000"/>
                </a:solidFill>
                <a:effectLst/>
                <a:latin typeface="Arial"/>
                <a:cs typeface="Arial"/>
                <a:sym typeface="Arial"/>
              </a:rPr>
              <a:t>カスタマーコンサルを使ったがハッピーではなく、</a:t>
            </a:r>
            <a:r>
              <a:rPr lang="en-US" altLang="ja-US" sz="1100" b="0" i="0" u="none" strike="noStrike" cap="none">
                <a:solidFill>
                  <a:srgbClr val="000000"/>
                </a:solidFill>
                <a:effectLst/>
                <a:latin typeface="Arial"/>
                <a:cs typeface="Arial"/>
                <a:sym typeface="Arial"/>
              </a:rPr>
              <a:t>Strategy in not working that is why a new approach is required by Ideapoke</a:t>
            </a:r>
          </a:p>
          <a:p>
            <a:pPr marL="139700" indent="0">
              <a:buFontTx/>
              <a:buNone/>
            </a:pPr>
            <a:endParaRPr lang="en-US" altLang="ja-US" sz="1100" b="0" i="0" u="none" strike="noStrike" cap="none">
              <a:solidFill>
                <a:srgbClr val="000000"/>
              </a:solidFill>
              <a:effectLst/>
              <a:latin typeface="Arial"/>
              <a:cs typeface="Arial"/>
              <a:sym typeface="Arial"/>
            </a:endParaRPr>
          </a:p>
          <a:p>
            <a:r>
              <a:rPr kumimoji="1" lang="en-US" altLang="ja-US"/>
              <a:t>First Information Explosion </a:t>
            </a:r>
            <a:r>
              <a:rPr kumimoji="1" lang="ja-US" altLang="en-US"/>
              <a:t>情報過多社会における課題</a:t>
            </a:r>
            <a:endParaRPr kumimoji="1" lang="en-US" altLang="ja-US"/>
          </a:p>
          <a:p>
            <a:r>
              <a:rPr kumimoji="1" lang="en-US" altLang="ja-US"/>
              <a:t>Second: Uncertainty </a:t>
            </a:r>
            <a:r>
              <a:rPr kumimoji="1" lang="ja-US" altLang="en-US"/>
              <a:t>不確実性に関すること課題</a:t>
            </a:r>
            <a:endParaRPr kumimoji="1" lang="en-US" altLang="ja-US"/>
          </a:p>
          <a:p>
            <a:r>
              <a:rPr kumimoji="1" lang="en-US" altLang="ja-US"/>
              <a:t>Third: Multiple elements so many things to get to know</a:t>
            </a:r>
            <a:r>
              <a:rPr kumimoji="1" lang="ja-JP" altLang="en-US"/>
              <a:t>　意思決定するにあたり、様々な要素が戦略立案に影響している課題</a:t>
            </a:r>
            <a:endParaRPr lang="en-US" altLang="ja-US" sz="1100" b="0" i="0" u="none" strike="noStrike" cap="none">
              <a:solidFill>
                <a:srgbClr val="000000"/>
              </a:solidFill>
              <a:effectLst/>
              <a:latin typeface="Arial"/>
              <a:cs typeface="Arial"/>
              <a:sym typeface="Arial"/>
            </a:endParaRPr>
          </a:p>
        </p:txBody>
      </p:sp>
    </p:spTree>
    <p:extLst>
      <p:ext uri="{BB962C8B-B14F-4D97-AF65-F5344CB8AC3E}">
        <p14:creationId xmlns:p14="http://schemas.microsoft.com/office/powerpoint/2010/main" val="3675101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386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132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3884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353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2466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914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2003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545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85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85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5644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675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userDrawn="1">
  <p:cSld name="Title + 2 columns">
    <p:spTree>
      <p:nvGrpSpPr>
        <p:cNvPr id="1" name="Shape 41"/>
        <p:cNvGrpSpPr/>
        <p:nvPr/>
      </p:nvGrpSpPr>
      <p:grpSpPr>
        <a:xfrm>
          <a:off x="0" y="0"/>
          <a:ext cx="0" cy="0"/>
          <a:chOff x="0" y="0"/>
          <a:chExt cx="0" cy="0"/>
        </a:xfrm>
      </p:grpSpPr>
      <p:sp>
        <p:nvSpPr>
          <p:cNvPr id="46" name="Shape 46"/>
          <p:cNvSpPr txBox="1">
            <a:spLocks noGrp="1"/>
          </p:cNvSpPr>
          <p:nvPr>
            <p:ph type="body" idx="1"/>
          </p:nvPr>
        </p:nvSpPr>
        <p:spPr>
          <a:xfrm>
            <a:off x="553660" y="1173900"/>
            <a:ext cx="4643200" cy="4510000"/>
          </a:xfrm>
          <a:prstGeom prst="rect">
            <a:avLst/>
          </a:prstGeom>
        </p:spPr>
        <p:txBody>
          <a:bodyPr spcFirstLastPara="1" wrap="square" lIns="91425" tIns="91425" rIns="91425" bIns="91425" anchor="t" anchorCtr="0"/>
          <a:lstStyle>
            <a:lvl1pPr marL="228600" lvl="0" indent="-228600">
              <a:spcBef>
                <a:spcPts val="800"/>
              </a:spcBef>
              <a:spcAft>
                <a:spcPts val="0"/>
              </a:spcAft>
              <a:buSzPts val="2200"/>
              <a:buChar char="▪"/>
              <a:defRPr sz="1800"/>
            </a:lvl1pPr>
            <a:lvl2pPr marL="685800" lvl="1" indent="-228600">
              <a:spcBef>
                <a:spcPts val="0"/>
              </a:spcBef>
              <a:spcAft>
                <a:spcPts val="0"/>
              </a:spcAft>
              <a:buSzPts val="2200"/>
              <a:buChar char="▫"/>
              <a:defRPr sz="2933"/>
            </a:lvl2pPr>
            <a:lvl3pPr marL="1828823" lvl="2" indent="-491073">
              <a:spcBef>
                <a:spcPts val="0"/>
              </a:spcBef>
              <a:spcAft>
                <a:spcPts val="0"/>
              </a:spcAft>
              <a:buSzPts val="2200"/>
              <a:buChar char="▫"/>
              <a:defRPr sz="2933"/>
            </a:lvl3pPr>
            <a:lvl4pPr marL="2438431" lvl="3" indent="-491073">
              <a:spcBef>
                <a:spcPts val="0"/>
              </a:spcBef>
              <a:spcAft>
                <a:spcPts val="0"/>
              </a:spcAft>
              <a:buSzPts val="2200"/>
              <a:buChar char="▫"/>
              <a:defRPr sz="2933"/>
            </a:lvl4pPr>
            <a:lvl5pPr marL="3048038" lvl="4" indent="-491073">
              <a:spcBef>
                <a:spcPts val="0"/>
              </a:spcBef>
              <a:spcAft>
                <a:spcPts val="0"/>
              </a:spcAft>
              <a:buSzPts val="2200"/>
              <a:buChar char="○"/>
              <a:defRPr sz="2933"/>
            </a:lvl5pPr>
            <a:lvl6pPr marL="3657646" lvl="5" indent="-491073">
              <a:spcBef>
                <a:spcPts val="0"/>
              </a:spcBef>
              <a:spcAft>
                <a:spcPts val="0"/>
              </a:spcAft>
              <a:buSzPts val="2200"/>
              <a:buChar char="■"/>
              <a:defRPr sz="2933"/>
            </a:lvl6pPr>
            <a:lvl7pPr marL="4267253" lvl="6" indent="-491073">
              <a:spcBef>
                <a:spcPts val="0"/>
              </a:spcBef>
              <a:spcAft>
                <a:spcPts val="0"/>
              </a:spcAft>
              <a:buSzPts val="2200"/>
              <a:buChar char="●"/>
              <a:defRPr sz="2933"/>
            </a:lvl7pPr>
            <a:lvl8pPr marL="4876861" lvl="7" indent="-491073">
              <a:spcBef>
                <a:spcPts val="0"/>
              </a:spcBef>
              <a:spcAft>
                <a:spcPts val="0"/>
              </a:spcAft>
              <a:buSzPts val="2200"/>
              <a:buChar char="○"/>
              <a:defRPr sz="2933"/>
            </a:lvl8pPr>
            <a:lvl9pPr marL="5486468" lvl="8" indent="-491073">
              <a:spcBef>
                <a:spcPts val="0"/>
              </a:spcBef>
              <a:spcAft>
                <a:spcPts val="0"/>
              </a:spcAft>
              <a:buSzPts val="2200"/>
              <a:buChar char="■"/>
              <a:defRPr sz="2933"/>
            </a:lvl9pPr>
          </a:lstStyle>
          <a:p>
            <a:pPr lvl="0"/>
            <a:endParaRPr/>
          </a:p>
        </p:txBody>
      </p:sp>
      <p:sp>
        <p:nvSpPr>
          <p:cNvPr id="10" name="Shape 96">
            <a:extLst>
              <a:ext uri="{FF2B5EF4-FFF2-40B4-BE49-F238E27FC236}">
                <a16:creationId xmlns:a16="http://schemas.microsoft.com/office/drawing/2014/main" id="{B8B61F8C-323F-43D1-804A-BC686D1014C8}"/>
              </a:ext>
            </a:extLst>
          </p:cNvPr>
          <p:cNvSpPr txBox="1">
            <a:spLocks noGrp="1"/>
          </p:cNvSpPr>
          <p:nvPr>
            <p:ph type="title"/>
          </p:nvPr>
        </p:nvSpPr>
        <p:spPr>
          <a:xfrm>
            <a:off x="677333" y="68144"/>
            <a:ext cx="9071289" cy="653088"/>
          </a:xfrm>
          <a:prstGeom prst="rect">
            <a:avLst/>
          </a:prstGeom>
        </p:spPr>
        <p:txBody>
          <a:bodyPr spcFirstLastPara="1" wrap="square" lIns="162533" tIns="162533" rIns="162533" bIns="162533" anchor="ctr" anchorCtr="0">
            <a:noAutofit/>
          </a:bodyPr>
          <a:lstStyle>
            <a:lvl1pPr>
              <a:defRPr sz="2100"/>
            </a:lvl1pPr>
          </a:lstStyle>
          <a:p>
            <a:pPr algn="ctr"/>
            <a:r>
              <a:rPr lang="en-US"/>
              <a:t>Ecosystem actors</a:t>
            </a:r>
            <a:endParaRPr/>
          </a:p>
        </p:txBody>
      </p:sp>
    </p:spTree>
    <p:extLst>
      <p:ext uri="{BB962C8B-B14F-4D97-AF65-F5344CB8AC3E}">
        <p14:creationId xmlns:p14="http://schemas.microsoft.com/office/powerpoint/2010/main" val="33138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ideapoketech.sharepoint.com/:w:/r/sites/DevelopmentTeam/_layouts/15/Doc.aspx?sourcedoc=%7BD1F2865E-B539-4F61-B524-FC04205B56AB%7D&amp;file=GIT-Installation.docx&amp;action=default&amp;mobileredirect=tru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985E5F-D132-4894-B6C7-F82BE9300976}"/>
              </a:ext>
            </a:extLst>
          </p:cNvPr>
          <p:cNvPicPr>
            <a:picLocks noChangeAspect="1"/>
          </p:cNvPicPr>
          <p:nvPr/>
        </p:nvPicPr>
        <p:blipFill rotWithShape="1">
          <a:blip r:embed="rId3"/>
          <a:srcRect r="25827"/>
          <a:stretch/>
        </p:blipFill>
        <p:spPr>
          <a:xfrm>
            <a:off x="0" y="0"/>
            <a:ext cx="12191999" cy="6858000"/>
          </a:xfrm>
          <a:prstGeom prst="rect">
            <a:avLst/>
          </a:prstGeom>
        </p:spPr>
      </p:pic>
      <p:sp>
        <p:nvSpPr>
          <p:cNvPr id="3" name="Shape 91">
            <a:extLst>
              <a:ext uri="{FF2B5EF4-FFF2-40B4-BE49-F238E27FC236}">
                <a16:creationId xmlns:a16="http://schemas.microsoft.com/office/drawing/2014/main" id="{9B47C87C-B1B2-4D72-B188-2883A3A10681}"/>
              </a:ext>
            </a:extLst>
          </p:cNvPr>
          <p:cNvSpPr txBox="1">
            <a:spLocks noGrp="1"/>
          </p:cNvSpPr>
          <p:nvPr>
            <p:ph type="ctrTitle"/>
          </p:nvPr>
        </p:nvSpPr>
        <p:spPr>
          <a:xfrm>
            <a:off x="868628" y="1553687"/>
            <a:ext cx="7717842" cy="2097247"/>
          </a:xfrm>
          <a:prstGeom prst="rect">
            <a:avLst/>
          </a:prstGeom>
        </p:spPr>
        <p:txBody>
          <a:bodyPr spcFirstLastPara="1" wrap="square" lIns="121900" tIns="121900" rIns="121900" bIns="121900" anchor="ctr" anchorCtr="0">
            <a:noAutofit/>
          </a:bodyPr>
          <a:lstStyle/>
          <a:p>
            <a:pPr algn="l"/>
            <a:r>
              <a:rPr lang="en-US" sz="4800" b="1" dirty="0">
                <a:solidFill>
                  <a:schemeClr val="bg1"/>
                </a:solidFill>
                <a:latin typeface="Tahoma"/>
                <a:ea typeface="Tahoma"/>
                <a:cs typeface="Tahoma"/>
              </a:rPr>
              <a:t>GIT HUB</a:t>
            </a:r>
            <a:br>
              <a:rPr lang="en-US" sz="4800" b="1" dirty="0">
                <a:latin typeface="Tahoma" panose="020B0604030504040204" pitchFamily="34" charset="0"/>
                <a:ea typeface="Tahoma" panose="020B0604030504040204" pitchFamily="34" charset="0"/>
                <a:cs typeface="Tahoma" panose="020B0604030504040204" pitchFamily="34" charset="0"/>
              </a:rPr>
            </a:br>
            <a:endParaRPr lang="en-IN"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Oval 5">
            <a:extLst>
              <a:ext uri="{FF2B5EF4-FFF2-40B4-BE49-F238E27FC236}">
                <a16:creationId xmlns:a16="http://schemas.microsoft.com/office/drawing/2014/main" id="{6E3E0814-195D-4520-A76C-3C7FFD04B806}"/>
              </a:ext>
            </a:extLst>
          </p:cNvPr>
          <p:cNvSpPr/>
          <p:nvPr/>
        </p:nvSpPr>
        <p:spPr>
          <a:xfrm>
            <a:off x="8264411" y="1719174"/>
            <a:ext cx="3007658" cy="3007658"/>
          </a:xfrm>
          <a:prstGeom prst="ellipse">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clock&#10;&#10;Description automatically generated">
            <a:extLst>
              <a:ext uri="{FF2B5EF4-FFF2-40B4-BE49-F238E27FC236}">
                <a16:creationId xmlns:a16="http://schemas.microsoft.com/office/drawing/2014/main" id="{3E757BF7-169A-420D-94A8-85A0B43CA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242" y="2291499"/>
            <a:ext cx="2951827" cy="1594765"/>
          </a:xfrm>
          <a:prstGeom prst="rect">
            <a:avLst/>
          </a:prstGeom>
        </p:spPr>
      </p:pic>
    </p:spTree>
    <p:extLst>
      <p:ext uri="{BB962C8B-B14F-4D97-AF65-F5344CB8AC3E}">
        <p14:creationId xmlns:p14="http://schemas.microsoft.com/office/powerpoint/2010/main" val="29263030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1" y="988801"/>
            <a:ext cx="11760459" cy="2542363"/>
          </a:xfrm>
          <a:prstGeom prst="rect">
            <a:avLst/>
          </a:prstGeom>
          <a:noFill/>
        </p:spPr>
        <p:txBody>
          <a:bodyPr wrap="square" rtlCol="0" anchor="t">
            <a:spAutoFit/>
          </a:bodyPr>
          <a:lstStyle/>
          <a:p>
            <a:pPr marL="914400" lvl="1" indent="-457200">
              <a:lnSpc>
                <a:spcPct val="150000"/>
              </a:lnSpc>
              <a:buFont typeface="+mj-lt"/>
              <a:buAutoNum type="arabicPeriod"/>
            </a:pPr>
            <a:r>
              <a:rPr lang="en-US"/>
              <a:t>First go to any specific folder for </a:t>
            </a:r>
            <a:r>
              <a:rPr lang="en-US" err="1"/>
              <a:t>js,jsp</a:t>
            </a:r>
            <a:r>
              <a:rPr lang="en-US"/>
              <a:t> or source then right click inside that folder then click on Git Bash Here then you need to run these command as follows-</a:t>
            </a:r>
          </a:p>
          <a:p>
            <a:pPr marL="1200150" lvl="2" indent="-285750">
              <a:lnSpc>
                <a:spcPct val="150000"/>
              </a:lnSpc>
              <a:buFont typeface="Arial" panose="020B0604020202020204" pitchFamily="34" charset="0"/>
              <a:buChar char="•"/>
            </a:pPr>
            <a:r>
              <a:rPr lang="en-US"/>
              <a:t>git remote update for if any new branch created then it will displayed there.</a:t>
            </a:r>
          </a:p>
          <a:p>
            <a:pPr marL="1200150" lvl="2" indent="-285750">
              <a:lnSpc>
                <a:spcPct val="150000"/>
              </a:lnSpc>
              <a:buFont typeface="Arial" panose="020B0604020202020204" pitchFamily="34" charset="0"/>
              <a:buChar char="•"/>
            </a:pPr>
            <a:r>
              <a:rPr lang="en-US"/>
              <a:t>git checkout branch name to connect to that branch.</a:t>
            </a:r>
          </a:p>
          <a:p>
            <a:pPr marL="1200150" lvl="2" indent="-285750">
              <a:lnSpc>
                <a:spcPct val="150000"/>
              </a:lnSpc>
              <a:buFont typeface="Arial" panose="020B0604020202020204" pitchFamily="34" charset="0"/>
              <a:buChar char="•"/>
            </a:pPr>
            <a:r>
              <a:rPr lang="en-US"/>
              <a:t>git pull origin branch name to pull the file from that branch.</a:t>
            </a:r>
          </a:p>
          <a:p>
            <a:pPr marL="1200150" lvl="2" indent="-285750">
              <a:lnSpc>
                <a:spcPct val="150000"/>
              </a:lnSpc>
              <a:buFont typeface="Arial" panose="020B0604020202020204" pitchFamily="34" charset="0"/>
              <a:buChar char="•"/>
            </a:pPr>
            <a:r>
              <a:rPr lang="en-US"/>
              <a:t>git reset --hard origin/branch name to reset the branch.	</a:t>
            </a:r>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0"/>
            <a:ext cx="5023819" cy="1175706"/>
          </a:xfrm>
          <a:prstGeom prst="rect">
            <a:avLst/>
          </a:prstGeom>
          <a:noFill/>
        </p:spPr>
        <p:txBody>
          <a:bodyPr wrap="square" rtlCol="0" anchor="t">
            <a:spAutoFit/>
          </a:bodyPr>
          <a:lstStyle/>
          <a:p>
            <a:pPr>
              <a:lnSpc>
                <a:spcPct val="200000"/>
              </a:lnSpc>
            </a:pPr>
            <a:r>
              <a:rPr lang="en-US" sz="2000" b="1">
                <a:solidFill>
                  <a:srgbClr val="FF7C33"/>
                </a:solidFill>
              </a:rPr>
              <a:t>How to connect to the specific branch </a:t>
            </a:r>
            <a:endParaRPr lang="en-IN" sz="2000">
              <a:solidFill>
                <a:srgbClr val="FF7C33"/>
              </a:solidFill>
            </a:endParaRPr>
          </a:p>
          <a:p>
            <a:pPr>
              <a:lnSpc>
                <a:spcPct val="200000"/>
              </a:lnSpc>
            </a:pPr>
            <a:endParaRPr lang="en-US" sz="1800" b="1">
              <a:solidFill>
                <a:schemeClr val="tx1"/>
              </a:solidFill>
              <a:latin typeface="Tahoma"/>
              <a:ea typeface="Tahoma"/>
              <a:cs typeface="Tahoma"/>
            </a:endParaRPr>
          </a:p>
        </p:txBody>
      </p:sp>
      <p:pic>
        <p:nvPicPr>
          <p:cNvPr id="4" name="Picture 3">
            <a:extLst>
              <a:ext uri="{FF2B5EF4-FFF2-40B4-BE49-F238E27FC236}">
                <a16:creationId xmlns:a16="http://schemas.microsoft.com/office/drawing/2014/main" id="{2F8F39F3-F0CF-4D40-8C46-FE7B9EA00430}"/>
              </a:ext>
            </a:extLst>
          </p:cNvPr>
          <p:cNvPicPr>
            <a:picLocks noChangeAspect="1"/>
          </p:cNvPicPr>
          <p:nvPr/>
        </p:nvPicPr>
        <p:blipFill>
          <a:blip r:embed="rId3"/>
          <a:stretch>
            <a:fillRect/>
          </a:stretch>
        </p:blipFill>
        <p:spPr>
          <a:xfrm>
            <a:off x="1097280" y="3840480"/>
            <a:ext cx="4543865" cy="2670679"/>
          </a:xfrm>
          <a:prstGeom prst="rect">
            <a:avLst/>
          </a:prstGeom>
        </p:spPr>
      </p:pic>
      <p:pic>
        <p:nvPicPr>
          <p:cNvPr id="5" name="Picture 4">
            <a:extLst>
              <a:ext uri="{FF2B5EF4-FFF2-40B4-BE49-F238E27FC236}">
                <a16:creationId xmlns:a16="http://schemas.microsoft.com/office/drawing/2014/main" id="{29F72857-5548-459A-82B0-276259CA028C}"/>
              </a:ext>
            </a:extLst>
          </p:cNvPr>
          <p:cNvPicPr>
            <a:picLocks noChangeAspect="1"/>
          </p:cNvPicPr>
          <p:nvPr/>
        </p:nvPicPr>
        <p:blipFill>
          <a:blip r:embed="rId4"/>
          <a:stretch>
            <a:fillRect/>
          </a:stretch>
        </p:blipFill>
        <p:spPr>
          <a:xfrm>
            <a:off x="5770178" y="3531164"/>
            <a:ext cx="6421822" cy="2979994"/>
          </a:xfrm>
          <a:prstGeom prst="rect">
            <a:avLst/>
          </a:prstGeom>
        </p:spPr>
      </p:pic>
    </p:spTree>
    <p:extLst>
      <p:ext uri="{BB962C8B-B14F-4D97-AF65-F5344CB8AC3E}">
        <p14:creationId xmlns:p14="http://schemas.microsoft.com/office/powerpoint/2010/main" val="308549353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1" y="988801"/>
            <a:ext cx="11760459" cy="1429622"/>
          </a:xfrm>
          <a:prstGeom prst="rect">
            <a:avLst/>
          </a:prstGeom>
          <a:noFill/>
        </p:spPr>
        <p:txBody>
          <a:bodyPr wrap="square" rtlCol="0" anchor="t">
            <a:spAutoFit/>
          </a:bodyPr>
          <a:lstStyle/>
          <a:p>
            <a:pPr marL="914400" lvl="1" indent="-457200">
              <a:lnSpc>
                <a:spcPct val="150000"/>
              </a:lnSpc>
              <a:buFont typeface="+mj-lt"/>
              <a:buAutoNum type="arabicPeriod"/>
            </a:pPr>
            <a:r>
              <a:rPr lang="en-US" sz="2000"/>
              <a:t>First go to any specific folder for </a:t>
            </a:r>
            <a:r>
              <a:rPr lang="en-US" sz="2000" err="1"/>
              <a:t>js,jsp</a:t>
            </a:r>
            <a:r>
              <a:rPr lang="en-US" sz="2000"/>
              <a:t> and source then right click on that folder then click on tortoise- git then click on pull.</a:t>
            </a:r>
          </a:p>
          <a:p>
            <a:pPr lvl="1">
              <a:lnSpc>
                <a:spcPct val="150000"/>
              </a:lnSpc>
            </a:pPr>
            <a:endParaRPr lang="en-US" sz="2000"/>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0"/>
            <a:ext cx="5023819" cy="1175706"/>
          </a:xfrm>
          <a:prstGeom prst="rect">
            <a:avLst/>
          </a:prstGeom>
          <a:noFill/>
        </p:spPr>
        <p:txBody>
          <a:bodyPr wrap="square" rtlCol="0" anchor="t">
            <a:spAutoFit/>
          </a:bodyPr>
          <a:lstStyle/>
          <a:p>
            <a:pPr>
              <a:lnSpc>
                <a:spcPct val="200000"/>
              </a:lnSpc>
            </a:pPr>
            <a:r>
              <a:rPr lang="en-US" sz="2000" b="1">
                <a:solidFill>
                  <a:srgbClr val="FF7C33"/>
                </a:solidFill>
              </a:rPr>
              <a:t>How to pull the file from the GitHub-&gt; </a:t>
            </a:r>
            <a:endParaRPr lang="en-IN" sz="2000">
              <a:solidFill>
                <a:srgbClr val="FF7C33"/>
              </a:solidFill>
            </a:endParaRPr>
          </a:p>
          <a:p>
            <a:pPr>
              <a:lnSpc>
                <a:spcPct val="200000"/>
              </a:lnSpc>
            </a:pPr>
            <a:endParaRPr lang="en-US" sz="1800" b="1">
              <a:solidFill>
                <a:schemeClr val="tx1"/>
              </a:solidFill>
              <a:latin typeface="Tahoma"/>
              <a:ea typeface="Tahoma"/>
              <a:cs typeface="Tahoma"/>
            </a:endParaRPr>
          </a:p>
        </p:txBody>
      </p:sp>
      <p:pic>
        <p:nvPicPr>
          <p:cNvPr id="3" name="Picture 2">
            <a:extLst>
              <a:ext uri="{FF2B5EF4-FFF2-40B4-BE49-F238E27FC236}">
                <a16:creationId xmlns:a16="http://schemas.microsoft.com/office/drawing/2014/main" id="{4EA425F7-2BE1-4C08-A31E-E792C3996EB6}"/>
              </a:ext>
            </a:extLst>
          </p:cNvPr>
          <p:cNvPicPr>
            <a:picLocks noChangeAspect="1"/>
          </p:cNvPicPr>
          <p:nvPr/>
        </p:nvPicPr>
        <p:blipFill>
          <a:blip r:embed="rId3"/>
          <a:stretch>
            <a:fillRect/>
          </a:stretch>
        </p:blipFill>
        <p:spPr>
          <a:xfrm>
            <a:off x="2574388" y="1969477"/>
            <a:ext cx="8693834" cy="4360985"/>
          </a:xfrm>
          <a:prstGeom prst="rect">
            <a:avLst/>
          </a:prstGeom>
        </p:spPr>
      </p:pic>
    </p:spTree>
    <p:extLst>
      <p:ext uri="{BB962C8B-B14F-4D97-AF65-F5344CB8AC3E}">
        <p14:creationId xmlns:p14="http://schemas.microsoft.com/office/powerpoint/2010/main" val="13712513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1" y="988801"/>
            <a:ext cx="11760459" cy="1429622"/>
          </a:xfrm>
          <a:prstGeom prst="rect">
            <a:avLst/>
          </a:prstGeom>
          <a:noFill/>
        </p:spPr>
        <p:txBody>
          <a:bodyPr wrap="square" rtlCol="0" anchor="t">
            <a:spAutoFit/>
          </a:bodyPr>
          <a:lstStyle/>
          <a:p>
            <a:pPr lvl="1">
              <a:lnSpc>
                <a:spcPct val="150000"/>
              </a:lnSpc>
            </a:pPr>
            <a:r>
              <a:rPr lang="en-US" sz="2000"/>
              <a:t>2  </a:t>
            </a:r>
            <a:r>
              <a:rPr lang="en-US"/>
              <a:t>Once you click on pull then you need to check that the branch name is correct or not   if it is correct then click on OK then all the file will come who ever the people change.</a:t>
            </a:r>
          </a:p>
          <a:p>
            <a:pPr marL="914400" lvl="1" indent="-457200">
              <a:lnSpc>
                <a:spcPct val="150000"/>
              </a:lnSpc>
              <a:buFont typeface="+mj-lt"/>
              <a:buAutoNum type="arabicPeriod"/>
            </a:pPr>
            <a:endParaRPr lang="en-US" sz="2000"/>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0"/>
            <a:ext cx="5023819" cy="621709"/>
          </a:xfrm>
          <a:prstGeom prst="rect">
            <a:avLst/>
          </a:prstGeom>
          <a:noFill/>
        </p:spPr>
        <p:txBody>
          <a:bodyPr wrap="square" rtlCol="0" anchor="t">
            <a:spAutoFit/>
          </a:bodyPr>
          <a:lstStyle/>
          <a:p>
            <a:pPr>
              <a:lnSpc>
                <a:spcPct val="200000"/>
              </a:lnSpc>
            </a:pPr>
            <a:r>
              <a:rPr lang="en-US" sz="2000" b="1">
                <a:solidFill>
                  <a:srgbClr val="FF7C33"/>
                </a:solidFill>
              </a:rPr>
              <a:t>How to pull the file from the GitHub </a:t>
            </a:r>
            <a:endParaRPr lang="en-IN" sz="2000">
              <a:solidFill>
                <a:srgbClr val="FF7C33"/>
              </a:solidFill>
            </a:endParaRPr>
          </a:p>
        </p:txBody>
      </p:sp>
      <p:pic>
        <p:nvPicPr>
          <p:cNvPr id="3" name="Picture 2">
            <a:extLst>
              <a:ext uri="{FF2B5EF4-FFF2-40B4-BE49-F238E27FC236}">
                <a16:creationId xmlns:a16="http://schemas.microsoft.com/office/drawing/2014/main" id="{41AB8336-C4E4-4C0B-9E1C-CE78B6894F43}"/>
              </a:ext>
            </a:extLst>
          </p:cNvPr>
          <p:cNvPicPr>
            <a:picLocks noChangeAspect="1"/>
          </p:cNvPicPr>
          <p:nvPr/>
        </p:nvPicPr>
        <p:blipFill>
          <a:blip r:embed="rId3"/>
          <a:stretch>
            <a:fillRect/>
          </a:stretch>
        </p:blipFill>
        <p:spPr>
          <a:xfrm>
            <a:off x="1025396" y="1982998"/>
            <a:ext cx="3391860" cy="4445937"/>
          </a:xfrm>
          <a:prstGeom prst="rect">
            <a:avLst/>
          </a:prstGeom>
        </p:spPr>
      </p:pic>
      <p:pic>
        <p:nvPicPr>
          <p:cNvPr id="4" name="Picture 3">
            <a:extLst>
              <a:ext uri="{FF2B5EF4-FFF2-40B4-BE49-F238E27FC236}">
                <a16:creationId xmlns:a16="http://schemas.microsoft.com/office/drawing/2014/main" id="{22DACA42-A3EA-4247-B17A-D84AFFE2C411}"/>
              </a:ext>
            </a:extLst>
          </p:cNvPr>
          <p:cNvPicPr>
            <a:picLocks noChangeAspect="1"/>
          </p:cNvPicPr>
          <p:nvPr/>
        </p:nvPicPr>
        <p:blipFill>
          <a:blip r:embed="rId4"/>
          <a:stretch>
            <a:fillRect/>
          </a:stretch>
        </p:blipFill>
        <p:spPr>
          <a:xfrm>
            <a:off x="4611104" y="1982998"/>
            <a:ext cx="7332367" cy="4445937"/>
          </a:xfrm>
          <a:prstGeom prst="rect">
            <a:avLst/>
          </a:prstGeom>
        </p:spPr>
      </p:pic>
    </p:spTree>
    <p:extLst>
      <p:ext uri="{BB962C8B-B14F-4D97-AF65-F5344CB8AC3E}">
        <p14:creationId xmlns:p14="http://schemas.microsoft.com/office/powerpoint/2010/main" val="211609185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1" y="988801"/>
            <a:ext cx="11525997" cy="2999283"/>
          </a:xfrm>
          <a:prstGeom prst="rect">
            <a:avLst/>
          </a:prstGeom>
          <a:noFill/>
        </p:spPr>
        <p:txBody>
          <a:bodyPr wrap="square" rtlCol="0" anchor="t">
            <a:spAutoFit/>
          </a:bodyPr>
          <a:lstStyle/>
          <a:p>
            <a:pPr marL="914400" lvl="1" indent="-457200">
              <a:lnSpc>
                <a:spcPct val="150000"/>
              </a:lnSpc>
              <a:buFont typeface="+mj-lt"/>
              <a:buAutoNum type="arabicPeriod"/>
            </a:pPr>
            <a:r>
              <a:rPr lang="en-US"/>
              <a:t>Before going to commit or push the file you need to pull the file because if someone already pushed the file to git than it will throw error. So better do the pull than commit the file to the specific branch. To commit the file you need to go to specific </a:t>
            </a:r>
            <a:r>
              <a:rPr lang="en-US" err="1"/>
              <a:t>js,jsp</a:t>
            </a:r>
            <a:r>
              <a:rPr lang="en-US"/>
              <a:t> or </a:t>
            </a:r>
            <a:r>
              <a:rPr lang="en-US" err="1"/>
              <a:t>src</a:t>
            </a:r>
            <a:r>
              <a:rPr lang="en-US"/>
              <a:t> folder then there it will show red label on that file then u comes to know  you change those file right click on that folder and click on git commit then one popup will open there all the changes file will list down. In that you needs to select the only your changes and give the description for what purpose you change these file and then click on commit and push. Then you will get success message.</a:t>
            </a:r>
          </a:p>
          <a:p>
            <a:pPr marL="914400" lvl="1" indent="-457200">
              <a:lnSpc>
                <a:spcPct val="150000"/>
              </a:lnSpc>
              <a:buFont typeface="+mj-lt"/>
              <a:buAutoNum type="arabicPeriod"/>
            </a:pPr>
            <a:endParaRPr lang="en-US" sz="2000"/>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0"/>
            <a:ext cx="5592947" cy="621709"/>
          </a:xfrm>
          <a:prstGeom prst="rect">
            <a:avLst/>
          </a:prstGeom>
          <a:noFill/>
        </p:spPr>
        <p:txBody>
          <a:bodyPr wrap="square" rtlCol="0" anchor="t">
            <a:spAutoFit/>
          </a:bodyPr>
          <a:lstStyle/>
          <a:p>
            <a:pPr>
              <a:lnSpc>
                <a:spcPct val="200000"/>
              </a:lnSpc>
            </a:pPr>
            <a:r>
              <a:rPr lang="en-US" sz="2000" b="1">
                <a:solidFill>
                  <a:srgbClr val="FF7C33"/>
                </a:solidFill>
              </a:rPr>
              <a:t>How to push or commit the file to the GitHub</a:t>
            </a:r>
            <a:endParaRPr lang="en-IN" sz="2000">
              <a:solidFill>
                <a:srgbClr val="FF7C33"/>
              </a:solidFill>
            </a:endParaRPr>
          </a:p>
        </p:txBody>
      </p:sp>
      <p:pic>
        <p:nvPicPr>
          <p:cNvPr id="3" name="Picture 2">
            <a:extLst>
              <a:ext uri="{FF2B5EF4-FFF2-40B4-BE49-F238E27FC236}">
                <a16:creationId xmlns:a16="http://schemas.microsoft.com/office/drawing/2014/main" id="{F732A015-626A-45E4-8D0A-7FD2574E2D3E}"/>
              </a:ext>
            </a:extLst>
          </p:cNvPr>
          <p:cNvPicPr>
            <a:picLocks noChangeAspect="1"/>
          </p:cNvPicPr>
          <p:nvPr/>
        </p:nvPicPr>
        <p:blipFill>
          <a:blip r:embed="rId3"/>
          <a:stretch>
            <a:fillRect/>
          </a:stretch>
        </p:blipFill>
        <p:spPr>
          <a:xfrm>
            <a:off x="1322364" y="3429000"/>
            <a:ext cx="4403187" cy="3239084"/>
          </a:xfrm>
          <a:prstGeom prst="rect">
            <a:avLst/>
          </a:prstGeom>
        </p:spPr>
      </p:pic>
      <p:pic>
        <p:nvPicPr>
          <p:cNvPr id="4" name="Picture 3">
            <a:extLst>
              <a:ext uri="{FF2B5EF4-FFF2-40B4-BE49-F238E27FC236}">
                <a16:creationId xmlns:a16="http://schemas.microsoft.com/office/drawing/2014/main" id="{FE9A3264-92F0-4C24-838A-A4BE9A4EB290}"/>
              </a:ext>
            </a:extLst>
          </p:cNvPr>
          <p:cNvPicPr>
            <a:picLocks noChangeAspect="1"/>
          </p:cNvPicPr>
          <p:nvPr/>
        </p:nvPicPr>
        <p:blipFill>
          <a:blip r:embed="rId4"/>
          <a:stretch>
            <a:fillRect/>
          </a:stretch>
        </p:blipFill>
        <p:spPr>
          <a:xfrm>
            <a:off x="5838092" y="3429000"/>
            <a:ext cx="6119446" cy="3239084"/>
          </a:xfrm>
          <a:prstGeom prst="rect">
            <a:avLst/>
          </a:prstGeom>
        </p:spPr>
      </p:pic>
    </p:spTree>
    <p:extLst>
      <p:ext uri="{BB962C8B-B14F-4D97-AF65-F5344CB8AC3E}">
        <p14:creationId xmlns:p14="http://schemas.microsoft.com/office/powerpoint/2010/main" val="5171455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c 2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2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B82FAF6-1881-4AC8-85B5-ED296B2CA93F}"/>
              </a:ext>
            </a:extLst>
          </p:cNvPr>
          <p:cNvSpPr txBox="1"/>
          <p:nvPr/>
        </p:nvSpPr>
        <p:spPr>
          <a:xfrm>
            <a:off x="838200" y="647593"/>
            <a:ext cx="4467792" cy="30605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a:solidFill>
                  <a:srgbClr val="FFFFFF"/>
                </a:solidFill>
                <a:latin typeface="+mj-lt"/>
                <a:ea typeface="+mj-ea"/>
                <a:cs typeface="+mj-cs"/>
              </a:rPr>
              <a:t>                                                                                             GitHub</a:t>
            </a:r>
          </a:p>
          <a:p>
            <a:pPr algn="ctr">
              <a:lnSpc>
                <a:spcPct val="90000"/>
              </a:lnSpc>
              <a:spcBef>
                <a:spcPct val="0"/>
              </a:spcBef>
              <a:spcAft>
                <a:spcPts val="600"/>
              </a:spcAft>
            </a:pPr>
            <a:r>
              <a:rPr lang="en-US" sz="6000" b="1" kern="1200">
                <a:solidFill>
                  <a:srgbClr val="FFFFFF"/>
                </a:solidFill>
                <a:latin typeface="+mj-lt"/>
                <a:ea typeface="+mj-ea"/>
                <a:cs typeface="+mj-cs"/>
              </a:rPr>
              <a:t>                    </a:t>
            </a:r>
            <a:endParaRPr lang="en-US" sz="6000" kern="1200">
              <a:solidFill>
                <a:srgbClr val="FFFFFF"/>
              </a:solidFill>
              <a:latin typeface="+mj-lt"/>
              <a:ea typeface="+mj-ea"/>
              <a:cs typeface="+mj-cs"/>
            </a:endParaRPr>
          </a:p>
          <a:p>
            <a:pPr algn="ctr">
              <a:lnSpc>
                <a:spcPct val="90000"/>
              </a:lnSpc>
              <a:spcBef>
                <a:spcPct val="0"/>
              </a:spcBef>
              <a:spcAft>
                <a:spcPts val="600"/>
              </a:spcAft>
            </a:pPr>
            <a:endParaRPr lang="en-US" sz="6000" b="1" kern="1200">
              <a:solidFill>
                <a:srgbClr val="FFFFFF"/>
              </a:solidFill>
              <a:latin typeface="+mj-lt"/>
              <a:ea typeface="+mj-ea"/>
              <a:cs typeface="+mj-cs"/>
            </a:endParaRPr>
          </a:p>
        </p:txBody>
      </p:sp>
      <p:pic>
        <p:nvPicPr>
          <p:cNvPr id="4" name="Picture 3" descr="A picture containing drawing&#10;&#10;Description automatically generated">
            <a:extLst>
              <a:ext uri="{FF2B5EF4-FFF2-40B4-BE49-F238E27FC236}">
                <a16:creationId xmlns:a16="http://schemas.microsoft.com/office/drawing/2014/main" id="{DC370813-1F1E-47A3-8322-140B7791F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Tree>
    <p:extLst>
      <p:ext uri="{BB962C8B-B14F-4D97-AF65-F5344CB8AC3E}">
        <p14:creationId xmlns:p14="http://schemas.microsoft.com/office/powerpoint/2010/main" val="157330596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2" y="988801"/>
            <a:ext cx="11596336" cy="4666021"/>
          </a:xfrm>
          <a:prstGeom prst="rect">
            <a:avLst/>
          </a:prstGeom>
          <a:noFill/>
        </p:spPr>
        <p:txBody>
          <a:bodyPr wrap="square" rtlCol="0" anchor="t">
            <a:spAutoFit/>
          </a:bodyPr>
          <a:lstStyle/>
          <a:p>
            <a:pPr lvl="1">
              <a:lnSpc>
                <a:spcPct val="150000"/>
              </a:lnSpc>
            </a:pPr>
            <a:endParaRPr lang="en-US" sz="2000"/>
          </a:p>
          <a:p>
            <a:pPr marL="914400" lvl="1" indent="-457200">
              <a:lnSpc>
                <a:spcPct val="150000"/>
              </a:lnSpc>
              <a:buFont typeface="+mj-lt"/>
              <a:buAutoNum type="arabicPeriod"/>
            </a:pPr>
            <a:r>
              <a:rPr lang="en-US"/>
              <a:t>GitHub is a code hosting platform for collaboration and version control.</a:t>
            </a:r>
            <a:endParaRPr lang="en-US">
              <a:cs typeface="Calibri"/>
            </a:endParaRPr>
          </a:p>
          <a:p>
            <a:pPr marL="914400" lvl="1" indent="-457200">
              <a:lnSpc>
                <a:spcPct val="150000"/>
              </a:lnSpc>
              <a:buFont typeface="+mj-lt"/>
              <a:buAutoNum type="arabicPeriod"/>
            </a:pPr>
            <a:r>
              <a:rPr lang="en-US"/>
              <a:t>GitHub is made up of two words Git and Hub</a:t>
            </a:r>
            <a:endParaRPr lang="en-US">
              <a:cs typeface="Calibri"/>
            </a:endParaRPr>
          </a:p>
          <a:p>
            <a:pPr marL="914400" lvl="1" indent="-457200">
              <a:lnSpc>
                <a:spcPct val="150000"/>
              </a:lnSpc>
              <a:buFont typeface="+mj-lt"/>
              <a:buAutoNum type="arabicPeriod"/>
            </a:pPr>
            <a:r>
              <a:rPr lang="en-US"/>
              <a:t>Git-: Git is a version control system, but what does that mean? When developers create something (an app, for example), they make constant changes to the code, releasing new versions up to and after the first official (non-beta) release. Version control systems keep these revisions straight, storing the modifications in a central repository. This allows developers to easily collaborate, as they can download a new version of the software, make changes, and upload the newest revision.</a:t>
            </a:r>
            <a:endParaRPr lang="en-US">
              <a:cs typeface="Calibri"/>
            </a:endParaRPr>
          </a:p>
          <a:p>
            <a:pPr marL="914400" lvl="1" indent="-457200">
              <a:lnSpc>
                <a:spcPct val="150000"/>
              </a:lnSpc>
              <a:buFont typeface="+mj-lt"/>
              <a:buAutoNum type="arabicPeriod"/>
            </a:pPr>
            <a:r>
              <a:rPr lang="en-US"/>
              <a:t>Git is a command-line tool, but the center around which all things involving Git revolve is the hub—GitHub.com—where developers store their projects and network with like minded people.</a:t>
            </a:r>
            <a:endParaRPr lang="en-US">
              <a:cs typeface="Calibri"/>
            </a:endParaRPr>
          </a:p>
          <a:p>
            <a:pPr marL="914400" lvl="1" indent="-457200">
              <a:lnSpc>
                <a:spcPct val="150000"/>
              </a:lnSpc>
              <a:buFont typeface="+mj-lt"/>
              <a:buAutoNum type="arabicPeriod"/>
            </a:pPr>
            <a:r>
              <a:rPr lang="en-US"/>
              <a:t>Over all GitHub lets you (and others) work together on projects.</a:t>
            </a:r>
            <a:endParaRPr lang="en-US">
              <a:cs typeface="Calibri"/>
            </a:endParaRPr>
          </a:p>
        </p:txBody>
      </p:sp>
      <p:sp>
        <p:nvSpPr>
          <p:cNvPr id="2" name="TextBox 1">
            <a:extLst>
              <a:ext uri="{FF2B5EF4-FFF2-40B4-BE49-F238E27FC236}">
                <a16:creationId xmlns:a16="http://schemas.microsoft.com/office/drawing/2014/main" id="{DB82FAF6-1881-4AC8-85B5-ED296B2CA93F}"/>
              </a:ext>
            </a:extLst>
          </p:cNvPr>
          <p:cNvSpPr txBox="1"/>
          <p:nvPr/>
        </p:nvSpPr>
        <p:spPr>
          <a:xfrm>
            <a:off x="503054" y="0"/>
            <a:ext cx="4037416" cy="1724831"/>
          </a:xfrm>
          <a:prstGeom prst="rect">
            <a:avLst/>
          </a:prstGeom>
          <a:noFill/>
        </p:spPr>
        <p:txBody>
          <a:bodyPr wrap="square" rtlCol="0" anchor="t">
            <a:spAutoFit/>
          </a:bodyPr>
          <a:lstStyle/>
          <a:p>
            <a:pPr>
              <a:lnSpc>
                <a:spcPct val="200000"/>
              </a:lnSpc>
            </a:pPr>
            <a:r>
              <a:rPr lang="en-US" sz="2000" b="1">
                <a:solidFill>
                  <a:srgbClr val="FF7C33"/>
                </a:solidFill>
              </a:rPr>
              <a:t>Introduction of GitHub</a:t>
            </a:r>
            <a:endParaRPr lang="en-IN" sz="2000">
              <a:solidFill>
                <a:srgbClr val="FF7C33"/>
              </a:solidFill>
            </a:endParaRPr>
          </a:p>
          <a:p>
            <a:pPr>
              <a:lnSpc>
                <a:spcPct val="200000"/>
              </a:lnSpc>
            </a:pPr>
            <a:endParaRPr lang="en-US" sz="1800" b="1">
              <a:solidFill>
                <a:schemeClr val="tx1"/>
              </a:solidFill>
              <a:latin typeface="Tahoma"/>
              <a:ea typeface="Tahoma"/>
              <a:cs typeface="Tahoma"/>
            </a:endParaRPr>
          </a:p>
          <a:p>
            <a:pPr>
              <a:lnSpc>
                <a:spcPct val="200000"/>
              </a:lnSpc>
            </a:pPr>
            <a:endParaRPr lang="en-US" sz="1800" b="1">
              <a:solidFill>
                <a:schemeClr val="tx1"/>
              </a:solidFill>
              <a:latin typeface="Tahoma"/>
              <a:ea typeface="Tahoma"/>
              <a:cs typeface="Tahoma"/>
            </a:endParaRPr>
          </a:p>
        </p:txBody>
      </p:sp>
    </p:spTree>
    <p:extLst>
      <p:ext uri="{BB962C8B-B14F-4D97-AF65-F5344CB8AC3E}">
        <p14:creationId xmlns:p14="http://schemas.microsoft.com/office/powerpoint/2010/main" val="31187870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1" y="988801"/>
            <a:ext cx="11947519" cy="506292"/>
          </a:xfrm>
          <a:prstGeom prst="rect">
            <a:avLst/>
          </a:prstGeom>
          <a:noFill/>
        </p:spPr>
        <p:txBody>
          <a:bodyPr wrap="square" rtlCol="0" anchor="t">
            <a:spAutoFit/>
          </a:bodyPr>
          <a:lstStyle/>
          <a:p>
            <a:pPr lvl="1">
              <a:lnSpc>
                <a:spcPct val="150000"/>
              </a:lnSpc>
            </a:pPr>
            <a:endParaRPr lang="en-US" sz="2000"/>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28135"/>
            <a:ext cx="5023819" cy="1786386"/>
          </a:xfrm>
          <a:prstGeom prst="rect">
            <a:avLst/>
          </a:prstGeom>
          <a:noFill/>
        </p:spPr>
        <p:txBody>
          <a:bodyPr wrap="square" rtlCol="0" anchor="t">
            <a:spAutoFit/>
          </a:bodyPr>
          <a:lstStyle/>
          <a:p>
            <a:pPr>
              <a:lnSpc>
                <a:spcPct val="200000"/>
              </a:lnSpc>
            </a:pPr>
            <a:endParaRPr lang="en-US" sz="2000" b="1">
              <a:solidFill>
                <a:srgbClr val="FF7C33"/>
              </a:solidFill>
            </a:endParaRPr>
          </a:p>
          <a:p>
            <a:pPr>
              <a:lnSpc>
                <a:spcPct val="200000"/>
              </a:lnSpc>
            </a:pPr>
            <a:r>
              <a:rPr lang="en-US" sz="2000" b="1">
                <a:solidFill>
                  <a:srgbClr val="FF7C33"/>
                </a:solidFill>
              </a:rPr>
              <a:t>GitHub Example </a:t>
            </a:r>
            <a:endParaRPr lang="en-IN" sz="2000">
              <a:solidFill>
                <a:srgbClr val="FF7C33"/>
              </a:solidFill>
            </a:endParaRPr>
          </a:p>
          <a:p>
            <a:pPr>
              <a:lnSpc>
                <a:spcPct val="200000"/>
              </a:lnSpc>
            </a:pPr>
            <a:endParaRPr lang="en-US" sz="1800" b="1">
              <a:solidFill>
                <a:schemeClr val="tx1"/>
              </a:solidFill>
              <a:latin typeface="Tahoma"/>
              <a:ea typeface="Tahoma"/>
              <a:cs typeface="Tahoma"/>
            </a:endParaRPr>
          </a:p>
        </p:txBody>
      </p:sp>
      <p:pic>
        <p:nvPicPr>
          <p:cNvPr id="11" name="Picture 10" descr="A close up of a sign&#10;&#10;Description automatically generated">
            <a:extLst>
              <a:ext uri="{FF2B5EF4-FFF2-40B4-BE49-F238E27FC236}">
                <a16:creationId xmlns:a16="http://schemas.microsoft.com/office/drawing/2014/main" id="{EAB84E6F-27C0-4DE1-AA8B-06B6DF78C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4508" y="2039815"/>
            <a:ext cx="2857500" cy="2546252"/>
          </a:xfrm>
          <a:prstGeom prst="rect">
            <a:avLst/>
          </a:prstGeom>
        </p:spPr>
      </p:pic>
      <p:sp>
        <p:nvSpPr>
          <p:cNvPr id="12" name="Rectangle 11">
            <a:extLst>
              <a:ext uri="{FF2B5EF4-FFF2-40B4-BE49-F238E27FC236}">
                <a16:creationId xmlns:a16="http://schemas.microsoft.com/office/drawing/2014/main" id="{B556A34A-D23F-4404-9904-5AA889BC6137}"/>
              </a:ext>
            </a:extLst>
          </p:cNvPr>
          <p:cNvSpPr/>
          <p:nvPr/>
        </p:nvSpPr>
        <p:spPr>
          <a:xfrm>
            <a:off x="815927" y="2274838"/>
            <a:ext cx="8328074" cy="2862322"/>
          </a:xfrm>
          <a:prstGeom prst="rect">
            <a:avLst/>
          </a:prstGeom>
        </p:spPr>
        <p:txBody>
          <a:bodyPr wrap="square" anchor="t">
            <a:spAutoFit/>
          </a:bodyPr>
          <a:lstStyle/>
          <a:p>
            <a:r>
              <a:rPr lang="en-IN"/>
              <a:t>If you look at the image on the left, GitHub is a central repository and Git is a tool which allows you to create a local repository. Now people usually get confused between git and GitHub but its actually very different. Git is a version control tool that will allow you to perform all kinds of operations to fetch data from the central server or push data to it whereas GitHub is a core hosting platform for version control collaboration.</a:t>
            </a:r>
            <a:endParaRPr lang="en-IN">
              <a:cs typeface="Calibri"/>
            </a:endParaRPr>
          </a:p>
          <a:p>
            <a:endParaRPr lang="en-IN">
              <a:cs typeface="Calibri"/>
            </a:endParaRPr>
          </a:p>
          <a:p>
            <a:r>
              <a:rPr lang="en-IN"/>
              <a:t>How to install the GitHub- </a:t>
            </a:r>
            <a:r>
              <a:rPr lang="en-IN">
                <a:hlinkClick r:id="rId4"/>
              </a:rPr>
              <a:t>https://ideapoketech.sharepoint.com/:w:/r/sites/DevelopmentTeam/_layouts/15/Doc.aspx?sourcedoc=%7BD1F2865E-B539-4F61-B524-FC04205B56AB%7D&amp;file=GIT-Installation.docx&amp;action=default&amp;mobileredirect=true</a:t>
            </a:r>
            <a:endParaRPr lang="en-IN"/>
          </a:p>
        </p:txBody>
      </p:sp>
    </p:spTree>
    <p:extLst>
      <p:ext uri="{BB962C8B-B14F-4D97-AF65-F5344CB8AC3E}">
        <p14:creationId xmlns:p14="http://schemas.microsoft.com/office/powerpoint/2010/main" val="34808192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28136"/>
            <a:ext cx="5023819" cy="1175706"/>
          </a:xfrm>
          <a:prstGeom prst="rect">
            <a:avLst/>
          </a:prstGeom>
          <a:noFill/>
        </p:spPr>
        <p:txBody>
          <a:bodyPr wrap="square" rtlCol="0" anchor="t">
            <a:spAutoFit/>
          </a:bodyPr>
          <a:lstStyle/>
          <a:p>
            <a:pPr>
              <a:lnSpc>
                <a:spcPct val="200000"/>
              </a:lnSpc>
            </a:pPr>
            <a:r>
              <a:rPr lang="en-US" sz="2000" b="1">
                <a:solidFill>
                  <a:srgbClr val="FF7C33"/>
                </a:solidFill>
              </a:rPr>
              <a:t>Elements of GitHub</a:t>
            </a:r>
            <a:endParaRPr lang="en-IN" sz="2000">
              <a:solidFill>
                <a:srgbClr val="FF7C33"/>
              </a:solidFill>
            </a:endParaRPr>
          </a:p>
          <a:p>
            <a:pPr>
              <a:lnSpc>
                <a:spcPct val="200000"/>
              </a:lnSpc>
            </a:pPr>
            <a:endParaRPr lang="en-US" sz="1800" b="1">
              <a:solidFill>
                <a:schemeClr val="tx1"/>
              </a:solidFill>
              <a:latin typeface="Tahoma"/>
              <a:ea typeface="Tahoma"/>
              <a:cs typeface="Tahoma"/>
            </a:endParaRPr>
          </a:p>
        </p:txBody>
      </p:sp>
      <p:pic>
        <p:nvPicPr>
          <p:cNvPr id="4" name="Picture 3">
            <a:extLst>
              <a:ext uri="{FF2B5EF4-FFF2-40B4-BE49-F238E27FC236}">
                <a16:creationId xmlns:a16="http://schemas.microsoft.com/office/drawing/2014/main" id="{95FFA532-C96B-40E2-81B2-CA8273DAD462}"/>
              </a:ext>
            </a:extLst>
          </p:cNvPr>
          <p:cNvPicPr>
            <a:picLocks noChangeAspect="1"/>
          </p:cNvPicPr>
          <p:nvPr/>
        </p:nvPicPr>
        <p:blipFill>
          <a:blip r:embed="rId3"/>
          <a:stretch>
            <a:fillRect/>
          </a:stretch>
        </p:blipFill>
        <p:spPr>
          <a:xfrm>
            <a:off x="92391" y="852487"/>
            <a:ext cx="4803166" cy="5153025"/>
          </a:xfrm>
          <a:prstGeom prst="rect">
            <a:avLst/>
          </a:prstGeom>
        </p:spPr>
      </p:pic>
      <p:pic>
        <p:nvPicPr>
          <p:cNvPr id="5" name="Picture 4">
            <a:extLst>
              <a:ext uri="{FF2B5EF4-FFF2-40B4-BE49-F238E27FC236}">
                <a16:creationId xmlns:a16="http://schemas.microsoft.com/office/drawing/2014/main" id="{902BD6D6-7476-4CD1-9E09-64C93D59A18A}"/>
              </a:ext>
            </a:extLst>
          </p:cNvPr>
          <p:cNvPicPr>
            <a:picLocks noChangeAspect="1"/>
          </p:cNvPicPr>
          <p:nvPr/>
        </p:nvPicPr>
        <p:blipFill>
          <a:blip r:embed="rId4"/>
          <a:stretch>
            <a:fillRect/>
          </a:stretch>
        </p:blipFill>
        <p:spPr>
          <a:xfrm>
            <a:off x="5036234" y="752475"/>
            <a:ext cx="7063375" cy="5353050"/>
          </a:xfrm>
          <a:prstGeom prst="rect">
            <a:avLst/>
          </a:prstGeom>
        </p:spPr>
      </p:pic>
    </p:spTree>
    <p:extLst>
      <p:ext uri="{BB962C8B-B14F-4D97-AF65-F5344CB8AC3E}">
        <p14:creationId xmlns:p14="http://schemas.microsoft.com/office/powerpoint/2010/main" val="388382157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244481" y="830156"/>
            <a:ext cx="11947519" cy="967957"/>
          </a:xfrm>
          <a:prstGeom prst="rect">
            <a:avLst/>
          </a:prstGeom>
          <a:noFill/>
        </p:spPr>
        <p:txBody>
          <a:bodyPr wrap="square" rtlCol="0" anchor="t">
            <a:spAutoFit/>
          </a:bodyPr>
          <a:lstStyle/>
          <a:p>
            <a:pPr lvl="1">
              <a:lnSpc>
                <a:spcPct val="150000"/>
              </a:lnSpc>
            </a:pPr>
            <a:endParaRPr lang="en-US" sz="2000"/>
          </a:p>
          <a:p>
            <a:pPr marL="914400" lvl="1" indent="-457200">
              <a:lnSpc>
                <a:spcPct val="150000"/>
              </a:lnSpc>
              <a:buFont typeface="+mj-lt"/>
              <a:buAutoNum type="arabicPeriod"/>
            </a:pPr>
            <a:endParaRPr lang="en-US" sz="2000"/>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0"/>
            <a:ext cx="5023819" cy="618567"/>
          </a:xfrm>
          <a:prstGeom prst="rect">
            <a:avLst/>
          </a:prstGeom>
          <a:noFill/>
        </p:spPr>
        <p:txBody>
          <a:bodyPr wrap="square" rtlCol="0" anchor="t">
            <a:spAutoFit/>
          </a:bodyPr>
          <a:lstStyle/>
          <a:p>
            <a:pPr>
              <a:lnSpc>
                <a:spcPct val="200000"/>
              </a:lnSpc>
            </a:pPr>
            <a:r>
              <a:rPr lang="en-US" sz="2000" b="1">
                <a:solidFill>
                  <a:srgbClr val="FF7C33"/>
                </a:solidFill>
              </a:rPr>
              <a:t>Elements of JSON</a:t>
            </a:r>
            <a:endParaRPr lang="en-US" sz="1800" b="1">
              <a:solidFill>
                <a:schemeClr val="tx1"/>
              </a:solidFill>
              <a:latin typeface="Tahoma"/>
              <a:ea typeface="Tahoma"/>
              <a:cs typeface="Tahoma"/>
            </a:endParaRPr>
          </a:p>
        </p:txBody>
      </p:sp>
      <p:pic>
        <p:nvPicPr>
          <p:cNvPr id="3" name="Picture 2">
            <a:extLst>
              <a:ext uri="{FF2B5EF4-FFF2-40B4-BE49-F238E27FC236}">
                <a16:creationId xmlns:a16="http://schemas.microsoft.com/office/drawing/2014/main" id="{FC4FE75C-4105-4983-98A4-3D5B096B9BD1}"/>
              </a:ext>
            </a:extLst>
          </p:cNvPr>
          <p:cNvPicPr>
            <a:picLocks noChangeAspect="1"/>
          </p:cNvPicPr>
          <p:nvPr/>
        </p:nvPicPr>
        <p:blipFill>
          <a:blip r:embed="rId3"/>
          <a:stretch>
            <a:fillRect/>
          </a:stretch>
        </p:blipFill>
        <p:spPr>
          <a:xfrm>
            <a:off x="-3" y="1480698"/>
            <a:ext cx="6459781" cy="4258921"/>
          </a:xfrm>
          <a:prstGeom prst="rect">
            <a:avLst/>
          </a:prstGeom>
        </p:spPr>
      </p:pic>
      <p:pic>
        <p:nvPicPr>
          <p:cNvPr id="4" name="Picture 3">
            <a:extLst>
              <a:ext uri="{FF2B5EF4-FFF2-40B4-BE49-F238E27FC236}">
                <a16:creationId xmlns:a16="http://schemas.microsoft.com/office/drawing/2014/main" id="{1B3FA22D-6683-421B-AD3C-036C78863262}"/>
              </a:ext>
            </a:extLst>
          </p:cNvPr>
          <p:cNvPicPr>
            <a:picLocks noChangeAspect="1"/>
          </p:cNvPicPr>
          <p:nvPr/>
        </p:nvPicPr>
        <p:blipFill>
          <a:blip r:embed="rId4"/>
          <a:stretch>
            <a:fillRect/>
          </a:stretch>
        </p:blipFill>
        <p:spPr>
          <a:xfrm>
            <a:off x="6569612" y="1480697"/>
            <a:ext cx="5622388" cy="4258921"/>
          </a:xfrm>
          <a:prstGeom prst="rect">
            <a:avLst/>
          </a:prstGeom>
        </p:spPr>
      </p:pic>
    </p:spTree>
    <p:extLst>
      <p:ext uri="{BB962C8B-B14F-4D97-AF65-F5344CB8AC3E}">
        <p14:creationId xmlns:p14="http://schemas.microsoft.com/office/powerpoint/2010/main" val="312899445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1" y="988801"/>
            <a:ext cx="11760459" cy="5866350"/>
          </a:xfrm>
          <a:prstGeom prst="rect">
            <a:avLst/>
          </a:prstGeom>
          <a:noFill/>
        </p:spPr>
        <p:txBody>
          <a:bodyPr wrap="square" rtlCol="0" anchor="t">
            <a:spAutoFit/>
          </a:bodyPr>
          <a:lstStyle/>
          <a:p>
            <a:pPr marL="914400" lvl="1" indent="-457200">
              <a:lnSpc>
                <a:spcPct val="150000"/>
              </a:lnSpc>
              <a:buFont typeface="+mj-lt"/>
              <a:buAutoNum type="arabicPeriod"/>
            </a:pPr>
            <a:r>
              <a:rPr lang="en-US" b="1"/>
              <a:t>Repository-: </a:t>
            </a:r>
            <a:r>
              <a:rPr lang="en-US"/>
              <a:t>The most fundamental element of GitHub, a repository is essentially a project’s folder, much like the kind of folder you would see in a  Google Drive </a:t>
            </a:r>
            <a:r>
              <a:rPr lang="en-US" err="1"/>
              <a:t>folder.Repositories</a:t>
            </a:r>
            <a:r>
              <a:rPr lang="en-US"/>
              <a:t> store every single project file, its documentation and its revision history of every document. Repositories can also accept multiple private or public collaborators.</a:t>
            </a:r>
          </a:p>
          <a:p>
            <a:pPr marL="914400" lvl="1" indent="-457200">
              <a:lnSpc>
                <a:spcPct val="150000"/>
              </a:lnSpc>
              <a:buFont typeface="+mj-lt"/>
              <a:buAutoNum type="arabicPeriod"/>
            </a:pPr>
            <a:r>
              <a:rPr lang="en-US" b="1"/>
              <a:t>Commit-: </a:t>
            </a:r>
            <a:r>
              <a:rPr lang="en-US"/>
              <a:t>A commit or revision is like 'saving' an updated file to its original folder and overwrites an older </a:t>
            </a:r>
            <a:r>
              <a:rPr lang="en-US" err="1"/>
              <a:t>version.It</a:t>
            </a:r>
            <a:r>
              <a:rPr lang="en-US"/>
              <a:t> is an individual change to a file (or set of files). It's like when you save a file, except with Git, every time you save it creates a unique ID (a.k.a. the "SHA" or "hash") that allows you to keep record of what changes were made when and by who. Commits usually contain a commit message which is a brief description of what changes were made.</a:t>
            </a:r>
          </a:p>
          <a:p>
            <a:pPr marL="914400" lvl="1" indent="-457200">
              <a:lnSpc>
                <a:spcPct val="150000"/>
              </a:lnSpc>
              <a:buFont typeface="+mj-lt"/>
              <a:buAutoNum type="arabicPeriod"/>
            </a:pPr>
            <a:r>
              <a:rPr lang="en-US" b="1"/>
              <a:t>Clone-: </a:t>
            </a:r>
            <a:r>
              <a:rPr lang="en-US"/>
              <a:t>Clones are literally clones (copies) of a repository that sit on the developer’s computer instead of a server elsewhere. Clones are great since you can download a code file to tinker around with offline or to be edited in a preferred code editor or integrated development environment.</a:t>
            </a:r>
          </a:p>
          <a:p>
            <a:pPr marL="914400" lvl="1" indent="-457200">
              <a:lnSpc>
                <a:spcPct val="150000"/>
              </a:lnSpc>
              <a:buFont typeface="+mj-lt"/>
              <a:buAutoNum type="arabicPeriod"/>
            </a:pPr>
            <a:r>
              <a:rPr lang="en-US" b="1"/>
              <a:t>Branch-: </a:t>
            </a:r>
            <a:r>
              <a:rPr lang="en-US"/>
              <a:t>A branch is a parallel version of a repository (</a:t>
            </a:r>
            <a:r>
              <a:rPr lang="en-US" err="1"/>
              <a:t>ie</a:t>
            </a:r>
            <a:r>
              <a:rPr lang="en-US"/>
              <a:t>; it literally branches out or away from the main repository, kind of like a temporary sub-folder).It is contained within the repository, but does not affect the primary or master branch allowing you to work freely without disrupting the "live" version. The beauty about ‘branches’ is that you can merge it back into the master branch when you’re ready to publish your changes.</a:t>
            </a:r>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0"/>
            <a:ext cx="5023819" cy="1175706"/>
          </a:xfrm>
          <a:prstGeom prst="rect">
            <a:avLst/>
          </a:prstGeom>
          <a:noFill/>
        </p:spPr>
        <p:txBody>
          <a:bodyPr wrap="square" rtlCol="0" anchor="t">
            <a:spAutoFit/>
          </a:bodyPr>
          <a:lstStyle/>
          <a:p>
            <a:pPr>
              <a:lnSpc>
                <a:spcPct val="200000"/>
              </a:lnSpc>
            </a:pPr>
            <a:r>
              <a:rPr lang="en-US" sz="2000" b="1">
                <a:solidFill>
                  <a:srgbClr val="FF7C33"/>
                </a:solidFill>
              </a:rPr>
              <a:t>Elements of JSON </a:t>
            </a:r>
            <a:endParaRPr lang="en-IN" sz="2000">
              <a:solidFill>
                <a:srgbClr val="FF7C33"/>
              </a:solidFill>
            </a:endParaRPr>
          </a:p>
          <a:p>
            <a:pPr>
              <a:lnSpc>
                <a:spcPct val="200000"/>
              </a:lnSpc>
            </a:pPr>
            <a:endParaRPr lang="en-US" sz="1800" b="1">
              <a:solidFill>
                <a:schemeClr val="tx1"/>
              </a:solidFill>
              <a:latin typeface="Tahoma"/>
              <a:ea typeface="Tahoma"/>
              <a:cs typeface="Tahoma"/>
            </a:endParaRPr>
          </a:p>
        </p:txBody>
      </p:sp>
    </p:spTree>
    <p:extLst>
      <p:ext uri="{BB962C8B-B14F-4D97-AF65-F5344CB8AC3E}">
        <p14:creationId xmlns:p14="http://schemas.microsoft.com/office/powerpoint/2010/main" val="39288048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1" y="988801"/>
            <a:ext cx="11760459" cy="3045449"/>
          </a:xfrm>
          <a:prstGeom prst="rect">
            <a:avLst/>
          </a:prstGeom>
          <a:noFill/>
        </p:spPr>
        <p:txBody>
          <a:bodyPr wrap="square" rtlCol="0" anchor="t">
            <a:spAutoFit/>
          </a:bodyPr>
          <a:lstStyle/>
          <a:p>
            <a:pPr marL="1371600" lvl="2" indent="-457200">
              <a:lnSpc>
                <a:spcPct val="150000"/>
              </a:lnSpc>
              <a:buFont typeface="+mj-lt"/>
              <a:buAutoNum type="arabicPeriod"/>
            </a:pPr>
            <a:r>
              <a:rPr lang="en-US"/>
              <a:t>Open the GitHub – If you want to clone the project than first click on particular project then click copy the link.</a:t>
            </a:r>
          </a:p>
          <a:p>
            <a:pPr marL="1371600" lvl="2" indent="-457200">
              <a:lnSpc>
                <a:spcPct val="150000"/>
              </a:lnSpc>
              <a:buFont typeface="+mj-lt"/>
              <a:buAutoNum type="arabicPeriod"/>
            </a:pPr>
            <a:r>
              <a:rPr lang="en-US"/>
              <a:t> Then go to any folder of your system and right click do the git clone and then click on ok button. It will take sometime and then project will display there.</a:t>
            </a:r>
          </a:p>
          <a:p>
            <a:pPr marL="1371600" lvl="2" indent="-457200">
              <a:lnSpc>
                <a:spcPct val="150000"/>
              </a:lnSpc>
              <a:buFont typeface="+mj-lt"/>
              <a:buAutoNum type="arabicPeriod"/>
            </a:pPr>
            <a:r>
              <a:rPr lang="en-US"/>
              <a:t>Then import this project to eclipse and start working on it. </a:t>
            </a:r>
          </a:p>
          <a:p>
            <a:pPr lvl="2">
              <a:lnSpc>
                <a:spcPct val="150000"/>
              </a:lnSpc>
            </a:pPr>
            <a:endParaRPr lang="en-US" sz="2000"/>
          </a:p>
          <a:p>
            <a:pPr marL="914400" lvl="1" indent="-457200">
              <a:lnSpc>
                <a:spcPct val="150000"/>
              </a:lnSpc>
              <a:buFont typeface="+mj-lt"/>
              <a:buAutoNum type="arabicPeriod"/>
            </a:pPr>
            <a:endParaRPr lang="en-US" sz="2000"/>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0"/>
            <a:ext cx="5023819" cy="1175706"/>
          </a:xfrm>
          <a:prstGeom prst="rect">
            <a:avLst/>
          </a:prstGeom>
          <a:noFill/>
        </p:spPr>
        <p:txBody>
          <a:bodyPr wrap="square" rtlCol="0" anchor="t">
            <a:spAutoFit/>
          </a:bodyPr>
          <a:lstStyle/>
          <a:p>
            <a:pPr>
              <a:lnSpc>
                <a:spcPct val="200000"/>
              </a:lnSpc>
            </a:pPr>
            <a:r>
              <a:rPr lang="en-US" sz="2000" b="1">
                <a:solidFill>
                  <a:srgbClr val="FF7C33"/>
                </a:solidFill>
              </a:rPr>
              <a:t>How to Clone the project-&gt; </a:t>
            </a:r>
            <a:endParaRPr lang="en-IN" sz="2000">
              <a:solidFill>
                <a:srgbClr val="FF7C33"/>
              </a:solidFill>
            </a:endParaRPr>
          </a:p>
          <a:p>
            <a:pPr>
              <a:lnSpc>
                <a:spcPct val="200000"/>
              </a:lnSpc>
            </a:pPr>
            <a:endParaRPr lang="en-US" sz="1800" b="1">
              <a:solidFill>
                <a:schemeClr val="tx1"/>
              </a:solidFill>
              <a:latin typeface="Tahoma"/>
              <a:ea typeface="Tahoma"/>
              <a:cs typeface="Tahoma"/>
            </a:endParaRPr>
          </a:p>
        </p:txBody>
      </p:sp>
      <p:pic>
        <p:nvPicPr>
          <p:cNvPr id="3" name="Picture 2">
            <a:extLst>
              <a:ext uri="{FF2B5EF4-FFF2-40B4-BE49-F238E27FC236}">
                <a16:creationId xmlns:a16="http://schemas.microsoft.com/office/drawing/2014/main" id="{D010EFAB-50C5-4209-B671-697C129AD12A}"/>
              </a:ext>
            </a:extLst>
          </p:cNvPr>
          <p:cNvPicPr>
            <a:picLocks noChangeAspect="1"/>
          </p:cNvPicPr>
          <p:nvPr/>
        </p:nvPicPr>
        <p:blipFill>
          <a:blip r:embed="rId3"/>
          <a:stretch>
            <a:fillRect/>
          </a:stretch>
        </p:blipFill>
        <p:spPr>
          <a:xfrm>
            <a:off x="1181100" y="3625435"/>
            <a:ext cx="9829800" cy="2505075"/>
          </a:xfrm>
          <a:prstGeom prst="rect">
            <a:avLst/>
          </a:prstGeom>
        </p:spPr>
      </p:pic>
    </p:spTree>
    <p:extLst>
      <p:ext uri="{BB962C8B-B14F-4D97-AF65-F5344CB8AC3E}">
        <p14:creationId xmlns:p14="http://schemas.microsoft.com/office/powerpoint/2010/main" val="341601202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39E8A0-36D9-431F-8839-C83CA133DD2A}"/>
              </a:ext>
            </a:extLst>
          </p:cNvPr>
          <p:cNvSpPr txBox="1"/>
          <p:nvPr/>
        </p:nvSpPr>
        <p:spPr>
          <a:xfrm>
            <a:off x="503053" y="0"/>
            <a:ext cx="3514197" cy="555280"/>
          </a:xfrm>
          <a:prstGeom prst="rect">
            <a:avLst/>
          </a:prstGeom>
          <a:noFill/>
        </p:spPr>
        <p:txBody>
          <a:bodyPr wrap="square" rtlCol="0" anchor="t">
            <a:spAutoFit/>
          </a:bodyPr>
          <a:lstStyle/>
          <a:p>
            <a:pPr>
              <a:lnSpc>
                <a:spcPct val="200000"/>
              </a:lnSpc>
            </a:pPr>
            <a:endParaRPr lang="en-US" sz="1800" b="1">
              <a:solidFill>
                <a:schemeClr val="tx1"/>
              </a:solidFill>
              <a:latin typeface="Tahoma"/>
              <a:ea typeface="Tahoma"/>
              <a:cs typeface="Tahoma"/>
            </a:endParaRPr>
          </a:p>
        </p:txBody>
      </p:sp>
      <p:sp>
        <p:nvSpPr>
          <p:cNvPr id="21" name="TextBox 20">
            <a:extLst>
              <a:ext uri="{FF2B5EF4-FFF2-40B4-BE49-F238E27FC236}">
                <a16:creationId xmlns:a16="http://schemas.microsoft.com/office/drawing/2014/main" id="{6FA518C1-395E-41FA-80B9-8EFC8AFD929D}"/>
              </a:ext>
            </a:extLst>
          </p:cNvPr>
          <p:cNvSpPr txBox="1"/>
          <p:nvPr/>
        </p:nvSpPr>
        <p:spPr>
          <a:xfrm>
            <a:off x="431541" y="988801"/>
            <a:ext cx="11947519" cy="967957"/>
          </a:xfrm>
          <a:prstGeom prst="rect">
            <a:avLst/>
          </a:prstGeom>
          <a:noFill/>
        </p:spPr>
        <p:txBody>
          <a:bodyPr wrap="square" rtlCol="0" anchor="t">
            <a:spAutoFit/>
          </a:bodyPr>
          <a:lstStyle/>
          <a:p>
            <a:pPr lvl="1">
              <a:lnSpc>
                <a:spcPct val="150000"/>
              </a:lnSpc>
            </a:pPr>
            <a:endParaRPr lang="en-US" sz="2000"/>
          </a:p>
          <a:p>
            <a:pPr marL="914400" lvl="1" indent="-457200">
              <a:lnSpc>
                <a:spcPct val="150000"/>
              </a:lnSpc>
              <a:buFont typeface="+mj-lt"/>
              <a:buAutoNum type="arabicPeriod"/>
            </a:pPr>
            <a:endParaRPr lang="en-US" sz="2000"/>
          </a:p>
        </p:txBody>
      </p:sp>
      <p:sp>
        <p:nvSpPr>
          <p:cNvPr id="2" name="TextBox 1">
            <a:extLst>
              <a:ext uri="{FF2B5EF4-FFF2-40B4-BE49-F238E27FC236}">
                <a16:creationId xmlns:a16="http://schemas.microsoft.com/office/drawing/2014/main" id="{DB82FAF6-1881-4AC8-85B5-ED296B2CA93F}"/>
              </a:ext>
            </a:extLst>
          </p:cNvPr>
          <p:cNvSpPr txBox="1"/>
          <p:nvPr/>
        </p:nvSpPr>
        <p:spPr>
          <a:xfrm>
            <a:off x="503053" y="0"/>
            <a:ext cx="5023819" cy="621709"/>
          </a:xfrm>
          <a:prstGeom prst="rect">
            <a:avLst/>
          </a:prstGeom>
          <a:noFill/>
        </p:spPr>
        <p:txBody>
          <a:bodyPr wrap="square" rtlCol="0" anchor="t">
            <a:spAutoFit/>
          </a:bodyPr>
          <a:lstStyle/>
          <a:p>
            <a:pPr>
              <a:lnSpc>
                <a:spcPct val="200000"/>
              </a:lnSpc>
            </a:pPr>
            <a:r>
              <a:rPr lang="en-US" sz="2000" b="1">
                <a:solidFill>
                  <a:srgbClr val="FF7C33"/>
                </a:solidFill>
              </a:rPr>
              <a:t>How to Clone the project </a:t>
            </a:r>
            <a:endParaRPr lang="en-IN" sz="2000">
              <a:solidFill>
                <a:srgbClr val="FF7C33"/>
              </a:solidFill>
            </a:endParaRPr>
          </a:p>
        </p:txBody>
      </p:sp>
      <p:pic>
        <p:nvPicPr>
          <p:cNvPr id="5" name="Picture 4" descr="A screenshot of a computer&#10;&#10;Description automatically generated">
            <a:extLst>
              <a:ext uri="{FF2B5EF4-FFF2-40B4-BE49-F238E27FC236}">
                <a16:creationId xmlns:a16="http://schemas.microsoft.com/office/drawing/2014/main" id="{ADAD0668-202D-4D53-8702-B9CED5085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299" y="900332"/>
            <a:ext cx="10283479" cy="5233181"/>
          </a:xfrm>
          <a:prstGeom prst="rect">
            <a:avLst/>
          </a:prstGeom>
        </p:spPr>
      </p:pic>
    </p:spTree>
    <p:extLst>
      <p:ext uri="{BB962C8B-B14F-4D97-AF65-F5344CB8AC3E}">
        <p14:creationId xmlns:p14="http://schemas.microsoft.com/office/powerpoint/2010/main" val="160359374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hangesrecommended xmlns="5732e9e7-c39f-4fd2-935b-db0ef4cc05e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8335A5849C044099C792589D4C5056" ma:contentTypeVersion="7" ma:contentTypeDescription="Create a new document." ma:contentTypeScope="" ma:versionID="640522782aead844667dc914a6b22c22">
  <xsd:schema xmlns:xsd="http://www.w3.org/2001/XMLSchema" xmlns:xs="http://www.w3.org/2001/XMLSchema" xmlns:p="http://schemas.microsoft.com/office/2006/metadata/properties" xmlns:ns2="5732e9e7-c39f-4fd2-935b-db0ef4cc05ef" xmlns:ns3="9be44d7f-b386-41a8-bebc-852a8bd54d18" targetNamespace="http://schemas.microsoft.com/office/2006/metadata/properties" ma:root="true" ma:fieldsID="4a2d9d629c6cceac0d764e7c37483af9" ns2:_="" ns3:_="">
    <xsd:import namespace="5732e9e7-c39f-4fd2-935b-db0ef4cc05ef"/>
    <xsd:import namespace="9be44d7f-b386-41a8-bebc-852a8bd54d1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Changesrecommend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32e9e7-c39f-4fd2-935b-db0ef4cc0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Changesrecommended" ma:index="14" nillable="true" ma:displayName="Changes recommended" ma:format="Dropdown" ma:internalName="Changesrecommended">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9be44d7f-b386-41a8-bebc-852a8bd54d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02269A-9A32-4596-8DDC-D34B1A818123}">
  <ds:schemaRefs>
    <ds:schemaRef ds:uri="http://schemas.microsoft.com/office/2006/metadata/properties"/>
    <ds:schemaRef ds:uri="http://schemas.microsoft.com/office/infopath/2007/PartnerControls"/>
    <ds:schemaRef ds:uri="5732e9e7-c39f-4fd2-935b-db0ef4cc05ef"/>
  </ds:schemaRefs>
</ds:datastoreItem>
</file>

<file path=customXml/itemProps2.xml><?xml version="1.0" encoding="utf-8"?>
<ds:datastoreItem xmlns:ds="http://schemas.openxmlformats.org/officeDocument/2006/customXml" ds:itemID="{8671E19A-D083-42F5-BA3B-687FC60B6E4D}">
  <ds:schemaRefs>
    <ds:schemaRef ds:uri="http://schemas.microsoft.com/sharepoint/v3/contenttype/forms"/>
  </ds:schemaRefs>
</ds:datastoreItem>
</file>

<file path=customXml/itemProps3.xml><?xml version="1.0" encoding="utf-8"?>
<ds:datastoreItem xmlns:ds="http://schemas.openxmlformats.org/officeDocument/2006/customXml" ds:itemID="{7ACBC5D8-5500-4532-AB18-ED7FE1F1F1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32e9e7-c39f-4fd2-935b-db0ef4cc05ef"/>
    <ds:schemaRef ds:uri="9be44d7f-b386-41a8-bebc-852a8bd54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1145</Words>
  <Application>Microsoft Office PowerPoint</Application>
  <PresentationFormat>Widescreen</PresentationFormat>
  <Paragraphs>47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Tahoma</vt:lpstr>
      <vt:lpstr>office theme</vt:lpstr>
      <vt:lpstr>GIT HUB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&amp; GIT HUB </dc:title>
  <dc:creator>Harsh Baghel</dc:creator>
  <cp:lastModifiedBy>Niharika TA</cp:lastModifiedBy>
  <cp:revision>3</cp:revision>
  <dcterms:created xsi:type="dcterms:W3CDTF">2020-03-04T02:26:11Z</dcterms:created>
  <dcterms:modified xsi:type="dcterms:W3CDTF">2021-01-12T08:07:28Z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0x010100CC8335A5849C044099C792589D4C5056</vt:lpwstr>
  </property>
</Properties>
</file>