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60" r:id="rId4"/>
    <p:sldMasterId id="2147483668" r:id="rId5"/>
  </p:sldMasterIdLst>
  <p:notesMasterIdLst>
    <p:notesMasterId r:id="rId34"/>
  </p:notesMasterIdLst>
  <p:sldIdLst>
    <p:sldId id="256" r:id="rId6"/>
    <p:sldId id="790" r:id="rId7"/>
    <p:sldId id="856" r:id="rId8"/>
    <p:sldId id="857" r:id="rId9"/>
    <p:sldId id="870" r:id="rId10"/>
    <p:sldId id="858" r:id="rId11"/>
    <p:sldId id="852" r:id="rId12"/>
    <p:sldId id="853" r:id="rId13"/>
    <p:sldId id="854" r:id="rId14"/>
    <p:sldId id="845" r:id="rId15"/>
    <p:sldId id="868" r:id="rId16"/>
    <p:sldId id="877" r:id="rId17"/>
    <p:sldId id="867" r:id="rId18"/>
    <p:sldId id="851" r:id="rId19"/>
    <p:sldId id="878" r:id="rId20"/>
    <p:sldId id="866" r:id="rId21"/>
    <p:sldId id="872" r:id="rId22"/>
    <p:sldId id="861" r:id="rId23"/>
    <p:sldId id="869" r:id="rId24"/>
    <p:sldId id="871" r:id="rId25"/>
    <p:sldId id="873" r:id="rId26"/>
    <p:sldId id="863" r:id="rId27"/>
    <p:sldId id="874" r:id="rId28"/>
    <p:sldId id="875" r:id="rId29"/>
    <p:sldId id="864" r:id="rId30"/>
    <p:sldId id="876" r:id="rId31"/>
    <p:sldId id="865" r:id="rId32"/>
    <p:sldId id="847" r:id="rId33"/>
  </p:sldIdLst>
  <p:sldSz cx="12192000" cy="6858000"/>
  <p:notesSz cx="6858000" cy="9144000"/>
  <p:embeddedFontLst>
    <p:embeddedFont>
      <p:font typeface="Barlow" panose="00000500000000000000" pitchFamily="2"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Montserrat Light" panose="00000400000000000000" pitchFamily="2" charset="0"/>
      <p:regular r:id="rId43"/>
      <p:italic r:id="rId44"/>
    </p:embeddedFon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026EA83-E01D-458C-A173-6F5C65748A48}">
          <p14:sldIdLst>
            <p14:sldId id="256"/>
            <p14:sldId id="790"/>
            <p14:sldId id="856"/>
            <p14:sldId id="857"/>
            <p14:sldId id="870"/>
            <p14:sldId id="858"/>
            <p14:sldId id="852"/>
            <p14:sldId id="853"/>
            <p14:sldId id="854"/>
            <p14:sldId id="845"/>
            <p14:sldId id="868"/>
            <p14:sldId id="877"/>
            <p14:sldId id="867"/>
            <p14:sldId id="851"/>
            <p14:sldId id="878"/>
            <p14:sldId id="866"/>
            <p14:sldId id="872"/>
            <p14:sldId id="861"/>
            <p14:sldId id="869"/>
            <p14:sldId id="871"/>
            <p14:sldId id="873"/>
            <p14:sldId id="863"/>
            <p14:sldId id="874"/>
            <p14:sldId id="875"/>
            <p14:sldId id="864"/>
            <p14:sldId id="876"/>
            <p14:sldId id="865"/>
            <p14:sldId id="8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Prasad Deka" initials="JPD" lastIdx="1" clrIdx="0">
    <p:extLst>
      <p:ext uri="{19B8F6BF-5375-455C-9EA6-DF929625EA0E}">
        <p15:presenceInfo xmlns:p15="http://schemas.microsoft.com/office/powerpoint/2012/main" userId="S::jyotiprasad.deka@ideapoke.com::9ede1eb3-b723-4fe1-95d7-1b0123cd5a48" providerId="AD"/>
      </p:ext>
    </p:extLst>
  </p:cmAuthor>
  <p:cmAuthor id="2" name="Vinay Reddy" initials="VR" lastIdx="4" clrIdx="1">
    <p:extLst>
      <p:ext uri="{19B8F6BF-5375-455C-9EA6-DF929625EA0E}">
        <p15:presenceInfo xmlns:p15="http://schemas.microsoft.com/office/powerpoint/2012/main" userId="S::vinay.reddy@ideapoke.com::a05fc638-c9fe-4057-9993-ff5cc1b2f27b" providerId="AD"/>
      </p:ext>
    </p:extLst>
  </p:cmAuthor>
  <p:cmAuthor id="3" name="Kiran Banothu" initials="KB" lastIdx="4" clrIdx="2">
    <p:extLst>
      <p:ext uri="{19B8F6BF-5375-455C-9EA6-DF929625EA0E}">
        <p15:presenceInfo xmlns:p15="http://schemas.microsoft.com/office/powerpoint/2012/main" userId="S::kiran.banothu@ideapoke.com::9e91e516-287e-4c0f-a0e2-5bb2ada64102" providerId="AD"/>
      </p:ext>
    </p:extLst>
  </p:cmAuthor>
  <p:cmAuthor id="4" name="Debi Prasad Mishra" initials="DPM" lastIdx="1" clrIdx="3">
    <p:extLst>
      <p:ext uri="{19B8F6BF-5375-455C-9EA6-DF929625EA0E}">
        <p15:presenceInfo xmlns:p15="http://schemas.microsoft.com/office/powerpoint/2012/main" userId="S::debip.mishra@ideapoke.com::a7411dfe-e681-4d64-b2f8-94a02cae34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947"/>
    <a:srgbClr val="FA5206"/>
    <a:srgbClr val="1A927B"/>
    <a:srgbClr val="FFCD2F"/>
    <a:srgbClr val="FF7C33"/>
    <a:srgbClr val="2B8980"/>
    <a:srgbClr val="BE645A"/>
    <a:srgbClr val="57AEDF"/>
    <a:srgbClr val="FF7528"/>
    <a:srgbClr val="3734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94DCE-531F-2B89-B69F-CD30FF4FAF74}" v="56" dt="2021-10-12T06:42:41.433"/>
    <p1510:client id="{18B7FCFB-9798-A03C-5B63-32D8C79DE8AD}" v="1474" dt="2021-10-05T12:27:37.039"/>
    <p1510:client id="{21F94931-CE2F-65A4-F849-C3B5C4FB2DCF}" v="1" dt="2021-10-08T06:15:41.544"/>
    <p1510:client id="{5D06A69E-A291-1955-95A8-5C212F9CE033}" v="3" dt="2021-10-04T04:10:36.183"/>
    <p1510:client id="{E4828143-90C6-542E-BF77-452EDFF013FE}" v="343" dt="2021-10-11T03:34:52.989"/>
  </p1510:revLst>
</p1510:revInfo>
</file>

<file path=ppt/tableStyles.xml><?xml version="1.0" encoding="utf-8"?>
<a:tblStyleLst xmlns:a="http://schemas.openxmlformats.org/drawingml/2006/main" def="{83BCBCAD-0A55-4A4E-BFC6-A1356CCD3447}">
  <a:tblStyle styleId="{83BCBCAD-0A55-4A4E-BFC6-A1356CCD34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5.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01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US" sz="1100" b="0" i="0" u="none" strike="noStrike" cap="none">
              <a:solidFill>
                <a:srgbClr val="000000"/>
              </a:solidFill>
              <a:effectLst/>
              <a:latin typeface="Arial"/>
              <a:cs typeface="Arial"/>
              <a:sym typeface="Arial"/>
            </a:endParaRPr>
          </a:p>
        </p:txBody>
      </p:sp>
    </p:spTree>
    <p:extLst>
      <p:ext uri="{BB962C8B-B14F-4D97-AF65-F5344CB8AC3E}">
        <p14:creationId xmlns:p14="http://schemas.microsoft.com/office/powerpoint/2010/main" val="367510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US"/>
          </a:p>
        </p:txBody>
      </p:sp>
    </p:spTree>
    <p:extLst>
      <p:ext uri="{BB962C8B-B14F-4D97-AF65-F5344CB8AC3E}">
        <p14:creationId xmlns:p14="http://schemas.microsoft.com/office/powerpoint/2010/main" val="152359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257220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83373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2687253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101868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422881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107581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US" altLang="en-US"/>
          </a:p>
        </p:txBody>
      </p:sp>
    </p:spTree>
    <p:extLst>
      <p:ext uri="{BB962C8B-B14F-4D97-AF65-F5344CB8AC3E}">
        <p14:creationId xmlns:p14="http://schemas.microsoft.com/office/powerpoint/2010/main" val="139963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5C3-3041-415E-B679-96970B284508}"/>
              </a:ext>
            </a:extLst>
          </p:cNvPr>
          <p:cNvSpPr>
            <a:spLocks noGrp="1"/>
          </p:cNvSpPr>
          <p:nvPr>
            <p:ph type="title"/>
          </p:nvPr>
        </p:nvSpPr>
        <p:spPr>
          <a:xfrm>
            <a:off x="1576267" y="524636"/>
            <a:ext cx="8986000" cy="1075600"/>
          </a:xfrm>
          <a:prstGeom prst="rect">
            <a:avLst/>
          </a:prstGeom>
        </p:spPr>
        <p:txBody>
          <a:bodyPr/>
          <a:lstStyle/>
          <a:p>
            <a:r>
              <a:rPr lang="en-US"/>
              <a:t>Click to edit Master title style</a:t>
            </a:r>
          </a:p>
        </p:txBody>
      </p:sp>
      <p:sp>
        <p:nvSpPr>
          <p:cNvPr id="3" name="TextBox 2">
            <a:extLst>
              <a:ext uri="{FF2B5EF4-FFF2-40B4-BE49-F238E27FC236}">
                <a16:creationId xmlns:a16="http://schemas.microsoft.com/office/drawing/2014/main" id="{C88DC1FF-DBC5-4055-BFB0-AF16AE2EAB5F}"/>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4" name="TextBox 3">
            <a:extLst>
              <a:ext uri="{FF2B5EF4-FFF2-40B4-BE49-F238E27FC236}">
                <a16:creationId xmlns:a16="http://schemas.microsoft.com/office/drawing/2014/main" id="{3E763FA7-3D84-4446-9606-B2BF1A972E78}"/>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25083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65B9C0-64E1-4F10-A420-57946092E90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4D20C835-B60C-4894-8CD2-B4FFDDC5407C}"/>
              </a:ext>
            </a:extLst>
          </p:cNvPr>
          <p:cNvSpPr>
            <a:spLocks noGrp="1"/>
          </p:cNvSpPr>
          <p:nvPr>
            <p:ph type="pic" sz="quarter" idx="16" hasCustomPrompt="1"/>
          </p:nvPr>
        </p:nvSpPr>
        <p:spPr>
          <a:xfrm>
            <a:off x="5229679" y="1137041"/>
            <a:ext cx="3619500" cy="2721428"/>
          </a:xfrm>
          <a:custGeom>
            <a:avLst/>
            <a:gdLst>
              <a:gd name="connsiteX0" fmla="*/ 680357 w 3619500"/>
              <a:gd name="connsiteY0" fmla="*/ 0 h 2721428"/>
              <a:gd name="connsiteX1" fmla="*/ 3619500 w 3619500"/>
              <a:gd name="connsiteY1" fmla="*/ 0 h 2721428"/>
              <a:gd name="connsiteX2" fmla="*/ 2939143 w 3619500"/>
              <a:gd name="connsiteY2" fmla="*/ 2721428 h 2721428"/>
              <a:gd name="connsiteX3" fmla="*/ 0 w 3619500"/>
              <a:gd name="connsiteY3" fmla="*/ 2721428 h 2721428"/>
            </a:gdLst>
            <a:ahLst/>
            <a:cxnLst>
              <a:cxn ang="0">
                <a:pos x="connsiteX0" y="connsiteY0"/>
              </a:cxn>
              <a:cxn ang="0">
                <a:pos x="connsiteX1" y="connsiteY1"/>
              </a:cxn>
              <a:cxn ang="0">
                <a:pos x="connsiteX2" y="connsiteY2"/>
              </a:cxn>
              <a:cxn ang="0">
                <a:pos x="connsiteX3" y="connsiteY3"/>
              </a:cxn>
            </a:cxnLst>
            <a:rect l="l" t="t" r="r" b="b"/>
            <a:pathLst>
              <a:path w="3619500" h="2721428">
                <a:moveTo>
                  <a:pt x="680357" y="0"/>
                </a:moveTo>
                <a:lnTo>
                  <a:pt x="3619500" y="0"/>
                </a:lnTo>
                <a:lnTo>
                  <a:pt x="2939143" y="2721428"/>
                </a:lnTo>
                <a:lnTo>
                  <a:pt x="0" y="2721428"/>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a:t>Drag your image here</a:t>
            </a:r>
          </a:p>
        </p:txBody>
      </p:sp>
      <p:sp>
        <p:nvSpPr>
          <p:cNvPr id="8" name="Picture Placeholder 7">
            <a:extLst>
              <a:ext uri="{FF2B5EF4-FFF2-40B4-BE49-F238E27FC236}">
                <a16:creationId xmlns:a16="http://schemas.microsoft.com/office/drawing/2014/main" id="{C911E387-1004-4F74-9F7F-402C8E1340A6}"/>
              </a:ext>
            </a:extLst>
          </p:cNvPr>
          <p:cNvSpPr>
            <a:spLocks noGrp="1"/>
          </p:cNvSpPr>
          <p:nvPr>
            <p:ph type="pic" sz="quarter" idx="15" hasCustomPrompt="1"/>
          </p:nvPr>
        </p:nvSpPr>
        <p:spPr>
          <a:xfrm>
            <a:off x="7788729" y="3167743"/>
            <a:ext cx="3619500" cy="2721428"/>
          </a:xfrm>
          <a:custGeom>
            <a:avLst/>
            <a:gdLst>
              <a:gd name="connsiteX0" fmla="*/ 680357 w 3619500"/>
              <a:gd name="connsiteY0" fmla="*/ 0 h 2721428"/>
              <a:gd name="connsiteX1" fmla="*/ 3619500 w 3619500"/>
              <a:gd name="connsiteY1" fmla="*/ 0 h 2721428"/>
              <a:gd name="connsiteX2" fmla="*/ 2939143 w 3619500"/>
              <a:gd name="connsiteY2" fmla="*/ 2721428 h 2721428"/>
              <a:gd name="connsiteX3" fmla="*/ 0 w 3619500"/>
              <a:gd name="connsiteY3" fmla="*/ 2721428 h 2721428"/>
            </a:gdLst>
            <a:ahLst/>
            <a:cxnLst>
              <a:cxn ang="0">
                <a:pos x="connsiteX0" y="connsiteY0"/>
              </a:cxn>
              <a:cxn ang="0">
                <a:pos x="connsiteX1" y="connsiteY1"/>
              </a:cxn>
              <a:cxn ang="0">
                <a:pos x="connsiteX2" y="connsiteY2"/>
              </a:cxn>
              <a:cxn ang="0">
                <a:pos x="connsiteX3" y="connsiteY3"/>
              </a:cxn>
            </a:cxnLst>
            <a:rect l="l" t="t" r="r" b="b"/>
            <a:pathLst>
              <a:path w="3619500" h="2721428">
                <a:moveTo>
                  <a:pt x="680357" y="0"/>
                </a:moveTo>
                <a:lnTo>
                  <a:pt x="3619500" y="0"/>
                </a:lnTo>
                <a:lnTo>
                  <a:pt x="2939143" y="2721428"/>
                </a:lnTo>
                <a:lnTo>
                  <a:pt x="0" y="2721428"/>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a:t>Drag your image here</a:t>
            </a:r>
          </a:p>
        </p:txBody>
      </p:sp>
    </p:spTree>
    <p:extLst>
      <p:ext uri="{BB962C8B-B14F-4D97-AF65-F5344CB8AC3E}">
        <p14:creationId xmlns:p14="http://schemas.microsoft.com/office/powerpoint/2010/main" val="134126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616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2400" y="1747833"/>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 name="TextBox 2">
            <a:extLst>
              <a:ext uri="{FF2B5EF4-FFF2-40B4-BE49-F238E27FC236}">
                <a16:creationId xmlns:a16="http://schemas.microsoft.com/office/drawing/2014/main" id="{A44FF825-CC1F-4A39-84B3-FF79D006B87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2020</a:t>
            </a:r>
          </a:p>
        </p:txBody>
      </p:sp>
      <p:sp>
        <p:nvSpPr>
          <p:cNvPr id="4" name="TextBox 3">
            <a:extLst>
              <a:ext uri="{FF2B5EF4-FFF2-40B4-BE49-F238E27FC236}">
                <a16:creationId xmlns:a16="http://schemas.microsoft.com/office/drawing/2014/main" id="{F76BB4B6-DF58-410D-8E14-8B0B3A3984A5}"/>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05662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reserve="1" userDrawn="1">
  <p:cSld name="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3875" y="6625414"/>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a:off x="7239000" y="0"/>
            <a:ext cx="4948646"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914400" y="16764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46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flipH="1">
            <a:off x="0" y="23949"/>
            <a:ext cx="5715000"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6000206" y="14097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78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54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991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272218"/>
            <a:ext cx="2743200" cy="365125"/>
          </a:xfrm>
          <a:prstGeom prst="rect">
            <a:avLst/>
          </a:prstGeom>
        </p:spPr>
        <p:txBody>
          <a:bodyPr/>
          <a:lstStyle/>
          <a:p>
            <a:fld id="{8A02DCD6-6C2F-4893-8AD1-0E4666A5549E}" type="datetime1">
              <a:rPr lang="en-US" smtClean="0"/>
              <a:pPr/>
              <a:t>12/29/2021</a:t>
            </a:fld>
            <a:endParaRPr lang="en-US"/>
          </a:p>
        </p:txBody>
      </p:sp>
      <p:sp>
        <p:nvSpPr>
          <p:cNvPr id="5" name="Footer Placeholder 4"/>
          <p:cNvSpPr>
            <a:spLocks noGrp="1"/>
          </p:cNvSpPr>
          <p:nvPr>
            <p:ph type="ftr" sz="quarter" idx="11"/>
          </p:nvPr>
        </p:nvSpPr>
        <p:spPr>
          <a:xfrm>
            <a:off x="4038600" y="6272218"/>
            <a:ext cx="4114800" cy="365125"/>
          </a:xfrm>
          <a:prstGeom prst="rect">
            <a:avLst/>
          </a:prstGeom>
        </p:spPr>
        <p:txBody>
          <a:bodyPr/>
          <a:lstStyle/>
          <a:p>
            <a:r>
              <a:rPr lang="en-US"/>
              <a:t>©Ideapoke Confidential, 2017</a:t>
            </a:r>
          </a:p>
        </p:txBody>
      </p:sp>
    </p:spTree>
    <p:extLst>
      <p:ext uri="{BB962C8B-B14F-4D97-AF65-F5344CB8AC3E}">
        <p14:creationId xmlns:p14="http://schemas.microsoft.com/office/powerpoint/2010/main" val="372631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3875" y="6625414"/>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a:off x="7239000" y="0"/>
            <a:ext cx="4948646"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914400" y="16764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reserve="1" userDrawn="1">
  <p:cSld name="1_Caption">
    <p:spTree>
      <p:nvGrpSpPr>
        <p:cNvPr id="1" name="Shape 67"/>
        <p:cNvGrpSpPr/>
        <p:nvPr/>
      </p:nvGrpSpPr>
      <p:grpSpPr>
        <a:xfrm>
          <a:off x="0" y="0"/>
          <a:ext cx="0" cy="0"/>
          <a:chOff x="0" y="0"/>
          <a:chExt cx="0" cy="0"/>
        </a:xfrm>
      </p:grpSpPr>
      <p:sp>
        <p:nvSpPr>
          <p:cNvPr id="10" name="TextBox 9">
            <a:extLst>
              <a:ext uri="{FF2B5EF4-FFF2-40B4-BE49-F238E27FC236}">
                <a16:creationId xmlns:a16="http://schemas.microsoft.com/office/drawing/2014/main" id="{4302C103-F16D-4759-8D41-A93B6C6C59CC}"/>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
        <p:nvSpPr>
          <p:cNvPr id="3" name="Picture Placeholder 2">
            <a:extLst>
              <a:ext uri="{FF2B5EF4-FFF2-40B4-BE49-F238E27FC236}">
                <a16:creationId xmlns:a16="http://schemas.microsoft.com/office/drawing/2014/main" id="{326C0C88-05A0-41CF-95BA-BE34A18F3CCB}"/>
              </a:ext>
            </a:extLst>
          </p:cNvPr>
          <p:cNvSpPr>
            <a:spLocks noGrp="1"/>
          </p:cNvSpPr>
          <p:nvPr>
            <p:ph type="pic" sz="quarter" idx="10"/>
          </p:nvPr>
        </p:nvSpPr>
        <p:spPr>
          <a:xfrm flipH="1">
            <a:off x="0" y="23949"/>
            <a:ext cx="5715000" cy="6858000"/>
          </a:xfrm>
          <a:prstGeom prst="flowChartInputOutput">
            <a:avLst/>
          </a:prstGeom>
        </p:spPr>
        <p:txBody>
          <a:bodyPr/>
          <a:lstStyle/>
          <a:p>
            <a:endParaRPr lang="en-US"/>
          </a:p>
        </p:txBody>
      </p:sp>
      <p:sp>
        <p:nvSpPr>
          <p:cNvPr id="5" name="Content Placeholder 4">
            <a:extLst>
              <a:ext uri="{FF2B5EF4-FFF2-40B4-BE49-F238E27FC236}">
                <a16:creationId xmlns:a16="http://schemas.microsoft.com/office/drawing/2014/main" id="{7D76EF0E-8C82-48AA-BCC4-F7C6B19C63F3}"/>
              </a:ext>
            </a:extLst>
          </p:cNvPr>
          <p:cNvSpPr>
            <a:spLocks noGrp="1"/>
          </p:cNvSpPr>
          <p:nvPr>
            <p:ph sz="quarter" idx="11"/>
          </p:nvPr>
        </p:nvSpPr>
        <p:spPr>
          <a:xfrm>
            <a:off x="6000206" y="1409700"/>
            <a:ext cx="5715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25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99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260D586-0B9B-4F16-801B-6931C63A5529}"/>
              </a:ext>
            </a:extLst>
          </p:cNvPr>
          <p:cNvSpPr>
            <a:spLocks noGrp="1"/>
          </p:cNvSpPr>
          <p:nvPr>
            <p:ph type="pic" sz="quarter" idx="10"/>
          </p:nvPr>
        </p:nvSpPr>
        <p:spPr>
          <a:xfrm>
            <a:off x="1456841" y="4043766"/>
            <a:ext cx="2796073" cy="2362200"/>
          </a:xfrm>
        </p:spPr>
        <p:txBody>
          <a:bodyPr/>
          <a:lstStyle/>
          <a:p>
            <a:endParaRPr lang="en-US"/>
          </a:p>
        </p:txBody>
      </p:sp>
      <p:sp>
        <p:nvSpPr>
          <p:cNvPr id="5" name="Picture Placeholder 3">
            <a:extLst>
              <a:ext uri="{FF2B5EF4-FFF2-40B4-BE49-F238E27FC236}">
                <a16:creationId xmlns:a16="http://schemas.microsoft.com/office/drawing/2014/main" id="{CB9E5142-58A8-4BF5-8592-2D7F192255E0}"/>
              </a:ext>
            </a:extLst>
          </p:cNvPr>
          <p:cNvSpPr>
            <a:spLocks noGrp="1"/>
          </p:cNvSpPr>
          <p:nvPr>
            <p:ph type="pic" sz="quarter" idx="11"/>
          </p:nvPr>
        </p:nvSpPr>
        <p:spPr>
          <a:xfrm>
            <a:off x="4605659" y="4030850"/>
            <a:ext cx="2796073" cy="2375116"/>
          </a:xfrm>
        </p:spPr>
        <p:txBody>
          <a:bodyPr/>
          <a:lstStyle/>
          <a:p>
            <a:endParaRPr lang="en-US"/>
          </a:p>
        </p:txBody>
      </p:sp>
      <p:sp>
        <p:nvSpPr>
          <p:cNvPr id="6" name="Picture Placeholder 3">
            <a:extLst>
              <a:ext uri="{FF2B5EF4-FFF2-40B4-BE49-F238E27FC236}">
                <a16:creationId xmlns:a16="http://schemas.microsoft.com/office/drawing/2014/main" id="{3883E699-FEFC-4853-8F88-920F0F364340}"/>
              </a:ext>
            </a:extLst>
          </p:cNvPr>
          <p:cNvSpPr>
            <a:spLocks noGrp="1"/>
          </p:cNvSpPr>
          <p:nvPr>
            <p:ph type="pic" sz="quarter" idx="12"/>
          </p:nvPr>
        </p:nvSpPr>
        <p:spPr>
          <a:xfrm>
            <a:off x="7754478" y="4025684"/>
            <a:ext cx="2796073" cy="2375116"/>
          </a:xfrm>
        </p:spPr>
        <p:txBody>
          <a:bodyPr/>
          <a:lstStyle/>
          <a:p>
            <a:endParaRPr lang="en-US"/>
          </a:p>
        </p:txBody>
      </p:sp>
      <p:sp>
        <p:nvSpPr>
          <p:cNvPr id="7" name="Content Placeholder 4">
            <a:extLst>
              <a:ext uri="{FF2B5EF4-FFF2-40B4-BE49-F238E27FC236}">
                <a16:creationId xmlns:a16="http://schemas.microsoft.com/office/drawing/2014/main" id="{B7247412-5A46-4413-B5A0-9800AEBBF3B7}"/>
              </a:ext>
            </a:extLst>
          </p:cNvPr>
          <p:cNvSpPr>
            <a:spLocks noGrp="1"/>
          </p:cNvSpPr>
          <p:nvPr>
            <p:ph sz="quarter" idx="13"/>
          </p:nvPr>
        </p:nvSpPr>
        <p:spPr>
          <a:xfrm>
            <a:off x="1447800" y="457200"/>
            <a:ext cx="9102751"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3BEEB28E-E8EB-4C1A-8F8B-1797FDA7E92C}"/>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9" name="TextBox 8">
            <a:extLst>
              <a:ext uri="{FF2B5EF4-FFF2-40B4-BE49-F238E27FC236}">
                <a16:creationId xmlns:a16="http://schemas.microsoft.com/office/drawing/2014/main" id="{86FFE7FF-728A-4FF5-B996-6E9638727F59}"/>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60222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5C3-3041-415E-B679-96970B284508}"/>
              </a:ext>
            </a:extLst>
          </p:cNvPr>
          <p:cNvSpPr>
            <a:spLocks noGrp="1"/>
          </p:cNvSpPr>
          <p:nvPr>
            <p:ph type="title"/>
          </p:nvPr>
        </p:nvSpPr>
        <p:spPr>
          <a:xfrm>
            <a:off x="1576267" y="524636"/>
            <a:ext cx="8986000" cy="1075600"/>
          </a:xfrm>
          <a:prstGeom prst="rect">
            <a:avLst/>
          </a:prstGeom>
        </p:spPr>
        <p:txBody>
          <a:bodyPr/>
          <a:lstStyle/>
          <a:p>
            <a:r>
              <a:rPr lang="en-US"/>
              <a:t>Click to edit Master title style</a:t>
            </a:r>
          </a:p>
        </p:txBody>
      </p:sp>
      <p:sp>
        <p:nvSpPr>
          <p:cNvPr id="3" name="TextBox 2">
            <a:extLst>
              <a:ext uri="{FF2B5EF4-FFF2-40B4-BE49-F238E27FC236}">
                <a16:creationId xmlns:a16="http://schemas.microsoft.com/office/drawing/2014/main" id="{C88DC1FF-DBC5-4055-BFB0-AF16AE2EAB5F}"/>
              </a:ext>
            </a:extLst>
          </p:cNvPr>
          <p:cNvSpPr txBox="1"/>
          <p:nvPr userDrawn="1"/>
        </p:nvSpPr>
        <p:spPr>
          <a:xfrm>
            <a:off x="10576300" y="6657945"/>
            <a:ext cx="1300999" cy="200055"/>
          </a:xfrm>
          <a:prstGeom prst="rect">
            <a:avLst/>
          </a:prstGeom>
          <a:noFill/>
        </p:spPr>
        <p:txBody>
          <a:bodyPr wrap="square" rtlCol="0">
            <a:spAutoFit/>
          </a:bodyPr>
          <a:lstStyle/>
          <a:p>
            <a:r>
              <a:rPr lang="en-US" sz="700" b="1">
                <a:solidFill>
                  <a:srgbClr val="FF7528"/>
                </a:solidFill>
                <a:latin typeface="Barlow" panose="020B0604020202020204" charset="0"/>
              </a:rPr>
              <a:t>Ideapoke Confidential, 2019</a:t>
            </a:r>
          </a:p>
        </p:txBody>
      </p:sp>
      <p:sp>
        <p:nvSpPr>
          <p:cNvPr id="4" name="TextBox 3">
            <a:extLst>
              <a:ext uri="{FF2B5EF4-FFF2-40B4-BE49-F238E27FC236}">
                <a16:creationId xmlns:a16="http://schemas.microsoft.com/office/drawing/2014/main" id="{3E763FA7-3D84-4446-9606-B2BF1A972E78}"/>
              </a:ext>
            </a:extLst>
          </p:cNvPr>
          <p:cNvSpPr txBox="1"/>
          <p:nvPr userDrawn="1"/>
        </p:nvSpPr>
        <p:spPr>
          <a:xfrm>
            <a:off x="11826240" y="6611679"/>
            <a:ext cx="365760" cy="246221"/>
          </a:xfrm>
          <a:prstGeom prst="rect">
            <a:avLst/>
          </a:prstGeom>
          <a:solidFill>
            <a:srgbClr val="FF7C33"/>
          </a:solidFill>
          <a:ln>
            <a:noFill/>
          </a:ln>
        </p:spPr>
        <p:txBody>
          <a:bodyPr wrap="square" rtlCol="0" anchor="ctr">
            <a:spAutoFit/>
          </a:bodyPr>
          <a:lstStyle/>
          <a:p>
            <a:pPr algn="ctr"/>
            <a:fld id="{505484C2-3D56-46D4-90D7-065D13CBA49F}" type="slidenum">
              <a:rPr lang="en-US" sz="1000" b="1" smtClean="0">
                <a:solidFill>
                  <a:schemeClr val="tx2"/>
                </a:solidFill>
                <a:latin typeface="Barlow" panose="020B0604020202020204" charset="0"/>
              </a:rPr>
              <a:pPr algn="ctr"/>
              <a:t>‹#›</a:t>
            </a:fld>
            <a:endParaRPr lang="en-US" sz="1000" b="1">
              <a:solidFill>
                <a:schemeClr val="tx2"/>
              </a:solidFill>
              <a:latin typeface="Barlow" panose="020B0604020202020204" charset="0"/>
            </a:endParaRPr>
          </a:p>
        </p:txBody>
      </p:sp>
    </p:spTree>
    <p:extLst>
      <p:ext uri="{BB962C8B-B14F-4D97-AF65-F5344CB8AC3E}">
        <p14:creationId xmlns:p14="http://schemas.microsoft.com/office/powerpoint/2010/main" val="129101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272218"/>
            <a:ext cx="2743200" cy="365125"/>
          </a:xfrm>
          <a:prstGeom prst="rect">
            <a:avLst/>
          </a:prstGeom>
        </p:spPr>
        <p:txBody>
          <a:bodyPr/>
          <a:lstStyle/>
          <a:p>
            <a:fld id="{8A02DCD6-6C2F-4893-8AD1-0E4666A5549E}" type="datetime1">
              <a:rPr lang="en-US" smtClean="0"/>
              <a:pPr/>
              <a:t>12/29/2021</a:t>
            </a:fld>
            <a:endParaRPr lang="en-US"/>
          </a:p>
        </p:txBody>
      </p:sp>
      <p:sp>
        <p:nvSpPr>
          <p:cNvPr id="5" name="Footer Placeholder 4"/>
          <p:cNvSpPr>
            <a:spLocks noGrp="1"/>
          </p:cNvSpPr>
          <p:nvPr>
            <p:ph type="ftr" sz="quarter" idx="11"/>
          </p:nvPr>
        </p:nvSpPr>
        <p:spPr>
          <a:xfrm>
            <a:off x="4038600" y="6272218"/>
            <a:ext cx="4114800" cy="365125"/>
          </a:xfrm>
          <a:prstGeom prst="rect">
            <a:avLst/>
          </a:prstGeom>
        </p:spPr>
        <p:txBody>
          <a:bodyPr/>
          <a:lstStyle/>
          <a:p>
            <a:r>
              <a:rPr lang="en-US"/>
              <a:t>©Ideapoke Confidential, 2017</a:t>
            </a:r>
          </a:p>
        </p:txBody>
      </p:sp>
    </p:spTree>
    <p:extLst>
      <p:ext uri="{BB962C8B-B14F-4D97-AF65-F5344CB8AC3E}">
        <p14:creationId xmlns:p14="http://schemas.microsoft.com/office/powerpoint/2010/main" val="272196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41"/>
        <p:cNvGrpSpPr/>
        <p:nvPr/>
      </p:nvGrpSpPr>
      <p:grpSpPr>
        <a:xfrm>
          <a:off x="0" y="0"/>
          <a:ext cx="0" cy="0"/>
          <a:chOff x="0" y="0"/>
          <a:chExt cx="0" cy="0"/>
        </a:xfrm>
      </p:grpSpPr>
      <p:sp>
        <p:nvSpPr>
          <p:cNvPr id="46" name="Shape 46"/>
          <p:cNvSpPr txBox="1">
            <a:spLocks noGrp="1"/>
          </p:cNvSpPr>
          <p:nvPr>
            <p:ph type="body" idx="1"/>
          </p:nvPr>
        </p:nvSpPr>
        <p:spPr>
          <a:xfrm>
            <a:off x="553660" y="1173900"/>
            <a:ext cx="4643200" cy="4510000"/>
          </a:xfrm>
          <a:prstGeom prst="rect">
            <a:avLst/>
          </a:prstGeom>
        </p:spPr>
        <p:txBody>
          <a:bodyPr spcFirstLastPara="1" wrap="square" lIns="91425" tIns="91425" rIns="91425" bIns="91425" anchor="t" anchorCtr="0"/>
          <a:lstStyle>
            <a:lvl1pPr marL="228600" lvl="0" indent="-228600">
              <a:spcBef>
                <a:spcPts val="800"/>
              </a:spcBef>
              <a:spcAft>
                <a:spcPts val="0"/>
              </a:spcAft>
              <a:buSzPts val="2200"/>
              <a:buChar char="▪"/>
              <a:defRPr sz="1800"/>
            </a:lvl1pPr>
            <a:lvl2pPr marL="685800" lvl="1" indent="-228600">
              <a:spcBef>
                <a:spcPts val="0"/>
              </a:spcBef>
              <a:spcAft>
                <a:spcPts val="0"/>
              </a:spcAft>
              <a:buSzPts val="2200"/>
              <a:buChar char="▫"/>
              <a:defRPr sz="2933"/>
            </a:lvl2pPr>
            <a:lvl3pPr marL="1828823" lvl="2" indent="-491073">
              <a:spcBef>
                <a:spcPts val="0"/>
              </a:spcBef>
              <a:spcAft>
                <a:spcPts val="0"/>
              </a:spcAft>
              <a:buSzPts val="2200"/>
              <a:buChar char="▫"/>
              <a:defRPr sz="2933"/>
            </a:lvl3pPr>
            <a:lvl4pPr marL="2438431" lvl="3" indent="-491073">
              <a:spcBef>
                <a:spcPts val="0"/>
              </a:spcBef>
              <a:spcAft>
                <a:spcPts val="0"/>
              </a:spcAft>
              <a:buSzPts val="2200"/>
              <a:buChar char="▫"/>
              <a:defRPr sz="2933"/>
            </a:lvl4pPr>
            <a:lvl5pPr marL="3048038" lvl="4" indent="-491073">
              <a:spcBef>
                <a:spcPts val="0"/>
              </a:spcBef>
              <a:spcAft>
                <a:spcPts val="0"/>
              </a:spcAft>
              <a:buSzPts val="2200"/>
              <a:buChar char="○"/>
              <a:defRPr sz="2933"/>
            </a:lvl5pPr>
            <a:lvl6pPr marL="3657646" lvl="5" indent="-491073">
              <a:spcBef>
                <a:spcPts val="0"/>
              </a:spcBef>
              <a:spcAft>
                <a:spcPts val="0"/>
              </a:spcAft>
              <a:buSzPts val="2200"/>
              <a:buChar char="■"/>
              <a:defRPr sz="2933"/>
            </a:lvl6pPr>
            <a:lvl7pPr marL="4267253" lvl="6" indent="-491073">
              <a:spcBef>
                <a:spcPts val="0"/>
              </a:spcBef>
              <a:spcAft>
                <a:spcPts val="0"/>
              </a:spcAft>
              <a:buSzPts val="2200"/>
              <a:buChar char="●"/>
              <a:defRPr sz="2933"/>
            </a:lvl7pPr>
            <a:lvl8pPr marL="4876861" lvl="7" indent="-491073">
              <a:spcBef>
                <a:spcPts val="0"/>
              </a:spcBef>
              <a:spcAft>
                <a:spcPts val="0"/>
              </a:spcAft>
              <a:buSzPts val="2200"/>
              <a:buChar char="○"/>
              <a:defRPr sz="2933"/>
            </a:lvl8pPr>
            <a:lvl9pPr marL="5486468" lvl="8" indent="-491073">
              <a:spcBef>
                <a:spcPts val="0"/>
              </a:spcBef>
              <a:spcAft>
                <a:spcPts val="0"/>
              </a:spcAft>
              <a:buSzPts val="2200"/>
              <a:buChar char="■"/>
              <a:defRPr sz="2933"/>
            </a:lvl9pPr>
          </a:lstStyle>
          <a:p>
            <a:pPr lvl="0"/>
            <a:endParaRPr/>
          </a:p>
        </p:txBody>
      </p:sp>
      <p:sp>
        <p:nvSpPr>
          <p:cNvPr id="10" name="Shape 96">
            <a:extLst>
              <a:ext uri="{FF2B5EF4-FFF2-40B4-BE49-F238E27FC236}">
                <a16:creationId xmlns:a16="http://schemas.microsoft.com/office/drawing/2014/main" id="{B8B61F8C-323F-43D1-804A-BC686D1014C8}"/>
              </a:ext>
            </a:extLst>
          </p:cNvPr>
          <p:cNvSpPr txBox="1">
            <a:spLocks noGrp="1"/>
          </p:cNvSpPr>
          <p:nvPr>
            <p:ph type="title"/>
          </p:nvPr>
        </p:nvSpPr>
        <p:spPr>
          <a:xfrm>
            <a:off x="677333" y="68144"/>
            <a:ext cx="9071289" cy="653088"/>
          </a:xfrm>
          <a:prstGeom prst="rect">
            <a:avLst/>
          </a:prstGeom>
        </p:spPr>
        <p:txBody>
          <a:bodyPr spcFirstLastPara="1" wrap="square" lIns="162533" tIns="162533" rIns="162533" bIns="162533" anchor="ctr" anchorCtr="0">
            <a:noAutofit/>
          </a:bodyPr>
          <a:lstStyle>
            <a:lvl1pPr>
              <a:defRPr sz="2100"/>
            </a:lvl1pPr>
          </a:lstStyle>
          <a:p>
            <a:pPr algn="ctr"/>
            <a:r>
              <a:rPr lang="en-US"/>
              <a:t>Ecosystem actors</a:t>
            </a:r>
            <a:endParaRPr/>
          </a:p>
        </p:txBody>
      </p:sp>
    </p:spTree>
    <p:extLst>
      <p:ext uri="{BB962C8B-B14F-4D97-AF65-F5344CB8AC3E}">
        <p14:creationId xmlns:p14="http://schemas.microsoft.com/office/powerpoint/2010/main" val="350398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2075108" y="1798855"/>
            <a:ext cx="9447600" cy="3918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pPr lvl="0"/>
            <a:endParaRPr/>
          </a:p>
        </p:txBody>
      </p:sp>
    </p:spTree>
  </p:cSld>
  <p:clrMap bg1="lt1" tx1="dk1" bg2="dk2" tx2="lt2" accent1="accent1" accent2="accent2" accent3="accent3" accent4="accent4" accent5="accent5" accent6="accent6" hlink="hlink" folHlink="folHlink"/>
  <p:sldLayoutIdLst>
    <p:sldLayoutId id="2147483648" r:id="rId1"/>
    <p:sldLayoutId id="2147483662" r:id="rId2"/>
    <p:sldLayoutId id="2147483666" r:id="rId3"/>
    <p:sldLayoutId id="2147483695" r:id="rId4"/>
    <p:sldLayoutId id="2147483696" r:id="rId5"/>
    <p:sldLayoutId id="2147483664" r:id="rId6"/>
    <p:sldLayoutId id="2147483665" r:id="rId7"/>
    <p:sldLayoutId id="2147483667" r:id="rId8"/>
    <p:sldLayoutId id="2147483675" r:id="rId9"/>
    <p:sldLayoutId id="2147483679"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2075108" y="1798855"/>
            <a:ext cx="9447600" cy="3918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pPr lvl="0"/>
            <a:endParaRPr/>
          </a:p>
        </p:txBody>
      </p:sp>
    </p:spTree>
    <p:extLst>
      <p:ext uri="{BB962C8B-B14F-4D97-AF65-F5344CB8AC3E}">
        <p14:creationId xmlns:p14="http://schemas.microsoft.com/office/powerpoint/2010/main" val="770113680"/>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ideapoketech.sharepoint.com/:p:/r/sites/DevelopmentTeam/_layouts/15/Doc.aspx?sourcedoc=%7B06D0B659-8AF5-4B4B-83BC-D5776E9485E8%7D&amp;file=Log4j.pptx&amp;action=edit&amp;mobileredirect=true" TargetMode="External"/><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985E5F-D132-4894-B6C7-F82BE9300976}"/>
              </a:ext>
            </a:extLst>
          </p:cNvPr>
          <p:cNvPicPr>
            <a:picLocks noChangeAspect="1"/>
          </p:cNvPicPr>
          <p:nvPr/>
        </p:nvPicPr>
        <p:blipFill>
          <a:blip r:embed="rId3"/>
          <a:srcRect t="2569" b="2569"/>
          <a:stretch/>
        </p:blipFill>
        <p:spPr>
          <a:xfrm flipH="1">
            <a:off x="0" y="0"/>
            <a:ext cx="12192000" cy="6858000"/>
          </a:xfrm>
          <a:prstGeom prst="rect">
            <a:avLst/>
          </a:prstGeom>
        </p:spPr>
      </p:pic>
      <p:sp>
        <p:nvSpPr>
          <p:cNvPr id="3" name="Shape 91">
            <a:extLst>
              <a:ext uri="{FF2B5EF4-FFF2-40B4-BE49-F238E27FC236}">
                <a16:creationId xmlns:a16="http://schemas.microsoft.com/office/drawing/2014/main" id="{9B47C87C-B1B2-4D72-B188-2883A3A10681}"/>
              </a:ext>
            </a:extLst>
          </p:cNvPr>
          <p:cNvSpPr txBox="1">
            <a:spLocks noGrp="1"/>
          </p:cNvSpPr>
          <p:nvPr>
            <p:ph type="ctrTitle"/>
          </p:nvPr>
        </p:nvSpPr>
        <p:spPr>
          <a:xfrm>
            <a:off x="868628" y="1888359"/>
            <a:ext cx="7717842" cy="2097247"/>
          </a:xfrm>
          <a:prstGeom prst="rect">
            <a:avLst/>
          </a:prstGeom>
        </p:spPr>
        <p:txBody>
          <a:bodyPr spcFirstLastPara="1" wrap="square" lIns="121900" tIns="121900" rIns="121900" bIns="121900" anchor="ctr" anchorCtr="0">
            <a:noAutofit/>
          </a:bodyPr>
          <a:lstStyle/>
          <a:p>
            <a:pPr algn="l"/>
            <a:r>
              <a:rPr lang="en-US" sz="4800" b="1">
                <a:solidFill>
                  <a:schemeClr val="bg1"/>
                </a:solidFill>
                <a:latin typeface="Tahoma"/>
                <a:ea typeface="Tahoma"/>
                <a:cs typeface="Tahoma"/>
              </a:rPr>
              <a:t>Log4j and J2EE</a:t>
            </a:r>
            <a:endParaRPr lang="en-IN" sz="2000" b="1">
              <a:solidFill>
                <a:schemeClr val="bg1"/>
              </a:solidFill>
              <a:latin typeface="Tahoma"/>
              <a:ea typeface="Tahoma"/>
              <a:cs typeface="Tahoma"/>
            </a:endParaRPr>
          </a:p>
        </p:txBody>
      </p:sp>
      <p:sp>
        <p:nvSpPr>
          <p:cNvPr id="2" name="TextBox 1">
            <a:extLst>
              <a:ext uri="{FF2B5EF4-FFF2-40B4-BE49-F238E27FC236}">
                <a16:creationId xmlns:a16="http://schemas.microsoft.com/office/drawing/2014/main" id="{C77FF428-A142-4CB7-99FF-D6A850E2818F}"/>
              </a:ext>
            </a:extLst>
          </p:cNvPr>
          <p:cNvSpPr txBox="1"/>
          <p:nvPr/>
        </p:nvSpPr>
        <p:spPr>
          <a:xfrm>
            <a:off x="1013978" y="3631944"/>
            <a:ext cx="184731" cy="307777"/>
          </a:xfrm>
          <a:prstGeom prst="rect">
            <a:avLst/>
          </a:prstGeom>
          <a:noFill/>
        </p:spPr>
        <p:txBody>
          <a:bodyPr wrap="none" lIns="91440" tIns="45720" rIns="91440" bIns="45720" rtlCol="0" anchor="t">
            <a:spAutoFit/>
          </a:bodyPr>
          <a:lstStyle/>
          <a:p>
            <a:endParaRPr lang="en-US" sz="1400">
              <a:solidFill>
                <a:schemeClr val="bg1"/>
              </a:solidFill>
            </a:endParaRPr>
          </a:p>
        </p:txBody>
      </p:sp>
      <p:sp>
        <p:nvSpPr>
          <p:cNvPr id="6" name="Oval 5">
            <a:extLst>
              <a:ext uri="{FF2B5EF4-FFF2-40B4-BE49-F238E27FC236}">
                <a16:creationId xmlns:a16="http://schemas.microsoft.com/office/drawing/2014/main" id="{6E3E0814-195D-4520-A76C-3C7FFD04B806}"/>
              </a:ext>
            </a:extLst>
          </p:cNvPr>
          <p:cNvSpPr/>
          <p:nvPr/>
        </p:nvSpPr>
        <p:spPr>
          <a:xfrm>
            <a:off x="7082641" y="977948"/>
            <a:ext cx="3007658" cy="3007658"/>
          </a:xfrm>
          <a:prstGeom prst="ellipse">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lock&#10;&#10;Description automatically generated">
            <a:extLst>
              <a:ext uri="{FF2B5EF4-FFF2-40B4-BE49-F238E27FC236}">
                <a16:creationId xmlns:a16="http://schemas.microsoft.com/office/drawing/2014/main" id="{3E757BF7-169A-420D-94A8-85A0B43CA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472" y="1556166"/>
            <a:ext cx="2951827" cy="1594765"/>
          </a:xfrm>
          <a:prstGeom prst="rect">
            <a:avLst/>
          </a:prstGeom>
        </p:spPr>
      </p:pic>
    </p:spTree>
    <p:extLst>
      <p:ext uri="{BB962C8B-B14F-4D97-AF65-F5344CB8AC3E}">
        <p14:creationId xmlns:p14="http://schemas.microsoft.com/office/powerpoint/2010/main" val="55203861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Advanced Java</a:t>
            </a:r>
            <a:endParaRPr lang="en-US">
              <a:solidFill>
                <a:schemeClr val="bg1"/>
              </a:solidFill>
            </a:endParaRPr>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17712132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J2EE</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3386825"/>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1800" b="1" dirty="0">
                <a:solidFill>
                  <a:schemeClr val="tx1"/>
                </a:solidFill>
                <a:latin typeface="Tahoma"/>
                <a:ea typeface="Tahoma"/>
                <a:cs typeface="Tahoma"/>
              </a:rPr>
              <a:t> What is Advanced Java?</a:t>
            </a:r>
          </a:p>
          <a:p>
            <a:pPr>
              <a:lnSpc>
                <a:spcPct val="200000"/>
              </a:lnSpc>
            </a:pPr>
            <a:r>
              <a:rPr lang="en-US" sz="1800" dirty="0">
                <a:latin typeface="Tahoma"/>
                <a:ea typeface="Tahoma"/>
              </a:rPr>
              <a:t>      </a:t>
            </a:r>
            <a:br>
              <a:rPr lang="en-US" sz="1800" dirty="0">
                <a:latin typeface="Tahoma"/>
                <a:ea typeface="Tahoma"/>
              </a:rPr>
            </a:br>
            <a:r>
              <a:rPr lang="en-US" sz="1800" b="1" dirty="0">
                <a:latin typeface="Tahoma"/>
                <a:ea typeface="Tahoma"/>
              </a:rPr>
              <a:t>2. Why must we learn Advanced Java?</a:t>
            </a:r>
            <a:endParaRPr lang="en-US" sz="1800" b="1" dirty="0">
              <a:solidFill>
                <a:srgbClr val="262626"/>
              </a:solidFill>
              <a:latin typeface="Tahoma"/>
              <a:ea typeface="Tahoma"/>
              <a:cs typeface="Tahoma"/>
            </a:endParaRPr>
          </a:p>
          <a:p>
            <a:pPr>
              <a:lnSpc>
                <a:spcPct val="200000"/>
              </a:lnSpc>
            </a:pPr>
            <a:r>
              <a:rPr lang="en-US" sz="2000" dirty="0">
                <a:ea typeface="Tahoma"/>
              </a:rPr>
              <a:t>   </a:t>
            </a:r>
            <a:endParaRPr lang="en-US" sz="1800" dirty="0">
              <a:latin typeface="Tahoma"/>
              <a:ea typeface="Tahoma"/>
            </a:endParaRPr>
          </a:p>
          <a:p>
            <a:pPr>
              <a:lnSpc>
                <a:spcPct val="200000"/>
              </a:lnSpc>
            </a:pPr>
            <a:br>
              <a:rPr lang="en-US" sz="1800" dirty="0">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27017585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J2EE</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5048818"/>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1800" b="1">
                <a:solidFill>
                  <a:schemeClr val="tx1"/>
                </a:solidFill>
                <a:latin typeface="Tahoma"/>
                <a:ea typeface="Tahoma"/>
                <a:cs typeface="Tahoma"/>
              </a:rPr>
              <a:t> What is Advanced Java?</a:t>
            </a:r>
          </a:p>
          <a:p>
            <a:pPr>
              <a:lnSpc>
                <a:spcPct val="200000"/>
              </a:lnSpc>
            </a:pPr>
            <a:r>
              <a:rPr lang="en-US" sz="1800">
                <a:latin typeface="Tahoma"/>
                <a:ea typeface="Tahoma"/>
              </a:rPr>
              <a:t>      It is an advanced technology or advance version of Java specially designed to develop web-based, network-centric or enterprise applications. </a:t>
            </a:r>
            <a:br>
              <a:rPr lang="en-US" sz="1800">
                <a:latin typeface="Tahoma"/>
                <a:ea typeface="Tahoma"/>
              </a:rPr>
            </a:br>
            <a:r>
              <a:rPr lang="en-US" sz="1800" b="1">
                <a:latin typeface="Tahoma"/>
                <a:ea typeface="Tahoma"/>
              </a:rPr>
              <a:t>2. Why must we learn Advanced Java?</a:t>
            </a:r>
            <a:endParaRPr lang="en-US" sz="1800" b="1">
              <a:solidFill>
                <a:srgbClr val="262626"/>
              </a:solidFill>
              <a:latin typeface="Tahoma"/>
              <a:ea typeface="Tahoma"/>
              <a:cs typeface="Tahoma"/>
            </a:endParaRPr>
          </a:p>
          <a:p>
            <a:pPr>
              <a:lnSpc>
                <a:spcPct val="200000"/>
              </a:lnSpc>
            </a:pPr>
            <a:r>
              <a:rPr lang="en-US" sz="2000">
                <a:ea typeface="Tahoma"/>
              </a:rPr>
              <a:t>    </a:t>
            </a:r>
            <a:r>
              <a:rPr lang="en-US" sz="2000">
                <a:latin typeface="Tahoma"/>
                <a:ea typeface="Tahoma"/>
              </a:rPr>
              <a:t> </a:t>
            </a:r>
            <a:r>
              <a:rPr lang="en-US" sz="1800">
                <a:latin typeface="Tahoma"/>
                <a:ea typeface="Tahoma"/>
              </a:rPr>
              <a:t>For normal application core Java is sufficient but for if we must create a web application and establish connection between client and server advanced Java is required which includes servlets , JSP , JDBC connection</a:t>
            </a:r>
            <a:br>
              <a:rPr lang="en-US" sz="1800">
                <a:latin typeface="Tahoma"/>
                <a:ea typeface="Tahoma"/>
              </a:rPr>
            </a:br>
            <a:endParaRPr lang="en-US" sz="1800">
              <a:solidFill>
                <a:schemeClr val="tx1"/>
              </a:solidFill>
              <a:latin typeface="Tahoma"/>
              <a:ea typeface="Tahoma"/>
              <a:cs typeface="Tahoma"/>
            </a:endParaRPr>
          </a:p>
          <a:p>
            <a:pPr>
              <a:lnSpc>
                <a:spcPct val="200000"/>
              </a:lnSpc>
            </a:pPr>
            <a:br>
              <a:rPr lang="en-US" sz="1800">
                <a:solidFill>
                  <a:schemeClr val="tx1"/>
                </a:solidFill>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35111812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J2EE</a:t>
            </a:r>
            <a:endParaRPr lang="en-US"/>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5709928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J2EE- Java 2 Enterprise Edition</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3879267"/>
          </a:xfrm>
          <a:prstGeom prst="rect">
            <a:avLst/>
          </a:prstGeom>
          <a:noFill/>
        </p:spPr>
        <p:txBody>
          <a:bodyPr wrap="square" lIns="91440" tIns="45720" rIns="91440" bIns="45720" rtlCol="0" anchor="t">
            <a:spAutoFit/>
          </a:bodyPr>
          <a:lstStyle/>
          <a:p>
            <a:pPr>
              <a:lnSpc>
                <a:spcPct val="200000"/>
              </a:lnSpc>
            </a:pPr>
            <a:r>
              <a:rPr lang="en-US" sz="1800" b="1" dirty="0">
                <a:solidFill>
                  <a:schemeClr val="tx1"/>
                </a:solidFill>
                <a:latin typeface="Tahoma"/>
                <a:ea typeface="Tahoma"/>
                <a:cs typeface="Tahoma"/>
              </a:rPr>
              <a:t> 1.What is J2EE?</a:t>
            </a:r>
            <a:endParaRPr lang="en-US" b="1" dirty="0">
              <a:solidFill>
                <a:schemeClr val="tx1"/>
              </a:solidFill>
            </a:endParaRPr>
          </a:p>
          <a:p>
            <a:pPr marL="285750" indent="-285750">
              <a:lnSpc>
                <a:spcPct val="200000"/>
              </a:lnSpc>
              <a:buChar char="•"/>
            </a:pPr>
            <a:endParaRPr lang="en-US" sz="1800" dirty="0">
              <a:ea typeface="Tahoma"/>
            </a:endParaRPr>
          </a:p>
          <a:p>
            <a:pPr>
              <a:lnSpc>
                <a:spcPct val="200000"/>
              </a:lnSpc>
            </a:pPr>
            <a:r>
              <a:rPr lang="en-US" sz="1800" b="1" dirty="0">
                <a:ea typeface="Tahoma"/>
              </a:rPr>
              <a:t>2.Difference between Java and J2EE</a:t>
            </a:r>
          </a:p>
          <a:p>
            <a:pPr>
              <a:lnSpc>
                <a:spcPct val="200000"/>
              </a:lnSpc>
            </a:pPr>
            <a:endParaRPr lang="en-US" sz="1800">
              <a:ea typeface="Tahoma"/>
            </a:endParaRPr>
          </a:p>
          <a:p>
            <a:pPr>
              <a:lnSpc>
                <a:spcPct val="200000"/>
              </a:lnSpc>
            </a:pPr>
            <a:endParaRPr lang="en-US" sz="1800">
              <a:ea typeface="Tahoma"/>
            </a:endParaRPr>
          </a:p>
          <a:p>
            <a:pPr>
              <a:lnSpc>
                <a:spcPct val="200000"/>
              </a:lnSpc>
            </a:pPr>
            <a:br>
              <a:rPr lang="en-US" sz="1800" dirty="0">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38117485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J2EE- Java 2 Enterprise Edition</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4987263"/>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 What is J2EE?</a:t>
            </a:r>
            <a:endParaRPr lang="en-US" b="1">
              <a:solidFill>
                <a:schemeClr val="tx1"/>
              </a:solidFill>
            </a:endParaRPr>
          </a:p>
          <a:p>
            <a:pPr marL="285750" indent="-285750">
              <a:lnSpc>
                <a:spcPct val="200000"/>
              </a:lnSpc>
              <a:buChar char="•"/>
            </a:pPr>
            <a:r>
              <a:rPr lang="en-US" sz="1800">
                <a:ea typeface="Tahoma"/>
              </a:rPr>
              <a:t>J2EE is a </a:t>
            </a:r>
            <a:r>
              <a:rPr lang="en-US" sz="1800" b="1">
                <a:ea typeface="Tahoma"/>
              </a:rPr>
              <a:t>platform-independent, Java-centric environment </a:t>
            </a:r>
            <a:r>
              <a:rPr lang="en-US" sz="1800">
                <a:ea typeface="Tahoma"/>
              </a:rPr>
              <a:t>for developing, building and deploying Web-based enterprise applications online. The J2EE platform consists of a set of services, APIs, and protocols that provide the functionality for developing multi-tiered, Web-based applications.</a:t>
            </a:r>
            <a:endParaRPr lang="en-US" sz="1800">
              <a:solidFill>
                <a:srgbClr val="262626"/>
              </a:solidFill>
              <a:latin typeface="Tahoma"/>
              <a:ea typeface="Tahoma"/>
              <a:cs typeface="Tahoma"/>
            </a:endParaRPr>
          </a:p>
          <a:p>
            <a:pPr marL="285750" indent="-285750">
              <a:lnSpc>
                <a:spcPct val="200000"/>
              </a:lnSpc>
              <a:buChar char="•"/>
            </a:pPr>
            <a:r>
              <a:rPr lang="en-US" sz="1800" b="1">
                <a:ea typeface="Tahoma"/>
              </a:rPr>
              <a:t>Difference between Java and J2EE</a:t>
            </a:r>
          </a:p>
          <a:p>
            <a:pPr>
              <a:lnSpc>
                <a:spcPct val="200000"/>
              </a:lnSpc>
            </a:pPr>
            <a:endParaRPr lang="en-US" sz="1800">
              <a:ea typeface="Tahoma"/>
            </a:endParaRPr>
          </a:p>
          <a:p>
            <a:pPr>
              <a:lnSpc>
                <a:spcPct val="200000"/>
              </a:lnSpc>
            </a:pPr>
            <a:endParaRPr lang="en-US" sz="1800">
              <a:ea typeface="Tahoma"/>
            </a:endParaRPr>
          </a:p>
          <a:p>
            <a:pPr>
              <a:lnSpc>
                <a:spcPct val="200000"/>
              </a:lnSpc>
            </a:pPr>
            <a:br>
              <a:rPr lang="en-US" sz="1800">
                <a:solidFill>
                  <a:schemeClr val="tx1"/>
                </a:solidFill>
                <a:latin typeface="Tahoma"/>
                <a:ea typeface="Tahoma"/>
                <a:cs typeface="Tahoma"/>
              </a:rPr>
            </a:br>
            <a:endParaRPr lang="en-US" sz="1800">
              <a:solidFill>
                <a:schemeClr val="tx1"/>
              </a:solidFill>
              <a:latin typeface="Tahoma"/>
              <a:ea typeface="Tahoma"/>
              <a:cs typeface="Tahoma"/>
            </a:endParaRPr>
          </a:p>
        </p:txBody>
      </p:sp>
      <p:graphicFrame>
        <p:nvGraphicFramePr>
          <p:cNvPr id="2" name="Table 2">
            <a:extLst>
              <a:ext uri="{FF2B5EF4-FFF2-40B4-BE49-F238E27FC236}">
                <a16:creationId xmlns:a16="http://schemas.microsoft.com/office/drawing/2014/main" id="{129E6F38-B808-4590-91B4-B9A2F3A77031}"/>
              </a:ext>
            </a:extLst>
          </p:cNvPr>
          <p:cNvGraphicFramePr>
            <a:graphicFrameLocks noGrp="1"/>
          </p:cNvGraphicFramePr>
          <p:nvPr/>
        </p:nvGraphicFramePr>
        <p:xfrm>
          <a:off x="747622" y="4313207"/>
          <a:ext cx="10727824" cy="1501140"/>
        </p:xfrm>
        <a:graphic>
          <a:graphicData uri="http://schemas.openxmlformats.org/drawingml/2006/table">
            <a:tbl>
              <a:tblPr firstRow="1" bandRow="1">
                <a:tableStyleId>{83BCBCAD-0A55-4A4E-BFC6-A1356CCD3447}</a:tableStyleId>
              </a:tblPr>
              <a:tblGrid>
                <a:gridCol w="5363912">
                  <a:extLst>
                    <a:ext uri="{9D8B030D-6E8A-4147-A177-3AD203B41FA5}">
                      <a16:colId xmlns:a16="http://schemas.microsoft.com/office/drawing/2014/main" val="318774651"/>
                    </a:ext>
                  </a:extLst>
                </a:gridCol>
                <a:gridCol w="5363912">
                  <a:extLst>
                    <a:ext uri="{9D8B030D-6E8A-4147-A177-3AD203B41FA5}">
                      <a16:colId xmlns:a16="http://schemas.microsoft.com/office/drawing/2014/main" val="1362754789"/>
                    </a:ext>
                  </a:extLst>
                </a:gridCol>
              </a:tblGrid>
              <a:tr h="1069109">
                <a:tc>
                  <a:txBody>
                    <a:bodyPr/>
                    <a:lstStyle/>
                    <a:p>
                      <a:pPr lvl="0">
                        <a:buNone/>
                      </a:pPr>
                      <a:r>
                        <a:rPr lang="en-US" sz="1850" b="0" i="0" u="none" strike="noStrike" noProof="0">
                          <a:latin typeface="Arial"/>
                        </a:rPr>
                        <a:t>Java SE is used for </a:t>
                      </a:r>
                      <a:r>
                        <a:rPr lang="en-US" sz="1850" b="1" i="0" u="none" strike="noStrike" noProof="0">
                          <a:latin typeface="Arial"/>
                        </a:rPr>
                        <a:t>general purpose programming</a:t>
                      </a:r>
                      <a:r>
                        <a:rPr lang="en-US" sz="1850" b="0" i="0" u="none" strike="noStrike" noProof="0">
                          <a:latin typeface="Arial"/>
                        </a:rPr>
                        <a:t> and almost anything written in Java is based on the Core Java</a:t>
                      </a:r>
                      <a:endParaRPr lang="en-US"/>
                    </a:p>
                  </a:txBody>
                  <a:tcPr/>
                </a:tc>
                <a:tc>
                  <a:txBody>
                    <a:bodyPr/>
                    <a:lstStyle/>
                    <a:p>
                      <a:pPr lvl="0">
                        <a:buNone/>
                      </a:pPr>
                      <a:r>
                        <a:rPr lang="en-US" sz="1850" b="0" i="0" u="none" strike="noStrike" noProof="0">
                          <a:latin typeface="Arial"/>
                        </a:rPr>
                        <a:t>J2EE is the API built on top of the SE API to provide the tools necessary to do large scale projects more easily.</a:t>
                      </a:r>
                      <a:endParaRPr lang="en-US"/>
                    </a:p>
                    <a:p>
                      <a:pPr lvl="0">
                        <a:buNone/>
                      </a:pPr>
                      <a:r>
                        <a:rPr lang="en-US" sz="1850" b="0" i="0" u="none" strike="noStrike" noProof="0">
                          <a:latin typeface="Arial"/>
                        </a:rPr>
                        <a:t>Using J2EE technology stack you can write complex business application.</a:t>
                      </a:r>
                      <a:endParaRPr lang="en-US"/>
                    </a:p>
                  </a:txBody>
                  <a:tcPr/>
                </a:tc>
                <a:extLst>
                  <a:ext uri="{0D108BD9-81ED-4DB2-BD59-A6C34878D82A}">
                    <a16:rowId xmlns:a16="http://schemas.microsoft.com/office/drawing/2014/main" val="3823885673"/>
                  </a:ext>
                </a:extLst>
              </a:tr>
            </a:tbl>
          </a:graphicData>
        </a:graphic>
      </p:graphicFrame>
    </p:spTree>
    <p:extLst>
      <p:ext uri="{BB962C8B-B14F-4D97-AF65-F5344CB8AC3E}">
        <p14:creationId xmlns:p14="http://schemas.microsoft.com/office/powerpoint/2010/main" val="105117692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J2EE</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2771271"/>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1800" b="1">
                <a:solidFill>
                  <a:schemeClr val="tx1"/>
                </a:solidFill>
                <a:latin typeface="Tahoma"/>
                <a:ea typeface="Tahoma"/>
                <a:cs typeface="Tahoma"/>
              </a:rPr>
              <a:t> What is J2EE used for?</a:t>
            </a:r>
          </a:p>
          <a:p>
            <a:pPr marL="285750" indent="-285750">
              <a:lnSpc>
                <a:spcPct val="200000"/>
              </a:lnSpc>
              <a:buChar char="•"/>
            </a:pPr>
            <a:r>
              <a:rPr lang="en-US" sz="1800">
                <a:solidFill>
                  <a:schemeClr val="tx1"/>
                </a:solidFill>
                <a:latin typeface="Tahoma"/>
                <a:ea typeface="Tahoma"/>
                <a:cs typeface="Tahoma"/>
              </a:rPr>
              <a:t>It simplifies the concepts of building applications </a:t>
            </a:r>
          </a:p>
          <a:p>
            <a:pPr marL="285750" indent="-285750">
              <a:lnSpc>
                <a:spcPct val="200000"/>
              </a:lnSpc>
              <a:buChar char="•"/>
            </a:pPr>
            <a:r>
              <a:rPr lang="en-US" sz="1800">
                <a:solidFill>
                  <a:schemeClr val="tx1"/>
                </a:solidFill>
                <a:latin typeface="Tahoma"/>
                <a:ea typeface="Tahoma"/>
                <a:cs typeface="Tahoma"/>
              </a:rPr>
              <a:t>Standardizes an API between the components and application server container.</a:t>
            </a:r>
          </a:p>
          <a:p>
            <a:pPr marL="285750" indent="-285750">
              <a:lnSpc>
                <a:spcPct val="200000"/>
              </a:lnSpc>
              <a:buChar char="•"/>
            </a:pPr>
            <a:r>
              <a:rPr lang="en-US" sz="1800">
                <a:solidFill>
                  <a:schemeClr val="tx1"/>
                </a:solidFill>
                <a:latin typeface="Tahoma"/>
                <a:ea typeface="Tahoma"/>
                <a:cs typeface="Tahoma"/>
              </a:rPr>
              <a:t>J2E application server and container provides the framework services</a:t>
            </a:r>
          </a:p>
          <a:p>
            <a:pPr>
              <a:lnSpc>
                <a:spcPct val="200000"/>
              </a:lnSpc>
            </a:pP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31369948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SERVLETS</a:t>
            </a:r>
            <a:endParaRPr lang="en-US" b="1" dirty="0">
              <a:solidFill>
                <a:schemeClr val="bg1"/>
              </a:solidFill>
              <a:latin typeface="Tahoma"/>
              <a:ea typeface="Tahoma"/>
              <a:cs typeface="Tahoma"/>
            </a:endParaRPr>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17359765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SERVLETS</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01773" y="775095"/>
            <a:ext cx="7061360" cy="6095258"/>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1800" b="1">
                <a:solidFill>
                  <a:schemeClr val="tx1"/>
                </a:solidFill>
                <a:latin typeface="Tahoma"/>
                <a:ea typeface="Tahoma"/>
                <a:cs typeface="Tahoma"/>
              </a:rPr>
              <a:t>What is Servlets?</a:t>
            </a:r>
          </a:p>
          <a:p>
            <a:pPr marL="342900" indent="-342900">
              <a:lnSpc>
                <a:spcPct val="200000"/>
              </a:lnSpc>
              <a:buChar char="•"/>
            </a:pPr>
            <a:r>
              <a:rPr lang="en-US" sz="1800" b="1">
                <a:ea typeface="Tahoma"/>
              </a:rPr>
              <a:t>Servlet</a:t>
            </a:r>
            <a:r>
              <a:rPr lang="en-US" sz="1800">
                <a:ea typeface="Tahoma"/>
              </a:rPr>
              <a:t> technology is used to create a web application (resides at server side and generates a dynamic web page).</a:t>
            </a:r>
            <a:endParaRPr lang="en-US" sz="1800" b="1">
              <a:solidFill>
                <a:schemeClr val="tx1"/>
              </a:solidFill>
              <a:latin typeface="Tahoma"/>
              <a:ea typeface="Tahoma"/>
              <a:cs typeface="Tahoma"/>
            </a:endParaRPr>
          </a:p>
          <a:p>
            <a:pPr marL="342900" indent="-342900">
              <a:lnSpc>
                <a:spcPct val="200000"/>
              </a:lnSpc>
              <a:buChar char="•"/>
            </a:pPr>
            <a:r>
              <a:rPr lang="en-US" sz="1800">
                <a:solidFill>
                  <a:schemeClr val="tx1"/>
                </a:solidFill>
                <a:latin typeface="Tahoma"/>
                <a:ea typeface="Tahoma"/>
                <a:cs typeface="Tahoma"/>
              </a:rPr>
              <a:t>Servlet technology is robust and scalable because of java language. Before Servlet, CGI (Common Gateway Interface) scripting language was common as a server-side programming language.</a:t>
            </a:r>
            <a:endParaRPr lang="en-US">
              <a:solidFill>
                <a:schemeClr val="tx1"/>
              </a:solidFill>
              <a:ea typeface="Tahoma"/>
            </a:endParaRPr>
          </a:p>
          <a:p>
            <a:pPr marL="342900" indent="-342900">
              <a:lnSpc>
                <a:spcPct val="200000"/>
              </a:lnSpc>
              <a:buChar char="•"/>
            </a:pPr>
            <a:r>
              <a:rPr lang="en-US" sz="1800">
                <a:solidFill>
                  <a:schemeClr val="tx1"/>
                </a:solidFill>
                <a:latin typeface="Tahoma"/>
                <a:ea typeface="Tahoma"/>
                <a:cs typeface="Tahoma"/>
              </a:rPr>
              <a:t>There are many interfaces and classes in the Servlet API such as Servlet, </a:t>
            </a:r>
            <a:r>
              <a:rPr lang="en-US" sz="1800" err="1">
                <a:solidFill>
                  <a:schemeClr val="tx1"/>
                </a:solidFill>
                <a:latin typeface="Tahoma"/>
                <a:ea typeface="Tahoma"/>
                <a:cs typeface="Tahoma"/>
              </a:rPr>
              <a:t>GenericServlet</a:t>
            </a:r>
            <a:r>
              <a:rPr lang="en-US" sz="1800">
                <a:solidFill>
                  <a:schemeClr val="tx1"/>
                </a:solidFill>
                <a:latin typeface="Tahoma"/>
                <a:ea typeface="Tahoma"/>
                <a:cs typeface="Tahoma"/>
              </a:rPr>
              <a:t>, </a:t>
            </a:r>
            <a:r>
              <a:rPr lang="en-US" sz="1800" err="1">
                <a:solidFill>
                  <a:schemeClr val="tx1"/>
                </a:solidFill>
                <a:latin typeface="Tahoma"/>
                <a:ea typeface="Tahoma"/>
                <a:cs typeface="Tahoma"/>
              </a:rPr>
              <a:t>HttpServlet</a:t>
            </a:r>
            <a:r>
              <a:rPr lang="en-US" sz="1800">
                <a:solidFill>
                  <a:schemeClr val="tx1"/>
                </a:solidFill>
                <a:latin typeface="Tahoma"/>
                <a:ea typeface="Tahoma"/>
                <a:cs typeface="Tahoma"/>
              </a:rPr>
              <a:t>, </a:t>
            </a:r>
            <a:r>
              <a:rPr lang="en-US" sz="1800" err="1">
                <a:solidFill>
                  <a:schemeClr val="tx1"/>
                </a:solidFill>
                <a:latin typeface="Tahoma"/>
                <a:ea typeface="Tahoma"/>
                <a:cs typeface="Tahoma"/>
              </a:rPr>
              <a:t>ServletRequest</a:t>
            </a:r>
            <a:r>
              <a:rPr lang="en-US" sz="1800">
                <a:solidFill>
                  <a:schemeClr val="tx1"/>
                </a:solidFill>
                <a:latin typeface="Tahoma"/>
                <a:ea typeface="Tahoma"/>
                <a:cs typeface="Tahoma"/>
              </a:rPr>
              <a:t>, </a:t>
            </a:r>
            <a:r>
              <a:rPr lang="en-US" sz="1800" err="1">
                <a:solidFill>
                  <a:schemeClr val="tx1"/>
                </a:solidFill>
                <a:latin typeface="Tahoma"/>
                <a:ea typeface="Tahoma"/>
                <a:cs typeface="Tahoma"/>
              </a:rPr>
              <a:t>ServletResponse</a:t>
            </a:r>
            <a:r>
              <a:rPr lang="en-US" sz="1800">
                <a:solidFill>
                  <a:schemeClr val="tx1"/>
                </a:solidFill>
                <a:latin typeface="Tahoma"/>
                <a:ea typeface="Tahoma"/>
                <a:cs typeface="Tahoma"/>
              </a:rPr>
              <a:t>, etc.</a:t>
            </a:r>
            <a:br>
              <a:rPr lang="en-US" sz="1800">
                <a:solidFill>
                  <a:schemeClr val="tx1"/>
                </a:solidFill>
                <a:latin typeface="Tahoma"/>
                <a:ea typeface="Tahoma"/>
                <a:cs typeface="Tahoma"/>
              </a:rPr>
            </a:br>
            <a:endParaRPr lang="en-US" sz="1800">
              <a:solidFill>
                <a:schemeClr val="tx1"/>
              </a:solidFill>
              <a:latin typeface="Tahoma"/>
              <a:ea typeface="Tahoma"/>
              <a:cs typeface="Tahoma"/>
            </a:endParaRPr>
          </a:p>
        </p:txBody>
      </p:sp>
      <p:pic>
        <p:nvPicPr>
          <p:cNvPr id="2" name="Picture 2" descr="Diagram&#10;&#10;Description automatically generated">
            <a:extLst>
              <a:ext uri="{FF2B5EF4-FFF2-40B4-BE49-F238E27FC236}">
                <a16:creationId xmlns:a16="http://schemas.microsoft.com/office/drawing/2014/main" id="{88CDE166-C881-469D-9337-D584F6BD4689}"/>
              </a:ext>
            </a:extLst>
          </p:cNvPr>
          <p:cNvPicPr>
            <a:picLocks noChangeAspect="1"/>
          </p:cNvPicPr>
          <p:nvPr/>
        </p:nvPicPr>
        <p:blipFill>
          <a:blip r:embed="rId3"/>
          <a:stretch>
            <a:fillRect/>
          </a:stretch>
        </p:blipFill>
        <p:spPr>
          <a:xfrm>
            <a:off x="7772401" y="1544640"/>
            <a:ext cx="4425350" cy="3351773"/>
          </a:xfrm>
          <a:prstGeom prst="rect">
            <a:avLst/>
          </a:prstGeom>
        </p:spPr>
      </p:pic>
    </p:spTree>
    <p:extLst>
      <p:ext uri="{BB962C8B-B14F-4D97-AF65-F5344CB8AC3E}">
        <p14:creationId xmlns:p14="http://schemas.microsoft.com/office/powerpoint/2010/main" val="41119448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SERVLETS- Further Explanation</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4987263"/>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1800" b="1">
                <a:solidFill>
                  <a:schemeClr val="tx1"/>
                </a:solidFill>
                <a:latin typeface="Tahoma"/>
                <a:ea typeface="Tahoma"/>
                <a:cs typeface="Tahoma"/>
              </a:rPr>
              <a:t>What is Servlet?</a:t>
            </a:r>
          </a:p>
          <a:p>
            <a:pPr marL="342900" indent="-342900">
              <a:lnSpc>
                <a:spcPct val="200000"/>
              </a:lnSpc>
              <a:buChar char="•"/>
            </a:pPr>
            <a:r>
              <a:rPr lang="en-US" sz="1800">
                <a:ea typeface="Tahoma"/>
              </a:rPr>
              <a:t>Servlet is a technology which is used to create a web application.</a:t>
            </a:r>
            <a:endParaRPr lang="en-US" sz="1800" b="1">
              <a:solidFill>
                <a:schemeClr val="tx1"/>
              </a:solidFill>
              <a:latin typeface="Tahoma"/>
              <a:ea typeface="Tahoma"/>
              <a:cs typeface="Tahoma"/>
            </a:endParaRPr>
          </a:p>
          <a:p>
            <a:pPr marL="342900" indent="-342900">
              <a:lnSpc>
                <a:spcPct val="200000"/>
              </a:lnSpc>
              <a:buChar char="•"/>
            </a:pPr>
            <a:r>
              <a:rPr lang="en-US" sz="1800">
                <a:ea typeface="Tahoma"/>
              </a:rPr>
              <a:t>it is an API that provides many interfaces and classes including documentation.</a:t>
            </a:r>
            <a:endParaRPr lang="en-US" sz="2000">
              <a:ea typeface="Tahoma"/>
            </a:endParaRPr>
          </a:p>
          <a:p>
            <a:pPr marL="342900" indent="-342900">
              <a:lnSpc>
                <a:spcPct val="200000"/>
              </a:lnSpc>
              <a:buChar char="•"/>
            </a:pPr>
            <a:r>
              <a:rPr lang="en-US" sz="1800">
                <a:ea typeface="Tahoma"/>
              </a:rPr>
              <a:t>Servlet is an interface that must be implemented for creating any web application.</a:t>
            </a:r>
            <a:endParaRPr lang="en-US" sz="2000">
              <a:ea typeface="Tahoma"/>
            </a:endParaRPr>
          </a:p>
          <a:p>
            <a:pPr marL="342900" indent="-342900">
              <a:lnSpc>
                <a:spcPct val="200000"/>
              </a:lnSpc>
              <a:buChar char="•"/>
            </a:pPr>
            <a:r>
              <a:rPr lang="en-US" sz="1800">
                <a:ea typeface="Tahoma"/>
              </a:rPr>
              <a:t>It is a class that extends the capabilities of the servers and responds to the incoming requests. It can respond to any requests.</a:t>
            </a:r>
          </a:p>
          <a:p>
            <a:pPr marL="342900" indent="-342900">
              <a:lnSpc>
                <a:spcPct val="200000"/>
              </a:lnSpc>
              <a:buChar char="•"/>
            </a:pPr>
            <a:r>
              <a:rPr lang="en-US" sz="1800">
                <a:ea typeface="Tahoma"/>
              </a:rPr>
              <a:t>Servlet is a web component that is deployed on the server to create a dynamic web page.</a:t>
            </a:r>
          </a:p>
          <a:p>
            <a:pPr>
              <a:lnSpc>
                <a:spcPct val="200000"/>
              </a:lnSpc>
            </a:pPr>
            <a:br>
              <a:rPr lang="en-US" sz="1800" dirty="0">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556632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746054-CC5A-455F-A8B4-3BF0C3F2E447}"/>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508299" y="17803"/>
            <a:ext cx="8631264" cy="1079477"/>
          </a:xfrm>
        </p:spPr>
        <p:txBody>
          <a:bodyPr/>
          <a:lstStyle/>
          <a:p>
            <a:r>
              <a:rPr lang="en-US" sz="4800" b="1">
                <a:solidFill>
                  <a:schemeClr val="tx1"/>
                </a:solidFill>
                <a:latin typeface="Tahoma" panose="020B0604030504040204" pitchFamily="34" charset="0"/>
                <a:ea typeface="Tahoma" panose="020B0604030504040204" pitchFamily="34" charset="0"/>
                <a:cs typeface="Tahoma" panose="020B0604030504040204" pitchFamily="34" charset="0"/>
              </a:rPr>
              <a:t>Table of Contents</a:t>
            </a:r>
          </a:p>
        </p:txBody>
      </p:sp>
      <p:sp>
        <p:nvSpPr>
          <p:cNvPr id="13" name="TextBox 12">
            <a:extLst>
              <a:ext uri="{FF2B5EF4-FFF2-40B4-BE49-F238E27FC236}">
                <a16:creationId xmlns:a16="http://schemas.microsoft.com/office/drawing/2014/main" id="{FE23BE08-E594-4BC8-835A-EAB0660DF146}"/>
              </a:ext>
            </a:extLst>
          </p:cNvPr>
          <p:cNvSpPr txBox="1"/>
          <p:nvPr/>
        </p:nvSpPr>
        <p:spPr>
          <a:xfrm>
            <a:off x="1348395" y="1444374"/>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Introduction to LOG4j</a:t>
            </a:r>
          </a:p>
        </p:txBody>
      </p:sp>
      <p:sp>
        <p:nvSpPr>
          <p:cNvPr id="14" name="Oval 13">
            <a:extLst>
              <a:ext uri="{FF2B5EF4-FFF2-40B4-BE49-F238E27FC236}">
                <a16:creationId xmlns:a16="http://schemas.microsoft.com/office/drawing/2014/main" id="{A4B66A53-884C-4967-A3A8-9CB10FF2DAE0}"/>
              </a:ext>
            </a:extLst>
          </p:cNvPr>
          <p:cNvSpPr/>
          <p:nvPr/>
        </p:nvSpPr>
        <p:spPr>
          <a:xfrm>
            <a:off x="642366" y="1566046"/>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1</a:t>
            </a:r>
          </a:p>
        </p:txBody>
      </p:sp>
      <p:sp>
        <p:nvSpPr>
          <p:cNvPr id="15" name="Oval 14">
            <a:extLst>
              <a:ext uri="{FF2B5EF4-FFF2-40B4-BE49-F238E27FC236}">
                <a16:creationId xmlns:a16="http://schemas.microsoft.com/office/drawing/2014/main" id="{64B6C5FE-2988-4815-A84D-B89877B0D3B7}"/>
              </a:ext>
            </a:extLst>
          </p:cNvPr>
          <p:cNvSpPr/>
          <p:nvPr/>
        </p:nvSpPr>
        <p:spPr>
          <a:xfrm>
            <a:off x="633342" y="2341747"/>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2</a:t>
            </a:r>
          </a:p>
        </p:txBody>
      </p:sp>
      <p:sp>
        <p:nvSpPr>
          <p:cNvPr id="16" name="TextBox 15">
            <a:extLst>
              <a:ext uri="{FF2B5EF4-FFF2-40B4-BE49-F238E27FC236}">
                <a16:creationId xmlns:a16="http://schemas.microsoft.com/office/drawing/2014/main" id="{0E32A555-C9A2-47DA-BEAD-650AC7895223}"/>
              </a:ext>
            </a:extLst>
          </p:cNvPr>
          <p:cNvSpPr txBox="1"/>
          <p:nvPr/>
        </p:nvSpPr>
        <p:spPr>
          <a:xfrm>
            <a:off x="1348395" y="2204075"/>
            <a:ext cx="5867400" cy="559449"/>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Implementation of LOG4j</a:t>
            </a:r>
            <a:endParaRPr lang="en-US">
              <a:solidFill>
                <a:schemeClr val="tx1"/>
              </a:solidFill>
            </a:endParaRPr>
          </a:p>
        </p:txBody>
      </p:sp>
      <p:sp>
        <p:nvSpPr>
          <p:cNvPr id="17" name="Oval 16">
            <a:extLst>
              <a:ext uri="{FF2B5EF4-FFF2-40B4-BE49-F238E27FC236}">
                <a16:creationId xmlns:a16="http://schemas.microsoft.com/office/drawing/2014/main" id="{94DFD8EA-902F-4783-B207-339BEF40B58F}"/>
              </a:ext>
            </a:extLst>
          </p:cNvPr>
          <p:cNvSpPr/>
          <p:nvPr/>
        </p:nvSpPr>
        <p:spPr>
          <a:xfrm>
            <a:off x="642366" y="3197859"/>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3</a:t>
            </a:r>
          </a:p>
        </p:txBody>
      </p:sp>
      <p:sp>
        <p:nvSpPr>
          <p:cNvPr id="18" name="TextBox 17">
            <a:extLst>
              <a:ext uri="{FF2B5EF4-FFF2-40B4-BE49-F238E27FC236}">
                <a16:creationId xmlns:a16="http://schemas.microsoft.com/office/drawing/2014/main" id="{FE687012-83E0-4766-85BC-B5411AA0DF3B}"/>
              </a:ext>
            </a:extLst>
          </p:cNvPr>
          <p:cNvSpPr txBox="1"/>
          <p:nvPr/>
        </p:nvSpPr>
        <p:spPr>
          <a:xfrm>
            <a:off x="1328665" y="3160829"/>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Date Time Format</a:t>
            </a:r>
            <a:endParaRPr lang="en-US"/>
          </a:p>
        </p:txBody>
      </p:sp>
      <p:sp>
        <p:nvSpPr>
          <p:cNvPr id="22" name="Oval 21">
            <a:extLst>
              <a:ext uri="{FF2B5EF4-FFF2-40B4-BE49-F238E27FC236}">
                <a16:creationId xmlns:a16="http://schemas.microsoft.com/office/drawing/2014/main" id="{CDC5558C-8E3C-4553-9B1F-01321FCC8294}"/>
              </a:ext>
            </a:extLst>
          </p:cNvPr>
          <p:cNvSpPr/>
          <p:nvPr/>
        </p:nvSpPr>
        <p:spPr>
          <a:xfrm>
            <a:off x="642366" y="4019235"/>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4</a:t>
            </a:r>
          </a:p>
        </p:txBody>
      </p:sp>
      <p:sp>
        <p:nvSpPr>
          <p:cNvPr id="23" name="TextBox 22">
            <a:extLst>
              <a:ext uri="{FF2B5EF4-FFF2-40B4-BE49-F238E27FC236}">
                <a16:creationId xmlns:a16="http://schemas.microsoft.com/office/drawing/2014/main" id="{DCD0B02A-F6B4-467D-B8F0-AB9567DFE385}"/>
              </a:ext>
            </a:extLst>
          </p:cNvPr>
          <p:cNvSpPr txBox="1"/>
          <p:nvPr/>
        </p:nvSpPr>
        <p:spPr>
          <a:xfrm>
            <a:off x="1357419" y="3881563"/>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Advanced Java</a:t>
            </a:r>
          </a:p>
        </p:txBody>
      </p:sp>
      <p:pic>
        <p:nvPicPr>
          <p:cNvPr id="8" name="Picture 7">
            <a:extLst>
              <a:ext uri="{FF2B5EF4-FFF2-40B4-BE49-F238E27FC236}">
                <a16:creationId xmlns:a16="http://schemas.microsoft.com/office/drawing/2014/main" id="{EA34231E-2169-4E07-96DE-0A502CD996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344817" y="309076"/>
            <a:ext cx="2068693" cy="951598"/>
          </a:xfrm>
          <a:prstGeom prst="rect">
            <a:avLst/>
          </a:prstGeom>
        </p:spPr>
      </p:pic>
      <p:sp>
        <p:nvSpPr>
          <p:cNvPr id="19" name="Oval 18">
            <a:extLst>
              <a:ext uri="{FF2B5EF4-FFF2-40B4-BE49-F238E27FC236}">
                <a16:creationId xmlns:a16="http://schemas.microsoft.com/office/drawing/2014/main" id="{04FDBD9F-A5B9-4505-BCC6-F7351A17AEDB}"/>
              </a:ext>
            </a:extLst>
          </p:cNvPr>
          <p:cNvSpPr/>
          <p:nvPr/>
        </p:nvSpPr>
        <p:spPr>
          <a:xfrm>
            <a:off x="642366" y="4902036"/>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5</a:t>
            </a:r>
          </a:p>
        </p:txBody>
      </p:sp>
      <p:sp>
        <p:nvSpPr>
          <p:cNvPr id="20" name="TextBox 19">
            <a:extLst>
              <a:ext uri="{FF2B5EF4-FFF2-40B4-BE49-F238E27FC236}">
                <a16:creationId xmlns:a16="http://schemas.microsoft.com/office/drawing/2014/main" id="{DFBE529F-CDEB-43B2-A92A-ED1AEFC10891}"/>
              </a:ext>
            </a:extLst>
          </p:cNvPr>
          <p:cNvSpPr txBox="1"/>
          <p:nvPr/>
        </p:nvSpPr>
        <p:spPr>
          <a:xfrm>
            <a:off x="1357419" y="4764364"/>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J2EE</a:t>
            </a:r>
          </a:p>
        </p:txBody>
      </p:sp>
      <p:sp>
        <p:nvSpPr>
          <p:cNvPr id="21" name="Oval 20">
            <a:extLst>
              <a:ext uri="{FF2B5EF4-FFF2-40B4-BE49-F238E27FC236}">
                <a16:creationId xmlns:a16="http://schemas.microsoft.com/office/drawing/2014/main" id="{9BEC6719-9ED6-456B-B0F4-468E63090B6B}"/>
              </a:ext>
            </a:extLst>
          </p:cNvPr>
          <p:cNvSpPr/>
          <p:nvPr/>
        </p:nvSpPr>
        <p:spPr>
          <a:xfrm>
            <a:off x="642366" y="5768334"/>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6</a:t>
            </a:r>
          </a:p>
        </p:txBody>
      </p:sp>
      <p:sp>
        <p:nvSpPr>
          <p:cNvPr id="24" name="TextBox 23">
            <a:extLst>
              <a:ext uri="{FF2B5EF4-FFF2-40B4-BE49-F238E27FC236}">
                <a16:creationId xmlns:a16="http://schemas.microsoft.com/office/drawing/2014/main" id="{47E97054-4518-4DA2-BE7D-037FA746A5C0}"/>
              </a:ext>
            </a:extLst>
          </p:cNvPr>
          <p:cNvSpPr txBox="1"/>
          <p:nvPr/>
        </p:nvSpPr>
        <p:spPr>
          <a:xfrm>
            <a:off x="1357419" y="5630662"/>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Servlets</a:t>
            </a:r>
          </a:p>
        </p:txBody>
      </p:sp>
      <p:sp>
        <p:nvSpPr>
          <p:cNvPr id="25" name="Oval 24">
            <a:extLst>
              <a:ext uri="{FF2B5EF4-FFF2-40B4-BE49-F238E27FC236}">
                <a16:creationId xmlns:a16="http://schemas.microsoft.com/office/drawing/2014/main" id="{CCD0B5D2-0F6E-4C19-A8AC-B5D359E4EB4A}"/>
              </a:ext>
            </a:extLst>
          </p:cNvPr>
          <p:cNvSpPr/>
          <p:nvPr/>
        </p:nvSpPr>
        <p:spPr>
          <a:xfrm>
            <a:off x="5490810" y="1561739"/>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7</a:t>
            </a:r>
          </a:p>
        </p:txBody>
      </p:sp>
      <p:sp>
        <p:nvSpPr>
          <p:cNvPr id="26" name="TextBox 25">
            <a:extLst>
              <a:ext uri="{FF2B5EF4-FFF2-40B4-BE49-F238E27FC236}">
                <a16:creationId xmlns:a16="http://schemas.microsoft.com/office/drawing/2014/main" id="{E04C72A2-CAD4-4852-BB14-E4CEB2A23FD3}"/>
              </a:ext>
            </a:extLst>
          </p:cNvPr>
          <p:cNvSpPr txBox="1"/>
          <p:nvPr/>
        </p:nvSpPr>
        <p:spPr>
          <a:xfrm>
            <a:off x="6205863" y="1424067"/>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JSP</a:t>
            </a:r>
          </a:p>
        </p:txBody>
      </p:sp>
      <p:sp>
        <p:nvSpPr>
          <p:cNvPr id="27" name="Oval 26">
            <a:extLst>
              <a:ext uri="{FF2B5EF4-FFF2-40B4-BE49-F238E27FC236}">
                <a16:creationId xmlns:a16="http://schemas.microsoft.com/office/drawing/2014/main" id="{EA61759C-1016-4359-B0E5-12B9439ECAB5}"/>
              </a:ext>
            </a:extLst>
          </p:cNvPr>
          <p:cNvSpPr/>
          <p:nvPr/>
        </p:nvSpPr>
        <p:spPr>
          <a:xfrm>
            <a:off x="5490810" y="2341632"/>
            <a:ext cx="517883" cy="517883"/>
          </a:xfrm>
          <a:prstGeom prst="ellipse">
            <a:avLst/>
          </a:prstGeom>
          <a:solidFill>
            <a:srgbClr val="FF8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8</a:t>
            </a:r>
          </a:p>
        </p:txBody>
      </p:sp>
      <p:sp>
        <p:nvSpPr>
          <p:cNvPr id="28" name="TextBox 27">
            <a:extLst>
              <a:ext uri="{FF2B5EF4-FFF2-40B4-BE49-F238E27FC236}">
                <a16:creationId xmlns:a16="http://schemas.microsoft.com/office/drawing/2014/main" id="{046E2472-CE6D-4440-BB99-F6F9A44E8960}"/>
              </a:ext>
            </a:extLst>
          </p:cNvPr>
          <p:cNvSpPr txBox="1"/>
          <p:nvPr/>
        </p:nvSpPr>
        <p:spPr>
          <a:xfrm>
            <a:off x="6205863" y="2203960"/>
            <a:ext cx="5867400" cy="555280"/>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Implicit Objects</a:t>
            </a:r>
          </a:p>
        </p:txBody>
      </p:sp>
    </p:spTree>
    <p:extLst>
      <p:ext uri="{BB962C8B-B14F-4D97-AF65-F5344CB8AC3E}">
        <p14:creationId xmlns:p14="http://schemas.microsoft.com/office/powerpoint/2010/main" val="323252019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SERVLETS- Advantages and Use </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403321" cy="4987263"/>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1800" b="1">
                <a:solidFill>
                  <a:schemeClr val="tx1"/>
                </a:solidFill>
                <a:latin typeface="Tahoma"/>
                <a:ea typeface="Tahoma"/>
                <a:cs typeface="Tahoma"/>
              </a:rPr>
              <a:t>Advantages of Servlet?</a:t>
            </a:r>
          </a:p>
          <a:p>
            <a:pPr marL="342900" indent="-342900">
              <a:lnSpc>
                <a:spcPct val="200000"/>
              </a:lnSpc>
              <a:buChar char="•"/>
            </a:pPr>
            <a:r>
              <a:rPr lang="en-US" sz="1800">
                <a:ea typeface="Tahoma"/>
              </a:rPr>
              <a:t>Better performance: because it creates a thread for each request, not process.</a:t>
            </a:r>
            <a:endParaRPr lang="en-US" sz="1800" b="1">
              <a:solidFill>
                <a:schemeClr val="tx1"/>
              </a:solidFill>
              <a:latin typeface="Tahoma"/>
              <a:ea typeface="Tahoma"/>
              <a:cs typeface="Tahoma"/>
            </a:endParaRPr>
          </a:p>
          <a:p>
            <a:pPr marL="342900" indent="-342900">
              <a:lnSpc>
                <a:spcPct val="200000"/>
              </a:lnSpc>
              <a:buChar char="•"/>
            </a:pPr>
            <a:r>
              <a:rPr lang="en-US" sz="1800">
                <a:ea typeface="Tahoma"/>
              </a:rPr>
              <a:t>Portability: because it uses Java language.</a:t>
            </a:r>
            <a:endParaRPr lang="en-US" sz="2000">
              <a:ea typeface="Tahoma"/>
            </a:endParaRPr>
          </a:p>
          <a:p>
            <a:pPr marL="342900" indent="-342900">
              <a:lnSpc>
                <a:spcPct val="200000"/>
              </a:lnSpc>
              <a:buChar char="•"/>
            </a:pPr>
            <a:r>
              <a:rPr lang="en-US" sz="1800">
                <a:ea typeface="Tahoma"/>
              </a:rPr>
              <a:t>Robust: JVM manages Servlets, so we don't need to worry about the memory leak, garbage collection, etc.</a:t>
            </a:r>
            <a:endParaRPr lang="en-US" sz="2000">
              <a:ea typeface="Tahoma"/>
            </a:endParaRPr>
          </a:p>
          <a:p>
            <a:pPr marL="342900" indent="-342900">
              <a:lnSpc>
                <a:spcPct val="200000"/>
              </a:lnSpc>
              <a:buChar char="•"/>
            </a:pPr>
            <a:r>
              <a:rPr lang="en-US" sz="1800">
                <a:ea typeface="Tahoma"/>
              </a:rPr>
              <a:t>Secure: because it uses java language.</a:t>
            </a:r>
          </a:p>
          <a:p>
            <a:pPr>
              <a:lnSpc>
                <a:spcPct val="200000"/>
              </a:lnSpc>
            </a:pPr>
            <a:r>
              <a:rPr lang="en-US" sz="1800" b="1">
                <a:ea typeface="Tahoma"/>
              </a:rPr>
              <a:t>What is the use of Servlet:</a:t>
            </a:r>
            <a:endParaRPr lang="en-US" sz="1800" b="1" dirty="0">
              <a:ea typeface="Tahoma"/>
            </a:endParaRPr>
          </a:p>
          <a:p>
            <a:pPr marL="285750" indent="-285750">
              <a:lnSpc>
                <a:spcPct val="200000"/>
              </a:lnSpc>
              <a:buChar char="•"/>
            </a:pPr>
            <a:r>
              <a:rPr lang="en-US" sz="1800">
                <a:ea typeface="Tahoma"/>
              </a:rPr>
              <a:t>Using Servlets, you can collect input from users through web page forms, present records from a database or another source, and create web pages dynamically.</a:t>
            </a:r>
            <a:endParaRPr lang="en-US"/>
          </a:p>
          <a:p>
            <a:pPr>
              <a:lnSpc>
                <a:spcPct val="200000"/>
              </a:lnSpc>
            </a:pPr>
            <a:endParaRPr lang="en-US" sz="1800" dirty="0">
              <a:latin typeface="Tahoma"/>
              <a:ea typeface="Tahoma"/>
              <a:cs typeface="Tahoma"/>
            </a:endParaRPr>
          </a:p>
        </p:txBody>
      </p:sp>
    </p:spTree>
    <p:extLst>
      <p:ext uri="{BB962C8B-B14F-4D97-AF65-F5344CB8AC3E}">
        <p14:creationId xmlns:p14="http://schemas.microsoft.com/office/powerpoint/2010/main" val="245157565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JSP</a:t>
            </a:r>
            <a:endParaRPr lang="en-US" b="1" dirty="0">
              <a:solidFill>
                <a:schemeClr val="bg1"/>
              </a:solidFill>
              <a:latin typeface="Tahoma"/>
              <a:ea typeface="Tahoma"/>
              <a:cs typeface="Tahoma"/>
            </a:endParaRPr>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11266217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JSP</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5479705"/>
          </a:xfrm>
          <a:prstGeom prst="rect">
            <a:avLst/>
          </a:prstGeom>
          <a:noFill/>
        </p:spPr>
        <p:txBody>
          <a:bodyPr wrap="square" lIns="91440" tIns="45720" rIns="91440" bIns="45720" rtlCol="0" anchor="t">
            <a:spAutoFit/>
          </a:bodyPr>
          <a:lstStyle/>
          <a:p>
            <a:pPr marL="342900" indent="-342900">
              <a:lnSpc>
                <a:spcPct val="200000"/>
              </a:lnSpc>
              <a:buAutoNum type="arabicPeriod"/>
            </a:pPr>
            <a:r>
              <a:rPr lang="en-US" sz="2000" b="1"/>
              <a:t>What is JSP ?</a:t>
            </a:r>
          </a:p>
          <a:p>
            <a:pPr marL="342900" indent="-342900">
              <a:lnSpc>
                <a:spcPct val="200000"/>
              </a:lnSpc>
              <a:buAutoNum type="arabicPeriod"/>
            </a:pPr>
            <a:r>
              <a:rPr lang="en-US" sz="2000" b="1">
                <a:ea typeface="Tahoma"/>
              </a:rPr>
              <a:t>JSP</a:t>
            </a:r>
            <a:r>
              <a:rPr lang="en-US" sz="2000">
                <a:ea typeface="Tahoma"/>
              </a:rPr>
              <a:t> technology is used to create web application just like Servlet technology. It can be thought of as an extension to Servlet because it provides more functionality than servlet such as expression language, JSTL, etc.</a:t>
            </a:r>
            <a:endParaRPr lang="en-US" sz="2000" dirty="0">
              <a:ea typeface="Tahoma"/>
            </a:endParaRPr>
          </a:p>
          <a:p>
            <a:pPr marL="342900" indent="-342900">
              <a:lnSpc>
                <a:spcPct val="200000"/>
              </a:lnSpc>
              <a:buAutoNum type="arabicPeriod"/>
            </a:pPr>
            <a:r>
              <a:rPr lang="en-US" sz="2000">
                <a:ea typeface="Tahoma"/>
              </a:rPr>
              <a:t>JSP technology is the extension to Servlet technology. We can use all the features of the Servlet in JSP.</a:t>
            </a:r>
          </a:p>
          <a:p>
            <a:pPr marL="342900" indent="-342900">
              <a:lnSpc>
                <a:spcPct val="200000"/>
              </a:lnSpc>
              <a:buAutoNum type="arabicPeriod"/>
            </a:pPr>
            <a:r>
              <a:rPr lang="en-US" sz="2000">
                <a:ea typeface="Tahoma"/>
              </a:rPr>
              <a:t> In addition to, we can use implicit objects, predefined tags, expression language and Custom tags in JSP, that makes JSP development easy.</a:t>
            </a:r>
            <a:endParaRPr lang="en-US" sz="2000"/>
          </a:p>
          <a:p>
            <a:pPr marL="342900" indent="-342900">
              <a:lnSpc>
                <a:spcPct val="200000"/>
              </a:lnSpc>
              <a:buAutoNum type="arabicPeriod"/>
            </a:pPr>
            <a:endParaRPr lang="en-US" sz="1800" dirty="0">
              <a:solidFill>
                <a:schemeClr val="tx1"/>
              </a:solidFill>
              <a:latin typeface="Tahoma"/>
              <a:ea typeface="Tahoma"/>
              <a:cs typeface="Tahoma"/>
            </a:endParaRPr>
          </a:p>
        </p:txBody>
      </p:sp>
    </p:spTree>
    <p:extLst>
      <p:ext uri="{BB962C8B-B14F-4D97-AF65-F5344CB8AC3E}">
        <p14:creationId xmlns:p14="http://schemas.microsoft.com/office/powerpoint/2010/main" val="31195622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JSP tags</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4563685"/>
          </a:xfrm>
          <a:prstGeom prst="rect">
            <a:avLst/>
          </a:prstGeom>
          <a:noFill/>
        </p:spPr>
        <p:txBody>
          <a:bodyPr wrap="square" lIns="91440" tIns="45720" rIns="91440" bIns="45720" rtlCol="0" anchor="t">
            <a:spAutoFit/>
          </a:bodyPr>
          <a:lstStyle/>
          <a:p>
            <a:pPr marL="342900" indent="-342900">
              <a:buChar char="•"/>
            </a:pPr>
            <a:r>
              <a:rPr lang="en-US" sz="2000"/>
              <a:t>The</a:t>
            </a:r>
            <a:r>
              <a:rPr lang="en-US" sz="2000">
                <a:ea typeface="Tahoma"/>
              </a:rPr>
              <a:t> scripting elements provides the ability to insert java code inside the jsp. There are three types of scripting elements: </a:t>
            </a:r>
            <a:endParaRPr lang="en-US"/>
          </a:p>
          <a:p>
            <a:pPr marL="342900" indent="-342900">
              <a:buChar char="•"/>
            </a:pPr>
            <a:endParaRPr lang="en-US"/>
          </a:p>
          <a:p>
            <a:pPr marL="342900" indent="-342900">
              <a:buChar char="•"/>
            </a:pPr>
            <a:r>
              <a:rPr lang="en-US" sz="2000" b="1">
                <a:ea typeface="Tahoma"/>
              </a:rPr>
              <a:t>scriptlet tag:</a:t>
            </a:r>
            <a:r>
              <a:rPr lang="en-US" sz="2000">
                <a:ea typeface="Tahoma"/>
              </a:rPr>
              <a:t> &lt;%  java source code %&gt; </a:t>
            </a:r>
            <a:endParaRPr lang="en-US"/>
          </a:p>
          <a:p>
            <a:pPr marL="342900" indent="-342900">
              <a:buChar char="•"/>
            </a:pPr>
            <a:endParaRPr lang="en-US"/>
          </a:p>
          <a:p>
            <a:pPr marL="342900" indent="-342900">
              <a:buChar char="•"/>
            </a:pPr>
            <a:r>
              <a:rPr lang="en-US" sz="2000" b="1">
                <a:ea typeface="Tahoma"/>
              </a:rPr>
              <a:t>expression tag: </a:t>
            </a:r>
            <a:r>
              <a:rPr lang="en-US" sz="2000">
                <a:ea typeface="Tahoma"/>
              </a:rPr>
              <a:t>&lt;%=  statement %&gt; </a:t>
            </a:r>
            <a:endParaRPr lang="en-US">
              <a:ea typeface="Tahoma"/>
            </a:endParaRPr>
          </a:p>
          <a:p>
            <a:pPr marL="342900" indent="-342900">
              <a:buChar char="•"/>
            </a:pPr>
            <a:endParaRPr lang="en-US"/>
          </a:p>
          <a:p>
            <a:pPr marL="342900" indent="-342900">
              <a:buChar char="•"/>
            </a:pPr>
            <a:r>
              <a:rPr lang="en-US" sz="2000" b="1">
                <a:ea typeface="Tahoma"/>
              </a:rPr>
              <a:t>declaration tag :</a:t>
            </a:r>
            <a:r>
              <a:rPr lang="en-US" sz="2000">
                <a:ea typeface="Tahoma"/>
              </a:rPr>
              <a:t>&lt;%!  field or method declaration %&gt; </a:t>
            </a:r>
            <a:endParaRPr lang="en-US" sz="2000"/>
          </a:p>
          <a:p>
            <a:endParaRPr lang="en-US" sz="2000" dirty="0">
              <a:ea typeface="Tahoma"/>
            </a:endParaRPr>
          </a:p>
          <a:p>
            <a:pPr marL="342900" indent="-342900">
              <a:buChar char="•"/>
            </a:pPr>
            <a:r>
              <a:rPr lang="en-US" sz="2000" b="1">
                <a:ea typeface="Tahoma"/>
              </a:rPr>
              <a:t>include tag</a:t>
            </a:r>
            <a:r>
              <a:rPr lang="en-US" sz="2000">
                <a:ea typeface="Tahoma"/>
              </a:rPr>
              <a:t>: include action tag is used to include the content of another resource it may be jsp, html or servle </a:t>
            </a:r>
            <a:endParaRPr lang="en-US" sz="2000" dirty="0">
              <a:ea typeface="Tahoma"/>
            </a:endParaRPr>
          </a:p>
          <a:p>
            <a:endParaRPr lang="en-US" sz="2000" dirty="0">
              <a:ea typeface="Tahoma"/>
            </a:endParaRPr>
          </a:p>
          <a:p>
            <a:endParaRPr lang="en-US" sz="2000" dirty="0">
              <a:ea typeface="Tahoma"/>
            </a:endParaRPr>
          </a:p>
          <a:p>
            <a:pPr marL="342900" indent="-342900">
              <a:lnSpc>
                <a:spcPct val="200000"/>
              </a:lnSpc>
              <a:buAutoNum type="arabicPeriod"/>
            </a:pPr>
            <a:endParaRPr lang="en-US" sz="1800" dirty="0">
              <a:solidFill>
                <a:schemeClr val="tx1"/>
              </a:solidFill>
              <a:latin typeface="Tahoma"/>
              <a:ea typeface="Tahoma"/>
              <a:cs typeface="Tahoma"/>
            </a:endParaRPr>
          </a:p>
        </p:txBody>
      </p:sp>
    </p:spTree>
    <p:extLst>
      <p:ext uri="{BB962C8B-B14F-4D97-AF65-F5344CB8AC3E}">
        <p14:creationId xmlns:p14="http://schemas.microsoft.com/office/powerpoint/2010/main" val="424386697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Implicit Objects in JSP</a:t>
            </a:r>
            <a:endParaRPr lang="en-US" b="1" dirty="0">
              <a:solidFill>
                <a:schemeClr val="bg1"/>
              </a:solidFill>
              <a:latin typeface="Tahoma"/>
              <a:ea typeface="Tahoma"/>
              <a:cs typeface="Tahoma"/>
            </a:endParaRPr>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121161584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Implicit</a:t>
            </a:r>
            <a:r>
              <a:rPr lang="en-US" sz="2800">
                <a:solidFill>
                  <a:schemeClr val="tx1"/>
                </a:solidFill>
                <a:latin typeface="Tahoma"/>
                <a:ea typeface="Tahoma"/>
                <a:cs typeface="Tahoma"/>
              </a:rPr>
              <a:t> </a:t>
            </a:r>
            <a:r>
              <a:rPr lang="en-US" sz="2800" b="1">
                <a:solidFill>
                  <a:schemeClr val="tx1"/>
                </a:solidFill>
                <a:latin typeface="Tahoma"/>
                <a:ea typeface="Tahoma"/>
                <a:cs typeface="Tahoma"/>
              </a:rPr>
              <a:t>Objects</a:t>
            </a:r>
            <a:r>
              <a:rPr lang="en-US" sz="2800">
                <a:solidFill>
                  <a:schemeClr val="tx1"/>
                </a:solidFill>
                <a:latin typeface="Tahoma"/>
                <a:ea typeface="Tahoma"/>
                <a:cs typeface="Tahoma"/>
              </a:rPr>
              <a:t>:</a:t>
            </a:r>
          </a:p>
          <a:p>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813097" y="872198"/>
            <a:ext cx="11575849" cy="5541261"/>
          </a:xfrm>
          <a:prstGeom prst="rect">
            <a:avLst/>
          </a:prstGeom>
          <a:noFill/>
        </p:spPr>
        <p:txBody>
          <a:bodyPr wrap="square" lIns="91440" tIns="45720" rIns="91440" bIns="45720" rtlCol="0" anchor="t">
            <a:spAutoFit/>
          </a:bodyPr>
          <a:lstStyle/>
          <a:p>
            <a:pPr>
              <a:lnSpc>
                <a:spcPct val="200000"/>
              </a:lnSpc>
            </a:pPr>
            <a:r>
              <a:rPr lang="en-US" sz="1800">
                <a:solidFill>
                  <a:schemeClr val="tx1"/>
                </a:solidFill>
                <a:latin typeface="Tahoma"/>
                <a:ea typeface="Tahoma"/>
                <a:cs typeface="Tahoma"/>
              </a:rPr>
              <a:t>What are Implicit Objects in JSP?</a:t>
            </a:r>
            <a:endParaRPr lang="en-US" sz="1800" dirty="0">
              <a:solidFill>
                <a:schemeClr val="tx1"/>
              </a:solidFill>
              <a:latin typeface="Tahoma"/>
              <a:ea typeface="Tahoma"/>
              <a:cs typeface="Tahoma"/>
            </a:endParaRPr>
          </a:p>
          <a:p>
            <a:pPr marL="285750" indent="-285750">
              <a:lnSpc>
                <a:spcPct val="200000"/>
              </a:lnSpc>
              <a:buChar char="•"/>
            </a:pPr>
            <a:r>
              <a:rPr lang="en-US" sz="1800" dirty="0">
                <a:ea typeface="Tahoma"/>
              </a:rPr>
              <a:t>These Objects are the Java objects that the JSP Container makes available to the developers in each page and </a:t>
            </a:r>
            <a:r>
              <a:rPr lang="en-US" sz="1800">
                <a:ea typeface="Tahoma"/>
              </a:rPr>
              <a:t>the developer can call them directly without being explicitly declared.</a:t>
            </a:r>
            <a:endParaRPr lang="en-US"/>
          </a:p>
          <a:p>
            <a:pPr marL="342900" indent="-342900">
              <a:lnSpc>
                <a:spcPct val="200000"/>
              </a:lnSpc>
              <a:buAutoNum type="arabicPeriod"/>
            </a:pPr>
            <a:r>
              <a:rPr lang="en-US" sz="1800">
                <a:solidFill>
                  <a:schemeClr val="tx1"/>
                </a:solidFill>
                <a:latin typeface="Tahoma"/>
                <a:ea typeface="Tahoma"/>
                <a:cs typeface="Tahoma"/>
              </a:rPr>
              <a:t>There are 9 jsp implicit objects. These objects are created by the web container that are available to all the jsp pages.</a:t>
            </a:r>
          </a:p>
          <a:p>
            <a:pPr marL="342900" indent="-342900">
              <a:lnSpc>
                <a:spcPct val="200000"/>
              </a:lnSpc>
              <a:buAutoNum type="arabicPeriod"/>
            </a:pPr>
            <a:endParaRPr lang="en-US" sz="1800">
              <a:solidFill>
                <a:schemeClr val="tx1"/>
              </a:solidFill>
              <a:latin typeface="Tahoma"/>
              <a:ea typeface="Tahoma"/>
              <a:cs typeface="Tahoma"/>
            </a:endParaRPr>
          </a:p>
          <a:p>
            <a:pPr marL="342900" indent="-342900">
              <a:lnSpc>
                <a:spcPct val="200000"/>
              </a:lnSpc>
              <a:buAutoNum type="arabicPeriod"/>
            </a:pPr>
            <a:endParaRPr lang="en-US" sz="1800">
              <a:solidFill>
                <a:schemeClr val="tx1"/>
              </a:solidFill>
              <a:latin typeface="Tahoma"/>
              <a:ea typeface="Tahoma"/>
              <a:cs typeface="Tahoma"/>
            </a:endParaRPr>
          </a:p>
          <a:p>
            <a:pPr marL="342900" indent="-342900">
              <a:lnSpc>
                <a:spcPct val="200000"/>
              </a:lnSpc>
              <a:buAutoNum type="arabicPeriod"/>
            </a:pPr>
            <a:endParaRPr lang="en-US" sz="1800">
              <a:solidFill>
                <a:schemeClr val="tx1"/>
              </a:solidFill>
              <a:latin typeface="Tahoma"/>
              <a:ea typeface="Tahoma"/>
              <a:cs typeface="Tahoma"/>
            </a:endParaRPr>
          </a:p>
          <a:p>
            <a:pPr>
              <a:lnSpc>
                <a:spcPct val="200000"/>
              </a:lnSpc>
            </a:pPr>
            <a:endParaRPr lang="en-US" sz="1800">
              <a:solidFill>
                <a:schemeClr val="tx1"/>
              </a:solidFill>
              <a:latin typeface="Tahoma"/>
              <a:ea typeface="Tahoma"/>
              <a:cs typeface="Tahoma"/>
            </a:endParaRPr>
          </a:p>
          <a:p>
            <a:pPr>
              <a:lnSpc>
                <a:spcPct val="200000"/>
              </a:lnSpc>
            </a:pPr>
            <a:endParaRPr lang="en-US" sz="1800">
              <a:solidFill>
                <a:schemeClr val="tx1"/>
              </a:solidFill>
              <a:latin typeface="Tahoma"/>
              <a:ea typeface="Tahoma"/>
              <a:cs typeface="Tahoma"/>
            </a:endParaRPr>
          </a:p>
        </p:txBody>
      </p:sp>
      <p:graphicFrame>
        <p:nvGraphicFramePr>
          <p:cNvPr id="2" name="Table 2">
            <a:extLst>
              <a:ext uri="{FF2B5EF4-FFF2-40B4-BE49-F238E27FC236}">
                <a16:creationId xmlns:a16="http://schemas.microsoft.com/office/drawing/2014/main" id="{FAE21D0A-DED3-440C-B9DA-65A608093A6A}"/>
              </a:ext>
            </a:extLst>
          </p:cNvPr>
          <p:cNvGraphicFramePr>
            <a:graphicFrameLocks noGrp="1"/>
          </p:cNvGraphicFramePr>
          <p:nvPr>
            <p:extLst>
              <p:ext uri="{D42A27DB-BD31-4B8C-83A1-F6EECF244321}">
                <p14:modId xmlns:p14="http://schemas.microsoft.com/office/powerpoint/2010/main" val="504732443"/>
              </p:ext>
            </p:extLst>
          </p:nvPr>
        </p:nvGraphicFramePr>
        <p:xfrm>
          <a:off x="1537096" y="3916972"/>
          <a:ext cx="7698154" cy="1879920"/>
        </p:xfrm>
        <a:graphic>
          <a:graphicData uri="http://schemas.openxmlformats.org/drawingml/2006/table">
            <a:tbl>
              <a:tblPr firstRow="1" bandRow="1">
                <a:tableStyleId>{83BCBCAD-0A55-4A4E-BFC6-A1356CCD3447}</a:tableStyleId>
              </a:tblPr>
              <a:tblGrid>
                <a:gridCol w="3634154">
                  <a:extLst>
                    <a:ext uri="{9D8B030D-6E8A-4147-A177-3AD203B41FA5}">
                      <a16:colId xmlns:a16="http://schemas.microsoft.com/office/drawing/2014/main" val="3130303469"/>
                    </a:ext>
                  </a:extLst>
                </a:gridCol>
                <a:gridCol w="4064000">
                  <a:extLst>
                    <a:ext uri="{9D8B030D-6E8A-4147-A177-3AD203B41FA5}">
                      <a16:colId xmlns:a16="http://schemas.microsoft.com/office/drawing/2014/main" val="1331973658"/>
                    </a:ext>
                  </a:extLst>
                </a:gridCol>
              </a:tblGrid>
              <a:tr h="0">
                <a:tc>
                  <a:txBody>
                    <a:bodyPr/>
                    <a:lstStyle/>
                    <a:p>
                      <a:r>
                        <a:rPr lang="en-IN" sz="1867" b="0" i="0" u="none" strike="noStrike" cap="none">
                          <a:solidFill>
                            <a:srgbClr val="000000"/>
                          </a:solidFill>
                          <a:effectLst/>
                          <a:latin typeface="Arial"/>
                          <a:ea typeface="Arial"/>
                          <a:cs typeface="Arial"/>
                          <a:sym typeface="Arial"/>
                        </a:rPr>
                        <a:t>JspWriter</a:t>
                      </a:r>
                      <a:endParaRPr lang="en-IN"/>
                    </a:p>
                  </a:txBody>
                  <a:tcPr/>
                </a:tc>
                <a:tc>
                  <a:txBody>
                    <a:bodyPr/>
                    <a:lstStyle/>
                    <a:p>
                      <a:r>
                        <a:rPr lang="en-IN" sz="1867" b="0" i="0" u="none" strike="noStrike" cap="none">
                          <a:solidFill>
                            <a:srgbClr val="000000"/>
                          </a:solidFill>
                          <a:effectLst/>
                          <a:latin typeface="Arial"/>
                          <a:ea typeface="Arial"/>
                          <a:cs typeface="Arial"/>
                          <a:sym typeface="Arial"/>
                        </a:rPr>
                        <a:t>HttpSession</a:t>
                      </a:r>
                      <a:endParaRPr lang="en-IN"/>
                    </a:p>
                  </a:txBody>
                  <a:tcPr/>
                </a:tc>
                <a:extLst>
                  <a:ext uri="{0D108BD9-81ED-4DB2-BD59-A6C34878D82A}">
                    <a16:rowId xmlns:a16="http://schemas.microsoft.com/office/drawing/2014/main" val="3693452135"/>
                  </a:ext>
                </a:extLst>
              </a:tr>
              <a:tr h="370840">
                <a:tc>
                  <a:txBody>
                    <a:bodyPr/>
                    <a:lstStyle/>
                    <a:p>
                      <a:r>
                        <a:rPr lang="en-IN" sz="1867" b="0" i="0" u="none" strike="noStrike" cap="none">
                          <a:solidFill>
                            <a:srgbClr val="000000"/>
                          </a:solidFill>
                          <a:effectLst/>
                          <a:latin typeface="Arial"/>
                          <a:ea typeface="Arial"/>
                          <a:cs typeface="Arial"/>
                          <a:sym typeface="Arial"/>
                        </a:rPr>
                        <a:t>HttpServletRequest</a:t>
                      </a:r>
                      <a:endParaRPr lang="en-IN"/>
                    </a:p>
                  </a:txBody>
                  <a:tcPr/>
                </a:tc>
                <a:tc>
                  <a:txBody>
                    <a:bodyPr/>
                    <a:lstStyle/>
                    <a:p>
                      <a:r>
                        <a:rPr lang="en-IN" sz="1867" b="0" i="0" u="none" strike="noStrike" cap="none">
                          <a:solidFill>
                            <a:srgbClr val="000000"/>
                          </a:solidFill>
                          <a:effectLst/>
                          <a:latin typeface="Arial"/>
                          <a:ea typeface="Arial"/>
                          <a:cs typeface="Arial"/>
                          <a:sym typeface="Arial"/>
                        </a:rPr>
                        <a:t>PageContext</a:t>
                      </a:r>
                      <a:endParaRPr lang="en-IN"/>
                    </a:p>
                  </a:txBody>
                  <a:tcPr/>
                </a:tc>
                <a:extLst>
                  <a:ext uri="{0D108BD9-81ED-4DB2-BD59-A6C34878D82A}">
                    <a16:rowId xmlns:a16="http://schemas.microsoft.com/office/drawing/2014/main" val="3018577057"/>
                  </a:ext>
                </a:extLst>
              </a:tr>
              <a:tr h="370840">
                <a:tc>
                  <a:txBody>
                    <a:bodyPr/>
                    <a:lstStyle/>
                    <a:p>
                      <a:r>
                        <a:rPr lang="en-IN" sz="1867" b="0" i="0" u="none" strike="noStrike" cap="none">
                          <a:solidFill>
                            <a:srgbClr val="000000"/>
                          </a:solidFill>
                          <a:effectLst/>
                          <a:latin typeface="Arial"/>
                          <a:ea typeface="Arial"/>
                          <a:cs typeface="Arial"/>
                          <a:sym typeface="Arial"/>
                        </a:rPr>
                        <a:t>HttpServletResponse</a:t>
                      </a:r>
                      <a:endParaRPr lang="en-IN"/>
                    </a:p>
                  </a:txBody>
                  <a:tcPr/>
                </a:tc>
                <a:tc>
                  <a:txBody>
                    <a:bodyPr/>
                    <a:lstStyle/>
                    <a:p>
                      <a:r>
                        <a:rPr lang="en-IN" sz="1867" b="0" i="0" u="none" strike="noStrike" cap="none">
                          <a:solidFill>
                            <a:srgbClr val="000000"/>
                          </a:solidFill>
                          <a:effectLst/>
                          <a:latin typeface="Arial"/>
                          <a:ea typeface="Arial"/>
                          <a:cs typeface="Arial"/>
                          <a:sym typeface="Arial"/>
                        </a:rPr>
                        <a:t>Object</a:t>
                      </a:r>
                      <a:endParaRPr lang="en-IN"/>
                    </a:p>
                  </a:txBody>
                  <a:tcPr/>
                </a:tc>
                <a:extLst>
                  <a:ext uri="{0D108BD9-81ED-4DB2-BD59-A6C34878D82A}">
                    <a16:rowId xmlns:a16="http://schemas.microsoft.com/office/drawing/2014/main" val="206857290"/>
                  </a:ext>
                </a:extLst>
              </a:tr>
              <a:tr h="370840">
                <a:tc>
                  <a:txBody>
                    <a:bodyPr/>
                    <a:lstStyle/>
                    <a:p>
                      <a:r>
                        <a:rPr lang="en-IN" sz="1867" b="0" i="0" u="none" strike="noStrike" cap="none">
                          <a:solidFill>
                            <a:srgbClr val="000000"/>
                          </a:solidFill>
                          <a:effectLst/>
                          <a:latin typeface="Arial"/>
                          <a:ea typeface="Arial"/>
                          <a:cs typeface="Arial"/>
                          <a:sym typeface="Arial"/>
                        </a:rPr>
                        <a:t>ServletConfig</a:t>
                      </a:r>
                      <a:endParaRPr lang="en-IN"/>
                    </a:p>
                  </a:txBody>
                  <a:tcPr/>
                </a:tc>
                <a:tc>
                  <a:txBody>
                    <a:bodyPr/>
                    <a:lstStyle/>
                    <a:p>
                      <a:r>
                        <a:rPr lang="en-IN" sz="1867" b="0" i="0" u="none" strike="noStrike" cap="none">
                          <a:solidFill>
                            <a:srgbClr val="000000"/>
                          </a:solidFill>
                          <a:effectLst/>
                          <a:latin typeface="Arial"/>
                          <a:ea typeface="Arial"/>
                          <a:cs typeface="Arial"/>
                          <a:sym typeface="Arial"/>
                        </a:rPr>
                        <a:t>Throwable</a:t>
                      </a:r>
                      <a:endParaRPr lang="en-IN"/>
                    </a:p>
                  </a:txBody>
                  <a:tcPr/>
                </a:tc>
                <a:extLst>
                  <a:ext uri="{0D108BD9-81ED-4DB2-BD59-A6C34878D82A}">
                    <a16:rowId xmlns:a16="http://schemas.microsoft.com/office/drawing/2014/main" val="3536985912"/>
                  </a:ext>
                </a:extLst>
              </a:tr>
              <a:tr h="370840">
                <a:tc>
                  <a:txBody>
                    <a:bodyPr/>
                    <a:lstStyle/>
                    <a:p>
                      <a:r>
                        <a:rPr lang="en-IN" sz="1867" b="0" i="0" u="none" strike="noStrike" cap="none">
                          <a:solidFill>
                            <a:srgbClr val="000000"/>
                          </a:solidFill>
                          <a:effectLst/>
                          <a:latin typeface="Arial"/>
                          <a:ea typeface="Arial"/>
                          <a:cs typeface="Arial"/>
                          <a:sym typeface="Arial"/>
                        </a:rPr>
                        <a:t>ServletContext</a:t>
                      </a:r>
                      <a:endParaRPr lang="en-IN"/>
                    </a:p>
                  </a:txBody>
                  <a:tcPr/>
                </a:tc>
                <a:tc>
                  <a:txBody>
                    <a:bodyPr/>
                    <a:lstStyle/>
                    <a:p>
                      <a:endParaRPr lang="en-IN"/>
                    </a:p>
                  </a:txBody>
                  <a:tcPr/>
                </a:tc>
                <a:extLst>
                  <a:ext uri="{0D108BD9-81ED-4DB2-BD59-A6C34878D82A}">
                    <a16:rowId xmlns:a16="http://schemas.microsoft.com/office/drawing/2014/main" val="4147558421"/>
                  </a:ext>
                </a:extLst>
              </a:tr>
            </a:tbl>
          </a:graphicData>
        </a:graphic>
      </p:graphicFrame>
    </p:spTree>
    <p:extLst>
      <p:ext uri="{BB962C8B-B14F-4D97-AF65-F5344CB8AC3E}">
        <p14:creationId xmlns:p14="http://schemas.microsoft.com/office/powerpoint/2010/main" val="429097913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GET and POST Methods</a:t>
            </a:r>
            <a:endParaRPr lang="en-US" sz="2800" b="1" dirty="0">
              <a:solidFill>
                <a:schemeClr val="tx1"/>
              </a:solidFill>
              <a:latin typeface="Tahoma"/>
              <a:ea typeface="Tahoma"/>
              <a:cs typeface="Tahoma"/>
            </a:endParaRPr>
          </a:p>
          <a:p>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511173" y="872198"/>
            <a:ext cx="11345811" cy="4992392"/>
          </a:xfrm>
          <a:prstGeom prst="rect">
            <a:avLst/>
          </a:prstGeom>
          <a:noFill/>
        </p:spPr>
        <p:txBody>
          <a:bodyPr wrap="square" lIns="91440" tIns="45720" rIns="91440" bIns="45720" rtlCol="0" anchor="t">
            <a:spAutoFit/>
          </a:bodyPr>
          <a:lstStyle/>
          <a:p>
            <a:pPr>
              <a:lnSpc>
                <a:spcPct val="200000"/>
              </a:lnSpc>
            </a:pPr>
            <a:r>
              <a:rPr lang="en-US" sz="1800">
                <a:solidFill>
                  <a:schemeClr val="tx1"/>
                </a:solidFill>
                <a:latin typeface="Tahoma"/>
                <a:ea typeface="Tahoma"/>
                <a:cs typeface="Tahoma"/>
              </a:rPr>
              <a:t>What are get and Post Method?</a:t>
            </a:r>
            <a:endParaRPr lang="en-US" sz="1800" dirty="0">
              <a:solidFill>
                <a:schemeClr val="tx1"/>
              </a:solidFill>
              <a:latin typeface="Tahoma"/>
              <a:ea typeface="Tahoma"/>
              <a:cs typeface="Tahoma"/>
            </a:endParaRPr>
          </a:p>
          <a:p>
            <a:pPr marL="285750" indent="-285750">
              <a:lnSpc>
                <a:spcPct val="200000"/>
              </a:lnSpc>
              <a:buChar char="•"/>
            </a:pPr>
            <a:r>
              <a:rPr lang="en-US" sz="1800">
                <a:ea typeface="Tahoma"/>
              </a:rPr>
              <a:t>Get and Post methods are the </a:t>
            </a:r>
            <a:r>
              <a:rPr lang="en-US" sz="1800" b="1">
                <a:ea typeface="Tahoma"/>
              </a:rPr>
              <a:t>HTTP request methods used inside the &lt;form&gt; tag to send form data to the server</a:t>
            </a:r>
            <a:r>
              <a:rPr lang="en-US" sz="1800">
                <a:ea typeface="Tahoma"/>
              </a:rPr>
              <a:t>. </a:t>
            </a:r>
            <a:endParaRPr lang="en-US" sz="2000">
              <a:ea typeface="Tahoma"/>
            </a:endParaRPr>
          </a:p>
          <a:p>
            <a:pPr marL="285750" indent="-285750">
              <a:lnSpc>
                <a:spcPct val="200000"/>
              </a:lnSpc>
              <a:buChar char="•"/>
            </a:pPr>
            <a:r>
              <a:rPr lang="en-US" sz="1800">
                <a:ea typeface="Tahoma"/>
              </a:rPr>
              <a:t>HTTP protocol enables the communication between the client and the server where a browser can be the client, and an application running on a computer system that hosts your website can be the server.</a:t>
            </a:r>
            <a:endParaRPr lang="en-US" sz="2000"/>
          </a:p>
          <a:p>
            <a:pPr>
              <a:lnSpc>
                <a:spcPct val="200000"/>
              </a:lnSpc>
            </a:pPr>
            <a:r>
              <a:rPr lang="en-US" sz="1800">
                <a:solidFill>
                  <a:schemeClr val="tx1"/>
                </a:solidFill>
                <a:latin typeface="Tahoma"/>
                <a:ea typeface="Tahoma"/>
                <a:cs typeface="Tahoma"/>
              </a:rPr>
              <a:t>Why GET and POST metods are used?</a:t>
            </a:r>
            <a:endParaRPr lang="en-US" sz="1800" dirty="0">
              <a:solidFill>
                <a:schemeClr val="tx1"/>
              </a:solidFill>
              <a:latin typeface="Tahoma"/>
              <a:ea typeface="Tahoma"/>
              <a:cs typeface="Tahoma"/>
            </a:endParaRPr>
          </a:p>
          <a:p>
            <a:pPr marL="285750" indent="-285750">
              <a:lnSpc>
                <a:spcPct val="200000"/>
              </a:lnSpc>
              <a:buChar char="•"/>
            </a:pPr>
            <a:r>
              <a:rPr lang="en-US" sz="1800">
                <a:ea typeface="Tahoma"/>
              </a:rPr>
              <a:t>The GET and POST method are used for sending the data to the server, </a:t>
            </a:r>
            <a:endParaRPr lang="en-US" sz="1800">
              <a:ea typeface="Tahoma"/>
              <a:cs typeface="Tahoma"/>
            </a:endParaRPr>
          </a:p>
          <a:p>
            <a:pPr marL="285750" indent="-285750">
              <a:lnSpc>
                <a:spcPct val="200000"/>
              </a:lnSpc>
              <a:buChar char="•"/>
            </a:pPr>
            <a:r>
              <a:rPr lang="en-US" sz="1800">
                <a:ea typeface="Tahoma"/>
              </a:rPr>
              <a:t>Main difference between them is that GET method append the data to the URI defined in the form's action attribute. Conversely, POST method attaches data to the requested body.</a:t>
            </a:r>
            <a:endParaRPr lang="en-US" sz="1800">
              <a:ea typeface="Tahoma"/>
              <a:cs typeface="Tahoma"/>
            </a:endParaRPr>
          </a:p>
        </p:txBody>
      </p:sp>
    </p:spTree>
    <p:extLst>
      <p:ext uri="{BB962C8B-B14F-4D97-AF65-F5344CB8AC3E}">
        <p14:creationId xmlns:p14="http://schemas.microsoft.com/office/powerpoint/2010/main" val="333353541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dirty="0">
                <a:solidFill>
                  <a:schemeClr val="tx1"/>
                </a:solidFill>
                <a:latin typeface="Tahoma"/>
                <a:ea typeface="Tahoma"/>
                <a:cs typeface="Tahoma"/>
              </a:rPr>
              <a:t>Assignment</a:t>
            </a:r>
          </a:p>
        </p:txBody>
      </p:sp>
      <p:sp>
        <p:nvSpPr>
          <p:cNvPr id="12" name="TextBox 11">
            <a:extLst>
              <a:ext uri="{FF2B5EF4-FFF2-40B4-BE49-F238E27FC236}">
                <a16:creationId xmlns:a16="http://schemas.microsoft.com/office/drawing/2014/main" id="{BBD84ECF-2CA2-45C1-91B8-277397A14463}"/>
              </a:ext>
            </a:extLst>
          </p:cNvPr>
          <p:cNvSpPr txBox="1"/>
          <p:nvPr/>
        </p:nvSpPr>
        <p:spPr>
          <a:xfrm>
            <a:off x="813097" y="872198"/>
            <a:ext cx="11575849" cy="6095258"/>
          </a:xfrm>
          <a:prstGeom prst="rect">
            <a:avLst/>
          </a:prstGeom>
          <a:noFill/>
        </p:spPr>
        <p:txBody>
          <a:bodyPr wrap="square" lIns="91440" tIns="45720" rIns="91440" bIns="45720" rtlCol="0" anchor="t">
            <a:spAutoFit/>
          </a:bodyPr>
          <a:lstStyle/>
          <a:p>
            <a:pPr>
              <a:lnSpc>
                <a:spcPct val="200000"/>
              </a:lnSpc>
            </a:pPr>
            <a:r>
              <a:rPr lang="en-US" sz="1800" dirty="0">
                <a:solidFill>
                  <a:schemeClr val="tx1"/>
                </a:solidFill>
                <a:latin typeface="Tahoma"/>
                <a:ea typeface="Tahoma"/>
                <a:cs typeface="Tahoma"/>
              </a:rPr>
              <a:t>1. Build a app/For, </a:t>
            </a:r>
            <a:r>
              <a:rPr lang="en-US" sz="1800">
                <a:solidFill>
                  <a:schemeClr val="tx1"/>
                </a:solidFill>
                <a:latin typeface="Tahoma"/>
                <a:ea typeface="Tahoma"/>
                <a:cs typeface="Tahoma"/>
              </a:rPr>
              <a:t>for Register</a:t>
            </a:r>
            <a:r>
              <a:rPr lang="en-US" sz="1800" dirty="0">
                <a:solidFill>
                  <a:schemeClr val="tx1"/>
                </a:solidFill>
                <a:latin typeface="Tahoma"/>
                <a:ea typeface="Tahoma"/>
                <a:cs typeface="Tahoma"/>
              </a:rPr>
              <a:t> and Login using </a:t>
            </a:r>
            <a:r>
              <a:rPr lang="en-US" sz="1800" dirty="0" err="1">
                <a:solidFill>
                  <a:schemeClr val="tx1"/>
                </a:solidFill>
                <a:latin typeface="Tahoma"/>
                <a:ea typeface="Tahoma"/>
                <a:cs typeface="Tahoma"/>
              </a:rPr>
              <a:t>Jsp</a:t>
            </a:r>
            <a:r>
              <a:rPr lang="en-US" sz="1800" dirty="0">
                <a:solidFill>
                  <a:schemeClr val="tx1"/>
                </a:solidFill>
                <a:latin typeface="Tahoma"/>
                <a:ea typeface="Tahoma"/>
                <a:cs typeface="Tahoma"/>
              </a:rPr>
              <a:t> and Servet </a:t>
            </a:r>
          </a:p>
          <a:p>
            <a:pPr marL="285750" indent="-285750">
              <a:lnSpc>
                <a:spcPct val="200000"/>
              </a:lnSpc>
              <a:buChar char="•"/>
            </a:pPr>
            <a:r>
              <a:rPr lang="en-US" sz="1800" dirty="0">
                <a:solidFill>
                  <a:schemeClr val="tx1"/>
                </a:solidFill>
                <a:latin typeface="Tahoma"/>
                <a:ea typeface="Tahoma"/>
                <a:cs typeface="Tahoma"/>
              </a:rPr>
              <a:t>The form should contain the field , First name , last name , Password</a:t>
            </a:r>
          </a:p>
          <a:p>
            <a:pPr marL="285750" indent="-285750">
              <a:lnSpc>
                <a:spcPct val="200000"/>
              </a:lnSpc>
              <a:buChar char="•"/>
            </a:pPr>
            <a:r>
              <a:rPr lang="en-US" sz="1800" dirty="0">
                <a:solidFill>
                  <a:schemeClr val="tx1"/>
                </a:solidFill>
                <a:latin typeface="Tahoma"/>
                <a:ea typeface="Tahoma"/>
                <a:cs typeface="Tahoma"/>
              </a:rPr>
              <a:t>Once the  field are filles give the message registered successfully and create a Login form </a:t>
            </a:r>
            <a:br>
              <a:rPr lang="en-US" sz="1800" dirty="0">
                <a:solidFill>
                  <a:schemeClr val="tx1"/>
                </a:solidFill>
                <a:latin typeface="Tahoma"/>
                <a:ea typeface="Tahoma"/>
                <a:cs typeface="Tahoma"/>
              </a:rPr>
            </a:br>
            <a:br>
              <a:rPr lang="en-US" sz="1800" dirty="0">
                <a:latin typeface="Tahoma"/>
                <a:ea typeface="Tahoma"/>
                <a:cs typeface="Tahoma"/>
              </a:rPr>
            </a:br>
            <a:endParaRPr lang="en-US" sz="1800">
              <a:solidFill>
                <a:schemeClr val="tx1"/>
              </a:solidFill>
              <a:latin typeface="Tahoma"/>
              <a:ea typeface="Tahoma"/>
              <a:cs typeface="Tahoma"/>
            </a:endParaRPr>
          </a:p>
          <a:p>
            <a:pPr marL="342900" indent="-342900">
              <a:lnSpc>
                <a:spcPct val="200000"/>
              </a:lnSpc>
              <a:buAutoNum type="arabicPeriod"/>
            </a:pPr>
            <a:endParaRPr lang="en-US" sz="1800">
              <a:solidFill>
                <a:schemeClr val="tx1"/>
              </a:solidFill>
              <a:latin typeface="Tahoma"/>
              <a:ea typeface="Tahoma"/>
              <a:cs typeface="Tahoma"/>
            </a:endParaRPr>
          </a:p>
          <a:p>
            <a:pPr marL="342900" indent="-342900">
              <a:lnSpc>
                <a:spcPct val="200000"/>
              </a:lnSpc>
              <a:buAutoNum type="arabicPeriod"/>
            </a:pPr>
            <a:endParaRPr lang="en-US" sz="1800">
              <a:solidFill>
                <a:schemeClr val="tx1"/>
              </a:solidFill>
              <a:latin typeface="Tahoma"/>
              <a:ea typeface="Tahoma"/>
              <a:cs typeface="Tahoma"/>
            </a:endParaRPr>
          </a:p>
          <a:p>
            <a:pPr marL="342900" indent="-342900">
              <a:lnSpc>
                <a:spcPct val="200000"/>
              </a:lnSpc>
              <a:buAutoNum type="arabicPeriod"/>
            </a:pPr>
            <a:endParaRPr lang="en-US" sz="1800">
              <a:solidFill>
                <a:schemeClr val="tx1"/>
              </a:solidFill>
              <a:latin typeface="Tahoma"/>
              <a:ea typeface="Tahoma"/>
              <a:cs typeface="Tahoma"/>
            </a:endParaRPr>
          </a:p>
          <a:p>
            <a:pPr marL="342900" indent="-342900">
              <a:lnSpc>
                <a:spcPct val="200000"/>
              </a:lnSpc>
              <a:buAutoNum type="arabicPeriod"/>
            </a:pPr>
            <a:endParaRPr lang="en-US" sz="1800">
              <a:solidFill>
                <a:schemeClr val="tx1"/>
              </a:solidFill>
              <a:latin typeface="Tahoma"/>
              <a:ea typeface="Tahoma"/>
              <a:cs typeface="Tahoma"/>
            </a:endParaRPr>
          </a:p>
          <a:p>
            <a:pPr>
              <a:lnSpc>
                <a:spcPct val="200000"/>
              </a:lnSpc>
            </a:pPr>
            <a:endParaRPr lang="en-US" sz="1800">
              <a:solidFill>
                <a:schemeClr val="tx1"/>
              </a:solidFill>
              <a:latin typeface="Tahoma"/>
              <a:ea typeface="Tahoma"/>
              <a:cs typeface="Tahoma"/>
            </a:endParaRPr>
          </a:p>
          <a:p>
            <a:pPr>
              <a:lnSpc>
                <a:spcPct val="200000"/>
              </a:lnSpc>
            </a:pP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15393672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8" name="Title 2">
            <a:extLst>
              <a:ext uri="{FF2B5EF4-FFF2-40B4-BE49-F238E27FC236}">
                <a16:creationId xmlns:a16="http://schemas.microsoft.com/office/drawing/2014/main" id="{41753C14-11AC-42F6-BA02-3AF99B349D2A}"/>
              </a:ext>
            </a:extLst>
          </p:cNvPr>
          <p:cNvSpPr txBox="1">
            <a:spLocks/>
          </p:cNvSpPr>
          <p:nvPr/>
        </p:nvSpPr>
        <p:spPr>
          <a:xfrm>
            <a:off x="1645919" y="2672952"/>
            <a:ext cx="8631264" cy="5344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800" b="1">
                <a:solidFill>
                  <a:srgbClr val="FF8947"/>
                </a:solidFill>
                <a:latin typeface="Tahoma"/>
                <a:ea typeface="Tahoma"/>
                <a:cs typeface="Tahoma"/>
              </a:rPr>
              <a:t>Thank You</a:t>
            </a:r>
            <a:endParaRPr lang="en-US" sz="4800">
              <a:solidFill>
                <a:srgbClr val="FF8947"/>
              </a:solidFill>
            </a:endParaRPr>
          </a:p>
        </p:txBody>
      </p:sp>
    </p:spTree>
    <p:extLst>
      <p:ext uri="{BB962C8B-B14F-4D97-AF65-F5344CB8AC3E}">
        <p14:creationId xmlns:p14="http://schemas.microsoft.com/office/powerpoint/2010/main" val="34769028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LOG4j</a:t>
            </a:r>
            <a:endParaRPr lang="en-US"/>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21051245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2" name="TextBox 11">
            <a:extLst>
              <a:ext uri="{FF2B5EF4-FFF2-40B4-BE49-F238E27FC236}">
                <a16:creationId xmlns:a16="http://schemas.microsoft.com/office/drawing/2014/main" id="{BBD84ECF-2CA2-45C1-91B8-277397A14463}"/>
              </a:ext>
            </a:extLst>
          </p:cNvPr>
          <p:cNvSpPr txBox="1"/>
          <p:nvPr/>
        </p:nvSpPr>
        <p:spPr>
          <a:xfrm>
            <a:off x="558641" y="1465209"/>
            <a:ext cx="11575849" cy="3879267"/>
          </a:xfrm>
          <a:prstGeom prst="rect">
            <a:avLst/>
          </a:prstGeom>
          <a:noFill/>
        </p:spPr>
        <p:txBody>
          <a:bodyPr wrap="square" lIns="91440" tIns="45720" rIns="91440" bIns="45720" rtlCol="0" anchor="t">
            <a:spAutoFit/>
          </a:bodyPr>
          <a:lstStyle/>
          <a:p>
            <a:pPr>
              <a:lnSpc>
                <a:spcPct val="200000"/>
              </a:lnSpc>
            </a:pPr>
            <a:r>
              <a:rPr lang="en-US" sz="1800" b="1">
                <a:solidFill>
                  <a:schemeClr val="tx1"/>
                </a:solidFill>
                <a:latin typeface="Tahoma"/>
                <a:ea typeface="Tahoma"/>
                <a:cs typeface="Tahoma"/>
              </a:rPr>
              <a:t>What is Log4j?</a:t>
            </a:r>
          </a:p>
          <a:p>
            <a:pPr marL="285750" indent="-285750">
              <a:lnSpc>
                <a:spcPct val="200000"/>
              </a:lnSpc>
              <a:buChar char="•"/>
            </a:pPr>
            <a:r>
              <a:rPr lang="en-US" sz="1800">
                <a:latin typeface="Tahoma"/>
                <a:ea typeface="Tahoma"/>
              </a:rPr>
              <a:t>Log4j is a popular logging package written in Java.</a:t>
            </a:r>
            <a:endParaRPr lang="en-US">
              <a:latin typeface="Tahoma"/>
            </a:endParaRPr>
          </a:p>
          <a:p>
            <a:pPr marL="285750" indent="-285750">
              <a:lnSpc>
                <a:spcPct val="200000"/>
              </a:lnSpc>
              <a:buChar char="•"/>
            </a:pPr>
            <a:r>
              <a:rPr lang="en-US" sz="1800">
                <a:latin typeface="Tahoma"/>
                <a:ea typeface="Tahoma"/>
              </a:rPr>
              <a:t>Log4j is a </a:t>
            </a:r>
            <a:r>
              <a:rPr lang="en-US" sz="1800" b="1">
                <a:latin typeface="Tahoma"/>
                <a:ea typeface="Tahoma"/>
              </a:rPr>
              <a:t>reliable, fast and flexible logging framework (APIs)</a:t>
            </a:r>
            <a:r>
              <a:rPr lang="en-US" sz="1800">
                <a:latin typeface="Tahoma"/>
                <a:ea typeface="Tahoma"/>
              </a:rPr>
              <a:t> written in Java, which is distributed under the Apache Software License.</a:t>
            </a:r>
            <a:endParaRPr lang="en-US">
              <a:latin typeface="Tahoma"/>
            </a:endParaRPr>
          </a:p>
          <a:p>
            <a:pPr marL="285750" indent="-285750">
              <a:lnSpc>
                <a:spcPct val="200000"/>
              </a:lnSpc>
              <a:buChar char="•"/>
            </a:pPr>
            <a:r>
              <a:rPr lang="en-US" sz="1800">
                <a:ea typeface="Tahoma"/>
              </a:rPr>
              <a:t>Log4j is a tool to help the programmer output log statements to a variety of output targets.</a:t>
            </a:r>
            <a:endParaRPr lang="en-US" sz="1800">
              <a:latin typeface="Tahoma"/>
              <a:ea typeface="Tahoma"/>
            </a:endParaRPr>
          </a:p>
          <a:p>
            <a:pPr marL="285750" indent="-285750">
              <a:lnSpc>
                <a:spcPct val="200000"/>
              </a:lnSpc>
              <a:buChar char="•"/>
            </a:pPr>
            <a:endParaRPr lang="en-US" sz="1800">
              <a:latin typeface="Tahoma"/>
              <a:ea typeface="Tahoma"/>
            </a:endParaRPr>
          </a:p>
          <a:p>
            <a:pPr>
              <a:lnSpc>
                <a:spcPct val="200000"/>
              </a:lnSpc>
            </a:pPr>
            <a:endParaRPr lang="en-US" sz="1800">
              <a:solidFill>
                <a:schemeClr val="tx1"/>
              </a:solidFill>
              <a:latin typeface="Tahoma"/>
              <a:ea typeface="Tahoma"/>
              <a:cs typeface="Tahoma"/>
            </a:endParaRPr>
          </a:p>
        </p:txBody>
      </p:sp>
      <p:sp>
        <p:nvSpPr>
          <p:cNvPr id="8" name="Title 2">
            <a:extLst>
              <a:ext uri="{FF2B5EF4-FFF2-40B4-BE49-F238E27FC236}">
                <a16:creationId xmlns:a16="http://schemas.microsoft.com/office/drawing/2014/main" id="{410A1CF4-0E56-4F73-9F52-963BCBC26CF6}"/>
              </a:ext>
            </a:extLst>
          </p:cNvPr>
          <p:cNvSpPr txBox="1">
            <a:spLocks/>
          </p:cNvSpPr>
          <p:nvPr/>
        </p:nvSpPr>
        <p:spPr>
          <a:xfrm rot="10800000" flipV="1">
            <a:off x="609203" y="238574"/>
            <a:ext cx="8113679" cy="720613"/>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LOG4j</a:t>
            </a:r>
          </a:p>
        </p:txBody>
      </p:sp>
    </p:spTree>
    <p:extLst>
      <p:ext uri="{BB962C8B-B14F-4D97-AF65-F5344CB8AC3E}">
        <p14:creationId xmlns:p14="http://schemas.microsoft.com/office/powerpoint/2010/main" val="24297548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a:ea typeface="Tahoma"/>
                <a:cs typeface="Tahoma"/>
              </a:rPr>
              <a:t>LOG4j- Further Explanation</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3879267"/>
          </a:xfrm>
          <a:prstGeom prst="rect">
            <a:avLst/>
          </a:prstGeom>
          <a:noFill/>
        </p:spPr>
        <p:txBody>
          <a:bodyPr wrap="square" lIns="91440" tIns="45720" rIns="91440" bIns="45720" rtlCol="0" anchor="t">
            <a:spAutoFit/>
          </a:bodyPr>
          <a:lstStyle/>
          <a:p>
            <a:pPr marL="285750" indent="-285750">
              <a:lnSpc>
                <a:spcPct val="200000"/>
              </a:lnSpc>
              <a:buChar char="•"/>
            </a:pPr>
            <a:r>
              <a:rPr lang="en-US" sz="1800">
                <a:solidFill>
                  <a:schemeClr val="tx1"/>
                </a:solidFill>
                <a:latin typeface="Tahoma"/>
                <a:ea typeface="Tahoma"/>
                <a:cs typeface="Tahoma"/>
              </a:rPr>
              <a:t>The log4j.properties file is a log4j configuration file which stores properties in key-value pairs. The log4j properties file contains the entire runtime configuration used by log4j. </a:t>
            </a:r>
            <a:endParaRPr lang="en-US"/>
          </a:p>
          <a:p>
            <a:pPr marL="285750" indent="-285750">
              <a:lnSpc>
                <a:spcPct val="200000"/>
              </a:lnSpc>
              <a:buChar char="•"/>
            </a:pPr>
            <a:r>
              <a:rPr lang="en-US" sz="1800">
                <a:solidFill>
                  <a:schemeClr val="tx1"/>
                </a:solidFill>
                <a:latin typeface="Tahoma"/>
                <a:ea typeface="Tahoma"/>
                <a:cs typeface="Tahoma"/>
              </a:rPr>
              <a:t>This file will contain log4j </a:t>
            </a:r>
            <a:r>
              <a:rPr lang="en-US" sz="1800" err="1">
                <a:solidFill>
                  <a:schemeClr val="tx1"/>
                </a:solidFill>
                <a:latin typeface="Tahoma"/>
                <a:ea typeface="Tahoma"/>
                <a:cs typeface="Tahoma"/>
              </a:rPr>
              <a:t>appenders</a:t>
            </a:r>
            <a:r>
              <a:rPr lang="en-US" sz="1800">
                <a:solidFill>
                  <a:schemeClr val="tx1"/>
                </a:solidFill>
                <a:latin typeface="Tahoma"/>
                <a:ea typeface="Tahoma"/>
                <a:cs typeface="Tahoma"/>
              </a:rPr>
              <a:t> information, log level information and output file names for file appenders.</a:t>
            </a:r>
            <a:br>
              <a:rPr lang="en-US" sz="1800">
                <a:solidFill>
                  <a:schemeClr val="tx1"/>
                </a:solidFill>
                <a:latin typeface="Tahoma"/>
                <a:ea typeface="Tahoma"/>
                <a:cs typeface="Tahoma"/>
              </a:rPr>
            </a:br>
            <a:r>
              <a:rPr lang="en-US" sz="1800">
                <a:solidFill>
                  <a:schemeClr val="tx1"/>
                </a:solidFill>
                <a:latin typeface="Tahoma"/>
                <a:ea typeface="Tahoma"/>
                <a:cs typeface="Tahoma"/>
              </a:rPr>
              <a:t>Error , and Warning.</a:t>
            </a:r>
            <a:br>
              <a:rPr lang="en-US" sz="1800">
                <a:solidFill>
                  <a:schemeClr val="tx1"/>
                </a:solidFill>
                <a:latin typeface="Tahoma"/>
                <a:ea typeface="Tahoma"/>
                <a:cs typeface="Tahoma"/>
              </a:rPr>
            </a:br>
            <a:r>
              <a:rPr lang="en-US" sz="1800">
                <a:solidFill>
                  <a:schemeClr val="tx1"/>
                </a:solidFill>
                <a:latin typeface="Tahoma"/>
                <a:ea typeface="Tahoma"/>
                <a:cs typeface="Tahoma"/>
              </a:rPr>
              <a:t>Reference link :</a:t>
            </a:r>
            <a:r>
              <a:rPr lang="en-IN" sz="1400">
                <a:hlinkClick r:id="rId3"/>
              </a:rPr>
              <a:t>Log4j.pptx (sharepoint.com)</a:t>
            </a:r>
            <a:br>
              <a:rPr lang="en-US" sz="1800">
                <a:solidFill>
                  <a:schemeClr val="tx1"/>
                </a:solidFill>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19546748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Assignment </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555280"/>
          </a:xfrm>
          <a:prstGeom prst="rect">
            <a:avLst/>
          </a:prstGeom>
          <a:noFill/>
        </p:spPr>
        <p:txBody>
          <a:bodyPr wrap="square" lIns="91440" tIns="45720" rIns="91440" bIns="45720" rtlCol="0" anchor="t">
            <a:spAutoFit/>
          </a:bodyPr>
          <a:lstStyle/>
          <a:p>
            <a:pPr>
              <a:lnSpc>
                <a:spcPct val="200000"/>
              </a:lnSpc>
            </a:pPr>
            <a:r>
              <a:rPr lang="en-US" sz="1800">
                <a:solidFill>
                  <a:schemeClr val="tx1"/>
                </a:solidFill>
                <a:latin typeface="Tahoma"/>
                <a:ea typeface="Tahoma"/>
                <a:cs typeface="Tahoma"/>
              </a:rPr>
              <a:t>The log4j Implementation Assignment for Sample Program.</a:t>
            </a:r>
          </a:p>
        </p:txBody>
      </p:sp>
    </p:spTree>
    <p:extLst>
      <p:ext uri="{BB962C8B-B14F-4D97-AF65-F5344CB8AC3E}">
        <p14:creationId xmlns:p14="http://schemas.microsoft.com/office/powerpoint/2010/main" val="38913848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unset in the background&#10;&#10;Description automatically generated">
            <a:extLst>
              <a:ext uri="{FF2B5EF4-FFF2-40B4-BE49-F238E27FC236}">
                <a16:creationId xmlns:a16="http://schemas.microsoft.com/office/drawing/2014/main" id="{A4AD9C81-E986-4050-B8F3-9EF31E305B11}"/>
              </a:ext>
            </a:extLst>
          </p:cNvPr>
          <p:cNvPicPr>
            <a:picLocks noChangeAspect="1"/>
          </p:cNvPicPr>
          <p:nvPr/>
        </p:nvPicPr>
        <p:blipFill>
          <a:blip r:embed="rId3" cstate="print">
            <a:alphaModFix amt="87000"/>
            <a:extLst>
              <a:ext uri="{28A0092B-C50C-407E-A947-70E740481C1C}">
                <a14:useLocalDpi xmlns:a14="http://schemas.microsoft.com/office/drawing/2010/main" val="0"/>
              </a:ext>
            </a:extLst>
          </a:blip>
          <a:stretch>
            <a:fillRect/>
          </a:stretch>
        </p:blipFill>
        <p:spPr>
          <a:xfrm>
            <a:off x="0" y="1"/>
            <a:ext cx="12191999" cy="6868880"/>
          </a:xfrm>
          <a:prstGeom prst="rect">
            <a:avLst/>
          </a:prstGeom>
        </p:spPr>
      </p:pic>
      <p:sp>
        <p:nvSpPr>
          <p:cNvPr id="3" name="Title 2">
            <a:extLst>
              <a:ext uri="{FF2B5EF4-FFF2-40B4-BE49-F238E27FC236}">
                <a16:creationId xmlns:a16="http://schemas.microsoft.com/office/drawing/2014/main" id="{3B215AE9-C2E1-49DE-9583-A7490850E100}"/>
              </a:ext>
            </a:extLst>
          </p:cNvPr>
          <p:cNvSpPr>
            <a:spLocks noGrp="1"/>
          </p:cNvSpPr>
          <p:nvPr>
            <p:ph type="ctrTitle"/>
          </p:nvPr>
        </p:nvSpPr>
        <p:spPr>
          <a:xfrm>
            <a:off x="0" y="1653266"/>
            <a:ext cx="8631264" cy="3362325"/>
          </a:xfrm>
        </p:spPr>
        <p:txBody>
          <a:bodyPr/>
          <a:lstStyle/>
          <a:p>
            <a:pPr algn="ctr"/>
            <a:r>
              <a:rPr lang="en-US" b="1">
                <a:solidFill>
                  <a:schemeClr val="bg1"/>
                </a:solidFill>
                <a:latin typeface="Tahoma"/>
                <a:ea typeface="Tahoma"/>
                <a:cs typeface="Tahoma"/>
              </a:rPr>
              <a:t>Date Time Format</a:t>
            </a:r>
            <a:endParaRPr lang="en-US"/>
          </a:p>
        </p:txBody>
      </p:sp>
      <p:pic>
        <p:nvPicPr>
          <p:cNvPr id="4" name="Picture 3" descr="A close up of a computer&#10;&#10;Description automatically generated">
            <a:extLst>
              <a:ext uri="{FF2B5EF4-FFF2-40B4-BE49-F238E27FC236}">
                <a16:creationId xmlns:a16="http://schemas.microsoft.com/office/drawing/2014/main" id="{2900F485-6722-4A11-91E6-443B24A6D5FC}"/>
              </a:ext>
            </a:extLst>
          </p:cNvPr>
          <p:cNvPicPr>
            <a:picLocks noChangeAspect="1"/>
          </p:cNvPicPr>
          <p:nvPr/>
        </p:nvPicPr>
        <p:blipFill>
          <a:blip r:embed="rId4"/>
          <a:stretch>
            <a:fillRect/>
          </a:stretch>
        </p:blipFill>
        <p:spPr>
          <a:xfrm>
            <a:off x="7620000" y="2160811"/>
            <a:ext cx="4367758" cy="3781425"/>
          </a:xfrm>
          <a:prstGeom prst="rect">
            <a:avLst/>
          </a:prstGeom>
        </p:spPr>
      </p:pic>
    </p:spTree>
    <p:extLst>
      <p:ext uri="{BB962C8B-B14F-4D97-AF65-F5344CB8AC3E}">
        <p14:creationId xmlns:p14="http://schemas.microsoft.com/office/powerpoint/2010/main" val="23580632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233464"/>
            <a:ext cx="8631264" cy="7458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Date Time Format</a:t>
            </a: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4987263"/>
          </a:xfrm>
          <a:prstGeom prst="rect">
            <a:avLst/>
          </a:prstGeom>
          <a:noFill/>
        </p:spPr>
        <p:txBody>
          <a:bodyPr wrap="square" lIns="91440" tIns="45720" rIns="91440" bIns="45720" rtlCol="0" anchor="t">
            <a:spAutoFit/>
          </a:bodyPr>
          <a:lstStyle/>
          <a:p>
            <a:pPr marL="285750" indent="-285750">
              <a:lnSpc>
                <a:spcPct val="200000"/>
              </a:lnSpc>
              <a:buChar char="•"/>
            </a:pPr>
            <a:r>
              <a:rPr lang="en-US" sz="1800">
                <a:ea typeface="Tahoma"/>
              </a:rPr>
              <a:t>In Java we can import the </a:t>
            </a:r>
            <a:r>
              <a:rPr lang="en-US" sz="1800" err="1">
                <a:latin typeface="Consolas"/>
                <a:ea typeface="Tahoma"/>
                <a:cs typeface="Tahoma"/>
              </a:rPr>
              <a:t>java.time</a:t>
            </a:r>
            <a:r>
              <a:rPr lang="en-US" sz="1800">
                <a:ea typeface="Tahoma"/>
              </a:rPr>
              <a:t> package to work with the date and time API. The package includes many date and time classes. For example:</a:t>
            </a:r>
            <a:endParaRPr lang="en-US"/>
          </a:p>
          <a:p>
            <a:pPr marL="285750" indent="-285750">
              <a:lnSpc>
                <a:spcPct val="200000"/>
              </a:lnSpc>
              <a:buChar char="•"/>
            </a:pPr>
            <a:r>
              <a:rPr lang="en-US" sz="1800">
                <a:solidFill>
                  <a:schemeClr val="tx1"/>
                </a:solidFill>
                <a:latin typeface="Tahoma"/>
                <a:ea typeface="Tahoma"/>
                <a:cs typeface="Tahoma"/>
              </a:rPr>
              <a:t>Different Formats of Date and Time are </a:t>
            </a:r>
            <a:br>
              <a:rPr lang="en-US" sz="1800" dirty="0">
                <a:latin typeface="Tahoma"/>
                <a:ea typeface="Tahoma"/>
                <a:cs typeface="Tahoma"/>
              </a:rPr>
            </a:br>
            <a:r>
              <a:rPr lang="en-US" sz="1800">
                <a:solidFill>
                  <a:schemeClr val="tx1"/>
                </a:solidFill>
                <a:latin typeface="Tahoma"/>
                <a:ea typeface="Tahoma"/>
                <a:cs typeface="Tahoma"/>
              </a:rPr>
              <a:t>1. </a:t>
            </a:r>
            <a:r>
              <a:rPr lang="en-US" sz="1800" err="1">
                <a:solidFill>
                  <a:schemeClr val="tx1"/>
                </a:solidFill>
                <a:latin typeface="Tahoma"/>
                <a:ea typeface="Tahoma"/>
                <a:cs typeface="Tahoma"/>
              </a:rPr>
              <a:t>yyyy</a:t>
            </a:r>
            <a:r>
              <a:rPr lang="en-US" sz="1800">
                <a:solidFill>
                  <a:schemeClr val="tx1"/>
                </a:solidFill>
                <a:latin typeface="Tahoma"/>
                <a:ea typeface="Tahoma"/>
                <a:cs typeface="Tahoma"/>
              </a:rPr>
              <a:t>-MM-dd</a:t>
            </a:r>
            <a:endParaRPr lang="en-US">
              <a:solidFill>
                <a:schemeClr val="tx1"/>
              </a:solidFill>
            </a:endParaRPr>
          </a:p>
          <a:p>
            <a:pPr>
              <a:lnSpc>
                <a:spcPct val="200000"/>
              </a:lnSpc>
            </a:pPr>
            <a:r>
              <a:rPr lang="en-US" sz="1800">
                <a:solidFill>
                  <a:schemeClr val="tx1"/>
                </a:solidFill>
                <a:latin typeface="Tahoma"/>
                <a:ea typeface="Tahoma"/>
                <a:cs typeface="Tahoma"/>
              </a:rPr>
              <a:t>    2. dd/MM/yyyy</a:t>
            </a:r>
          </a:p>
          <a:p>
            <a:pPr>
              <a:lnSpc>
                <a:spcPct val="200000"/>
              </a:lnSpc>
            </a:pPr>
            <a:r>
              <a:rPr lang="en-US" sz="1800">
                <a:solidFill>
                  <a:schemeClr val="tx1"/>
                </a:solidFill>
                <a:latin typeface="Tahoma"/>
                <a:ea typeface="Tahoma"/>
                <a:cs typeface="Tahoma"/>
              </a:rPr>
              <a:t>    3. dd-MMM-yyyy </a:t>
            </a:r>
            <a:r>
              <a:rPr lang="en-US" sz="1800" err="1">
                <a:solidFill>
                  <a:schemeClr val="tx1"/>
                </a:solidFill>
                <a:latin typeface="Tahoma"/>
                <a:ea typeface="Tahoma"/>
                <a:cs typeface="Tahoma"/>
              </a:rPr>
              <a:t>etc</a:t>
            </a:r>
            <a:br>
              <a:rPr lang="en-US" sz="1800" dirty="0">
                <a:latin typeface="Tahoma"/>
                <a:ea typeface="Tahoma"/>
                <a:cs typeface="Tahoma"/>
              </a:rPr>
            </a:br>
            <a:br>
              <a:rPr lang="en-US" sz="1800" dirty="0">
                <a:latin typeface="Tahoma"/>
                <a:ea typeface="Tahoma"/>
                <a:cs typeface="Tahoma"/>
              </a:rPr>
            </a:br>
            <a:br>
              <a:rPr lang="en-US" sz="1800" dirty="0">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259927313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unset in the background&#10;&#10;Description automatically generated">
            <a:extLst>
              <a:ext uri="{FF2B5EF4-FFF2-40B4-BE49-F238E27FC236}">
                <a16:creationId xmlns:a16="http://schemas.microsoft.com/office/drawing/2014/main" id="{CCE1F1B6-84B2-4032-8917-42A0018588A9}"/>
              </a:ext>
            </a:extLst>
          </p:cNvPr>
          <p:cNvPicPr>
            <a:picLocks noChangeAspect="1"/>
          </p:cNvPicPr>
          <p:nvPr/>
        </p:nvPicPr>
        <p:blipFill>
          <a:blip r:embed="rId2" cstate="print">
            <a:alphaModFix amt="87000"/>
            <a:extLst>
              <a:ext uri="{28A0092B-C50C-407E-A947-70E740481C1C}">
                <a14:useLocalDpi xmlns:a14="http://schemas.microsoft.com/office/drawing/2010/main" val="0"/>
              </a:ext>
            </a:extLst>
          </a:blip>
          <a:stretch>
            <a:fillRect/>
          </a:stretch>
        </p:blipFill>
        <p:spPr>
          <a:xfrm flipV="1">
            <a:off x="1" y="-1"/>
            <a:ext cx="179882" cy="6823161"/>
          </a:xfrm>
          <a:prstGeom prst="rect">
            <a:avLst/>
          </a:prstGeom>
        </p:spPr>
      </p:pic>
      <p:sp>
        <p:nvSpPr>
          <p:cNvPr id="10" name="Title 2">
            <a:extLst>
              <a:ext uri="{FF2B5EF4-FFF2-40B4-BE49-F238E27FC236}">
                <a16:creationId xmlns:a16="http://schemas.microsoft.com/office/drawing/2014/main" id="{E0DEA25F-49A3-4019-8381-82E2F24C6800}"/>
              </a:ext>
            </a:extLst>
          </p:cNvPr>
          <p:cNvSpPr txBox="1">
            <a:spLocks/>
          </p:cNvSpPr>
          <p:nvPr/>
        </p:nvSpPr>
        <p:spPr>
          <a:xfrm>
            <a:off x="508299" y="17804"/>
            <a:ext cx="8631264" cy="558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err="1">
                <a:solidFill>
                  <a:schemeClr val="tx1"/>
                </a:solidFill>
                <a:latin typeface="Tahoma" panose="020B0604030504040204" pitchFamily="34" charset="0"/>
                <a:ea typeface="Tahoma" panose="020B0604030504040204" pitchFamily="34" charset="0"/>
                <a:cs typeface="Tahoma" panose="020B0604030504040204" pitchFamily="34" charset="0"/>
              </a:rPr>
              <a:t>Assignement</a:t>
            </a:r>
            <a:endParaRPr lang="en-US" sz="28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BD84ECF-2CA2-45C1-91B8-277397A14463}"/>
              </a:ext>
            </a:extLst>
          </p:cNvPr>
          <p:cNvSpPr txBox="1"/>
          <p:nvPr/>
        </p:nvSpPr>
        <p:spPr>
          <a:xfrm>
            <a:off x="616150" y="1364567"/>
            <a:ext cx="11575849" cy="1663276"/>
          </a:xfrm>
          <a:prstGeom prst="rect">
            <a:avLst/>
          </a:prstGeom>
          <a:noFill/>
        </p:spPr>
        <p:txBody>
          <a:bodyPr wrap="square" lIns="91440" tIns="45720" rIns="91440" bIns="45720" rtlCol="0" anchor="t">
            <a:spAutoFit/>
          </a:bodyPr>
          <a:lstStyle/>
          <a:p>
            <a:pPr>
              <a:lnSpc>
                <a:spcPct val="200000"/>
              </a:lnSpc>
            </a:pPr>
            <a:r>
              <a:rPr lang="en-US" sz="1800">
                <a:solidFill>
                  <a:schemeClr val="tx1"/>
                </a:solidFill>
                <a:latin typeface="Tahoma"/>
                <a:ea typeface="Tahoma"/>
                <a:cs typeface="Tahoma"/>
              </a:rPr>
              <a:t>1. Write a Program to convert the different types of data and time format in Java.</a:t>
            </a:r>
            <a:br>
              <a:rPr lang="en-US" sz="1800">
                <a:solidFill>
                  <a:schemeClr val="tx1"/>
                </a:solidFill>
                <a:latin typeface="Tahoma"/>
                <a:ea typeface="Tahoma"/>
                <a:cs typeface="Tahoma"/>
              </a:rPr>
            </a:br>
            <a:r>
              <a:rPr lang="en-US" sz="1800">
                <a:solidFill>
                  <a:schemeClr val="tx1"/>
                </a:solidFill>
                <a:latin typeface="Tahoma"/>
                <a:ea typeface="Tahoma"/>
                <a:cs typeface="Tahoma"/>
              </a:rPr>
              <a:t>	</a:t>
            </a:r>
            <a:br>
              <a:rPr lang="en-US" sz="1800">
                <a:solidFill>
                  <a:schemeClr val="tx1"/>
                </a:solidFill>
                <a:latin typeface="Tahoma"/>
                <a:ea typeface="Tahoma"/>
                <a:cs typeface="Tahoma"/>
              </a:rPr>
            </a:br>
            <a:endParaRPr lang="en-US" sz="1800">
              <a:solidFill>
                <a:schemeClr val="tx1"/>
              </a:solidFill>
              <a:latin typeface="Tahoma"/>
              <a:ea typeface="Tahoma"/>
              <a:cs typeface="Tahoma"/>
            </a:endParaRPr>
          </a:p>
        </p:txBody>
      </p:sp>
    </p:spTree>
    <p:extLst>
      <p:ext uri="{BB962C8B-B14F-4D97-AF65-F5344CB8AC3E}">
        <p14:creationId xmlns:p14="http://schemas.microsoft.com/office/powerpoint/2010/main" val="4226386258"/>
      </p:ext>
    </p:extLst>
  </p:cSld>
  <p:clrMapOvr>
    <a:masterClrMapping/>
  </p:clrMapOvr>
  <p:transition spd="slow">
    <p:push dir="u"/>
  </p:transition>
</p:sld>
</file>

<file path=ppt/theme/theme1.xml><?xml version="1.0" encoding="utf-8"?>
<a:theme xmlns:a="http://schemas.openxmlformats.org/drawingml/2006/main" name="Template">
  <a:themeElements>
    <a:clrScheme name="Custom3">
      <a:dk1>
        <a:srgbClr val="262626"/>
      </a:dk1>
      <a:lt1>
        <a:srgbClr val="FFFFFF"/>
      </a:lt1>
      <a:dk2>
        <a:srgbClr val="262626"/>
      </a:dk2>
      <a:lt2>
        <a:srgbClr val="FFFFFF"/>
      </a:lt2>
      <a:accent1>
        <a:srgbClr val="4DB3C7"/>
      </a:accent1>
      <a:accent2>
        <a:srgbClr val="85CA46"/>
      </a:accent2>
      <a:accent3>
        <a:srgbClr val="F49D00"/>
      </a:accent3>
      <a:accent4>
        <a:srgbClr val="D2326B"/>
      </a:accent4>
      <a:accent5>
        <a:srgbClr val="1D6E9B"/>
      </a:accent5>
      <a:accent6>
        <a:srgbClr val="6F4EA4"/>
      </a:accent6>
      <a:hlink>
        <a:srgbClr val="FF7C33"/>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plate">
  <a:themeElements>
    <a:clrScheme name="Custom3">
      <a:dk1>
        <a:srgbClr val="262626"/>
      </a:dk1>
      <a:lt1>
        <a:srgbClr val="FFFFFF"/>
      </a:lt1>
      <a:dk2>
        <a:srgbClr val="262626"/>
      </a:dk2>
      <a:lt2>
        <a:srgbClr val="FFFFFF"/>
      </a:lt2>
      <a:accent1>
        <a:srgbClr val="4DB3C7"/>
      </a:accent1>
      <a:accent2>
        <a:srgbClr val="85CA46"/>
      </a:accent2>
      <a:accent3>
        <a:srgbClr val="F49D00"/>
      </a:accent3>
      <a:accent4>
        <a:srgbClr val="D2326B"/>
      </a:accent4>
      <a:accent5>
        <a:srgbClr val="1D6E9B"/>
      </a:accent5>
      <a:accent6>
        <a:srgbClr val="6F4EA4"/>
      </a:accent6>
      <a:hlink>
        <a:srgbClr val="FF7C33"/>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8335A5849C044099C792589D4C5056" ma:contentTypeVersion="13" ma:contentTypeDescription="Create a new document." ma:contentTypeScope="" ma:versionID="36cdea1f44b3628a1bb7b008e16ea539">
  <xsd:schema xmlns:xsd="http://www.w3.org/2001/XMLSchema" xmlns:xs="http://www.w3.org/2001/XMLSchema" xmlns:p="http://schemas.microsoft.com/office/2006/metadata/properties" xmlns:ns2="5732e9e7-c39f-4fd2-935b-db0ef4cc05ef" xmlns:ns3="9be44d7f-b386-41a8-bebc-852a8bd54d18" targetNamespace="http://schemas.microsoft.com/office/2006/metadata/properties" ma:root="true" ma:fieldsID="19c0a27e000c778b81c889d70a54e44e" ns2:_="" ns3:_="">
    <xsd:import namespace="5732e9e7-c39f-4fd2-935b-db0ef4cc05ef"/>
    <xsd:import namespace="9be44d7f-b386-41a8-bebc-852a8bd54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2e9e7-c39f-4fd2-935b-db0ef4cc0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e44d7f-b386-41a8-bebc-852a8bd54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4D0A2B-8D88-4CC7-A60B-10DEBB18FF0C}">
  <ds:schemaRefs>
    <ds:schemaRef ds:uri="http://schemas.microsoft.com/sharepoint/v3/contenttype/forms"/>
  </ds:schemaRefs>
</ds:datastoreItem>
</file>

<file path=customXml/itemProps2.xml><?xml version="1.0" encoding="utf-8"?>
<ds:datastoreItem xmlns:ds="http://schemas.openxmlformats.org/officeDocument/2006/customXml" ds:itemID="{343A49DA-68F0-419C-A93A-3C828E7E6421}">
  <ds:schemaRefs>
    <ds:schemaRef ds:uri="5732e9e7-c39f-4fd2-935b-db0ef4cc05ef"/>
    <ds:schemaRef ds:uri="9be44d7f-b386-41a8-bebc-852a8bd54d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A12AD30-B5EF-4B38-BF8B-81816541153D}">
  <ds:schemaRefs>
    <ds:schemaRef ds:uri="5732e9e7-c39f-4fd2-935b-db0ef4cc05ef"/>
    <ds:schemaRef ds:uri="9be44d7f-b386-41a8-bebc-852a8bd54d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28</Slides>
  <Notes>9</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Template</vt:lpstr>
      <vt:lpstr>1_Template</vt:lpstr>
      <vt:lpstr>Log4j and J2EE</vt:lpstr>
      <vt:lpstr>Table of Contents</vt:lpstr>
      <vt:lpstr>LOG4j</vt:lpstr>
      <vt:lpstr>PowerPoint Presentation</vt:lpstr>
      <vt:lpstr>PowerPoint Presentation</vt:lpstr>
      <vt:lpstr>PowerPoint Presentation</vt:lpstr>
      <vt:lpstr>Date Time Format</vt:lpstr>
      <vt:lpstr>PowerPoint Presentation</vt:lpstr>
      <vt:lpstr>PowerPoint Presentation</vt:lpstr>
      <vt:lpstr>Advanced Java</vt:lpstr>
      <vt:lpstr>PowerPoint Presentation</vt:lpstr>
      <vt:lpstr>PowerPoint Presentation</vt:lpstr>
      <vt:lpstr>J2EE</vt:lpstr>
      <vt:lpstr>PowerPoint Presentation</vt:lpstr>
      <vt:lpstr>PowerPoint Presentation</vt:lpstr>
      <vt:lpstr>PowerPoint Presentation</vt:lpstr>
      <vt:lpstr>SERVLETS</vt:lpstr>
      <vt:lpstr>PowerPoint Presentation</vt:lpstr>
      <vt:lpstr>PowerPoint Presentation</vt:lpstr>
      <vt:lpstr>PowerPoint Presentation</vt:lpstr>
      <vt:lpstr>JSP</vt:lpstr>
      <vt:lpstr>PowerPoint Presentation</vt:lpstr>
      <vt:lpstr>PowerPoint Presentation</vt:lpstr>
      <vt:lpstr>Implicit Objects in JSP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Ideapoke EIMS</dc:title>
  <dc:creator>Ideapoke</dc:creator>
  <cp:revision>139</cp:revision>
  <dcterms:modified xsi:type="dcterms:W3CDTF">2021-12-29T10:42:15Z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0x010100CC8335A5849C044099C792589D4C5056</vt:lpwstr>
  </property>
</Properties>
</file>