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7" r:id="rId5"/>
    <p:sldId id="258" r:id="rId6"/>
    <p:sldId id="266" r:id="rId7"/>
    <p:sldId id="265" r:id="rId8"/>
    <p:sldId id="272" r:id="rId9"/>
    <p:sldId id="264" r:id="rId10"/>
    <p:sldId id="263" r:id="rId11"/>
    <p:sldId id="273" r:id="rId12"/>
    <p:sldId id="261" r:id="rId13"/>
    <p:sldId id="260"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A014A-AA5D-7E23-79A0-207C3A379CA5}" v="79" dt="2021-10-05T12:47:29.962"/>
    <p1510:client id="{2270B15A-DF93-E8B8-8EFE-84A5FCC6B1F5}" v="2" dt="2020-12-15T10:58:16.840"/>
    <p1510:client id="{47E9AA8B-5925-DEF9-E58A-9CCE302083AD}" v="16" dt="2020-03-04T12:47:54.223"/>
    <p1510:client id="{51B332D9-123C-A96E-1C72-8715F5B71151}" v="27" dt="2020-12-21T16:39:10.348"/>
    <p1510:client id="{61EC532C-E815-0E25-53CD-2DE266681392}" v="1" dt="2020-03-05T08:57:53.736"/>
    <p1510:client id="{73BD20DA-1077-1C6C-C2D5-D6EB4DD87C70}" v="185" dt="2020-03-04T08:18:58.529"/>
    <p1510:client id="{9A71150A-AB34-20CE-436D-24D2349E023F}" v="3" dt="2020-03-03T04:01:37.541"/>
    <p1510:client id="{B69316EB-FF89-072A-1213-F466205C1BC9}" v="40" dt="2020-03-02T11:52:26.842"/>
    <p1510:client id="{BB73A7C6-A161-2977-468B-3828F5DD174B}" v="215" dt="2021-10-05T12:37:21.914"/>
    <p1510:client id="{CBA12F79-F371-7F7B-094C-1ADCD4ED42D4}" v="581" dt="2020-03-04T07:47:40.763"/>
    <p1510:client id="{D644D2D4-70DB-5354-F35A-284A0FF3D0C1}" v="4" dt="2021-10-12T04:20:47.692"/>
    <p1510:client id="{DE9AAE16-DD3D-59BE-A31B-FCA656F4E868}" v="1156" dt="2021-10-05T13:00:19.407"/>
    <p1510:client id="{F19DD1D4-24D0-BE5C-A534-BAB44C23D235}" v="3" dt="2021-10-05T08:55:15.366"/>
    <p1510:client id="{FA1E4FE4-6F83-0151-673A-7CE069BE6F07}" v="6" dt="2021-10-12T04:57:53.643"/>
    <p1510:client id="{FC22098A-2448-42AC-AA48-67904E22A6BE}" v="133" dt="2020-03-02T07:07:24.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148B-7551-462D-B3EB-2451822241DE}" type="datetimeFigureOut">
              <a:rPr lang="en-US"/>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D3F8-B9DD-48FC-AAF1-804DC6AC9113}" type="slidenum">
              <a:rPr lang="en-US"/>
              <a:t>‹#›</a:t>
            </a:fld>
            <a:endParaRPr lang="en-US"/>
          </a:p>
        </p:txBody>
      </p:sp>
    </p:spTree>
    <p:extLst>
      <p:ext uri="{BB962C8B-B14F-4D97-AF65-F5344CB8AC3E}">
        <p14:creationId xmlns:p14="http://schemas.microsoft.com/office/powerpoint/2010/main" val="273904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9700" indent="0">
              <a:buFontTx/>
              <a:buNone/>
            </a:pPr>
            <a:endParaRPr lang="en-US" altLang="ja-US" sz="1100" b="0" i="0" u="none" strike="noStrike" cap="none">
              <a:solidFill>
                <a:srgbClr val="000000"/>
              </a:solidFill>
              <a:effectLst/>
              <a:latin typeface="Arial"/>
              <a:cs typeface="Arial"/>
              <a:sym typeface="Arial"/>
            </a:endParaRPr>
          </a:p>
        </p:txBody>
      </p:sp>
    </p:spTree>
    <p:extLst>
      <p:ext uri="{BB962C8B-B14F-4D97-AF65-F5344CB8AC3E}">
        <p14:creationId xmlns:p14="http://schemas.microsoft.com/office/powerpoint/2010/main" val="3675101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504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725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US"/>
          </a:p>
        </p:txBody>
      </p:sp>
    </p:spTree>
    <p:extLst>
      <p:ext uri="{BB962C8B-B14F-4D97-AF65-F5344CB8AC3E}">
        <p14:creationId xmlns:p14="http://schemas.microsoft.com/office/powerpoint/2010/main" val="152359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708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54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6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415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811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98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170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314766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331384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55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985E5F-D132-4894-B6C7-F82BE9300976}"/>
              </a:ext>
            </a:extLst>
          </p:cNvPr>
          <p:cNvPicPr>
            <a:picLocks noChangeAspect="1"/>
          </p:cNvPicPr>
          <p:nvPr/>
        </p:nvPicPr>
        <p:blipFill rotWithShape="1">
          <a:blip r:embed="rId3"/>
          <a:srcRect r="25827"/>
          <a:stretch/>
        </p:blipFill>
        <p:spPr>
          <a:xfrm>
            <a:off x="0" y="0"/>
            <a:ext cx="12191999" cy="6858000"/>
          </a:xfrm>
          <a:prstGeom prst="rect">
            <a:avLst/>
          </a:prstGeom>
        </p:spPr>
      </p:pic>
      <p:sp>
        <p:nvSpPr>
          <p:cNvPr id="3" name="Shape 91">
            <a:extLst>
              <a:ext uri="{FF2B5EF4-FFF2-40B4-BE49-F238E27FC236}">
                <a16:creationId xmlns:a16="http://schemas.microsoft.com/office/drawing/2014/main" id="{9B47C87C-B1B2-4D72-B188-2883A3A10681}"/>
              </a:ext>
            </a:extLst>
          </p:cNvPr>
          <p:cNvSpPr txBox="1">
            <a:spLocks noGrp="1"/>
          </p:cNvSpPr>
          <p:nvPr>
            <p:ph type="ctrTitle"/>
          </p:nvPr>
        </p:nvSpPr>
        <p:spPr>
          <a:xfrm>
            <a:off x="696100" y="1524933"/>
            <a:ext cx="7717842" cy="2097247"/>
          </a:xfrm>
          <a:prstGeom prst="rect">
            <a:avLst/>
          </a:prstGeom>
        </p:spPr>
        <p:txBody>
          <a:bodyPr spcFirstLastPara="1" wrap="square" lIns="121900" tIns="121900" rIns="121900" bIns="121900" anchor="ctr" anchorCtr="0">
            <a:noAutofit/>
          </a:bodyPr>
          <a:lstStyle/>
          <a:p>
            <a:pPr algn="l"/>
            <a:r>
              <a:rPr lang="en-US" b="1">
                <a:solidFill>
                  <a:schemeClr val="bg1"/>
                </a:solidFill>
              </a:rPr>
              <a:t>Log4j </a:t>
            </a:r>
            <a:r>
              <a:rPr lang="en-US">
                <a:solidFill>
                  <a:schemeClr val="bg1"/>
                </a:solidFill>
              </a:rPr>
              <a:t>​</a:t>
            </a:r>
            <a:br>
              <a:rPr lang="en-US"/>
            </a:br>
            <a:r>
              <a:rPr lang="en-US" b="1">
                <a:solidFill>
                  <a:schemeClr val="bg1"/>
                </a:solidFill>
              </a:rPr>
              <a:t>Implementation</a:t>
            </a:r>
            <a:endParaRPr lang="en-IN" sz="20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2" descr="Logo&#10;&#10;Description automatically generated">
            <a:extLst>
              <a:ext uri="{FF2B5EF4-FFF2-40B4-BE49-F238E27FC236}">
                <a16:creationId xmlns:a16="http://schemas.microsoft.com/office/drawing/2014/main" id="{F1D77EB3-0128-45C0-8842-F00123FD4169}"/>
              </a:ext>
            </a:extLst>
          </p:cNvPr>
          <p:cNvPicPr>
            <a:picLocks noChangeAspect="1"/>
          </p:cNvPicPr>
          <p:nvPr/>
        </p:nvPicPr>
        <p:blipFill rotWithShape="1">
          <a:blip r:embed="rId4"/>
          <a:srcRect l="52632" r="1316" b="1136"/>
          <a:stretch/>
        </p:blipFill>
        <p:spPr>
          <a:xfrm>
            <a:off x="2682815" y="1823840"/>
            <a:ext cx="918834" cy="751909"/>
          </a:xfrm>
          <a:prstGeom prst="rect">
            <a:avLst/>
          </a:prstGeom>
        </p:spPr>
      </p:pic>
      <p:sp>
        <p:nvSpPr>
          <p:cNvPr id="14" name="Flowchart: Connector 13">
            <a:extLst>
              <a:ext uri="{FF2B5EF4-FFF2-40B4-BE49-F238E27FC236}">
                <a16:creationId xmlns:a16="http://schemas.microsoft.com/office/drawing/2014/main" id="{8C517676-4BFE-40EB-8858-8657D9BA1E0D}"/>
              </a:ext>
            </a:extLst>
          </p:cNvPr>
          <p:cNvSpPr/>
          <p:nvPr/>
        </p:nvSpPr>
        <p:spPr>
          <a:xfrm>
            <a:off x="8785105" y="1819275"/>
            <a:ext cx="3177394" cy="307675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clock&#10;&#10;Description automatically generated">
            <a:extLst>
              <a:ext uri="{FF2B5EF4-FFF2-40B4-BE49-F238E27FC236}">
                <a16:creationId xmlns:a16="http://schemas.microsoft.com/office/drawing/2014/main" id="{3E757BF7-169A-420D-94A8-85A0B43CAA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091" y="2435272"/>
            <a:ext cx="2951827" cy="1594765"/>
          </a:xfrm>
          <a:prstGeom prst="rect">
            <a:avLst/>
          </a:prstGeom>
        </p:spPr>
      </p:pic>
    </p:spTree>
    <p:extLst>
      <p:ext uri="{BB962C8B-B14F-4D97-AF65-F5344CB8AC3E}">
        <p14:creationId xmlns:p14="http://schemas.microsoft.com/office/powerpoint/2010/main" val="29263030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776597" y="1175707"/>
            <a:ext cx="11041746" cy="5109091"/>
          </a:xfrm>
          <a:prstGeom prst="rect">
            <a:avLst/>
          </a:prstGeom>
          <a:noFill/>
        </p:spPr>
        <p:txBody>
          <a:bodyPr wrap="square" lIns="91440" tIns="45720" rIns="91440" bIns="45720" rtlCol="0" anchor="t">
            <a:spAutoFit/>
          </a:bodyPr>
          <a:lstStyle/>
          <a:p>
            <a:r>
              <a:rPr lang="en-US" sz="2200" b="1">
                <a:solidFill>
                  <a:srgbClr val="0070C0"/>
                </a:solidFill>
              </a:rPr>
              <a:t>Quick Debugging:</a:t>
            </a:r>
            <a:r>
              <a:rPr lang="en-US" sz="2200"/>
              <a:t> Once we diagnose the problem, we know exactly how to solve the problem. Well-planned and well-written logging code reduces the overall cost of debugging the application.</a:t>
            </a:r>
            <a:endParaRPr lang="en-US" sz="2200">
              <a:cs typeface="Calibri"/>
            </a:endParaRPr>
          </a:p>
          <a:p>
            <a:endParaRPr lang="en-US" sz="2200">
              <a:solidFill>
                <a:srgbClr val="000000"/>
              </a:solidFill>
              <a:cs typeface="Calibri"/>
            </a:endParaRPr>
          </a:p>
          <a:p>
            <a:r>
              <a:rPr lang="en-US" sz="2200" b="1">
                <a:solidFill>
                  <a:srgbClr val="0070C0"/>
                </a:solidFill>
              </a:rPr>
              <a:t>Problem Diagnosis:</a:t>
            </a:r>
            <a:r>
              <a:rPr lang="en-US" sz="2200"/>
              <a:t> No matter how well written our code is, there may be some problems hidden in it. If you review the logging process, then we will be able to detect the problems precisely and quickly.</a:t>
            </a:r>
            <a:endParaRPr lang="en-US" sz="2200">
              <a:cs typeface="Calibri"/>
            </a:endParaRPr>
          </a:p>
          <a:p>
            <a:endParaRPr lang="en-US" sz="2200">
              <a:solidFill>
                <a:srgbClr val="000000"/>
              </a:solidFill>
              <a:cs typeface="Calibri"/>
            </a:endParaRPr>
          </a:p>
          <a:p>
            <a:r>
              <a:rPr lang="en-US" sz="2200" b="1">
                <a:solidFill>
                  <a:srgbClr val="0070C0"/>
                </a:solidFill>
              </a:rPr>
              <a:t>Easy Maintenance:</a:t>
            </a:r>
            <a:r>
              <a:rPr lang="en-US" sz="2200"/>
              <a:t> Application with a useful logging feature is easy to debug, and therefore, it is easy to maintain.</a:t>
            </a:r>
            <a:endParaRPr lang="en-US" sz="2200">
              <a:cs typeface="Calibri"/>
            </a:endParaRPr>
          </a:p>
          <a:p>
            <a:endParaRPr lang="en-US" sz="2200">
              <a:solidFill>
                <a:srgbClr val="000000"/>
              </a:solidFill>
              <a:cs typeface="Calibri"/>
            </a:endParaRPr>
          </a:p>
          <a:p>
            <a:r>
              <a:rPr lang="en-US" sz="2200" b="1">
                <a:solidFill>
                  <a:srgbClr val="0070C0"/>
                </a:solidFill>
              </a:rPr>
              <a:t>Cost and Time Savings:</a:t>
            </a:r>
            <a:r>
              <a:rPr lang="en-US" sz="2200"/>
              <a:t> Well-written logging code offers quick debugging and easy maintenance. It makes installation, day to day maintenance, and maintenance, and debugging much more cost and time-effective.</a:t>
            </a:r>
            <a:endParaRPr lang="en-US" sz="2400">
              <a:cs typeface="Calibri"/>
            </a:endParaRPr>
          </a:p>
          <a:p>
            <a:endParaRPr lang="en-US"/>
          </a:p>
        </p:txBody>
      </p:sp>
      <p:sp>
        <p:nvSpPr>
          <p:cNvPr id="2" name="TextBox 1">
            <a:extLst>
              <a:ext uri="{FF2B5EF4-FFF2-40B4-BE49-F238E27FC236}">
                <a16:creationId xmlns:a16="http://schemas.microsoft.com/office/drawing/2014/main" id="{DB82FAF6-1881-4AC8-85B5-ED296B2CA93F}"/>
              </a:ext>
            </a:extLst>
          </p:cNvPr>
          <p:cNvSpPr txBox="1"/>
          <p:nvPr/>
        </p:nvSpPr>
        <p:spPr>
          <a:xfrm>
            <a:off x="771577" y="-81794"/>
            <a:ext cx="8704422" cy="934295"/>
          </a:xfrm>
          <a:prstGeom prst="rect">
            <a:avLst/>
          </a:prstGeom>
          <a:noFill/>
        </p:spPr>
        <p:txBody>
          <a:bodyPr wrap="square" lIns="91440" tIns="45720" rIns="91440" bIns="45720" rtlCol="0" anchor="t">
            <a:spAutoFit/>
          </a:bodyPr>
          <a:lstStyle/>
          <a:p>
            <a:pPr>
              <a:lnSpc>
                <a:spcPct val="200000"/>
              </a:lnSpc>
            </a:pPr>
            <a:r>
              <a:rPr lang="en-US" sz="3200" b="1">
                <a:solidFill>
                  <a:srgbClr val="FF7C33"/>
                </a:solidFill>
              </a:rPr>
              <a:t>Advantages of Log4j</a:t>
            </a:r>
            <a:endParaRPr lang="en-US" sz="3200" b="1">
              <a:latin typeface="Tahoma"/>
              <a:ea typeface="Tahoma"/>
              <a:cs typeface="Tahoma"/>
            </a:endParaRPr>
          </a:p>
        </p:txBody>
      </p:sp>
    </p:spTree>
    <p:extLst>
      <p:ext uri="{BB962C8B-B14F-4D97-AF65-F5344CB8AC3E}">
        <p14:creationId xmlns:p14="http://schemas.microsoft.com/office/powerpoint/2010/main" val="29753672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647201" y="111783"/>
            <a:ext cx="11041746" cy="5940088"/>
          </a:xfrm>
          <a:prstGeom prst="rect">
            <a:avLst/>
          </a:prstGeom>
          <a:noFill/>
        </p:spPr>
        <p:txBody>
          <a:bodyPr wrap="square" lIns="91440" tIns="45720" rIns="91440" bIns="45720" rtlCol="0" anchor="t">
            <a:spAutoFit/>
          </a:bodyPr>
          <a:lstStyle/>
          <a:p>
            <a:endParaRPr lang="en-US" sz="2400">
              <a:cs typeface="Calibri"/>
            </a:endParaRPr>
          </a:p>
          <a:p>
            <a:r>
              <a:rPr lang="en-US" sz="3200" b="1">
                <a:solidFill>
                  <a:srgbClr val="FF7C33"/>
                </a:solidFill>
              </a:rPr>
              <a:t>Disadvantages of Log4j :</a:t>
            </a:r>
            <a:endParaRPr lang="en-US" sz="3200" b="1">
              <a:solidFill>
                <a:srgbClr val="FF7C33"/>
              </a:solidFill>
              <a:cs typeface="Calibri"/>
            </a:endParaRPr>
          </a:p>
          <a:p>
            <a:endParaRPr lang="en-US" sz="2400" b="1">
              <a:solidFill>
                <a:srgbClr val="0070C0"/>
              </a:solidFill>
              <a:cs typeface="Calibri"/>
            </a:endParaRPr>
          </a:p>
          <a:p>
            <a:pPr marL="285750" indent="-285750">
              <a:buFont typeface="Arial"/>
              <a:buChar char="•"/>
            </a:pPr>
            <a:r>
              <a:rPr lang="en-US" sz="2200"/>
              <a:t>Logging includes programming overhead due to the extra code required for producing logging information.</a:t>
            </a:r>
            <a:endParaRPr lang="en-US" sz="2200">
              <a:cs typeface="Calibri" panose="020F0502020204030204"/>
            </a:endParaRPr>
          </a:p>
          <a:p>
            <a:pPr marL="285750" indent="-285750">
              <a:buFont typeface="Arial"/>
              <a:buChar char="•"/>
            </a:pPr>
            <a:r>
              <a:rPr lang="en-US" sz="2200">
                <a:ea typeface="+mn-lt"/>
                <a:cs typeface="+mn-lt"/>
              </a:rPr>
              <a:t>The logging process increases the size of the code.</a:t>
            </a:r>
            <a:endParaRPr lang="en-US" sz="2200">
              <a:cs typeface="Calibri"/>
            </a:endParaRPr>
          </a:p>
          <a:p>
            <a:pPr marL="285750" indent="-285750">
              <a:buFont typeface="Arial"/>
              <a:buChar char="•"/>
            </a:pPr>
            <a:r>
              <a:rPr lang="en-US" sz="2200">
                <a:ea typeface="+mn-lt"/>
                <a:cs typeface="+mn-lt"/>
              </a:rPr>
              <a:t>Badly produced logging information can cause confusion.</a:t>
            </a:r>
          </a:p>
          <a:p>
            <a:pPr marL="285750" indent="-285750">
              <a:buFont typeface="Arial"/>
              <a:buChar char="•"/>
            </a:pPr>
            <a:r>
              <a:rPr lang="en-US" sz="2200">
                <a:ea typeface="+mn-lt"/>
                <a:cs typeface="+mn-lt"/>
              </a:rPr>
              <a:t>Logging with bad code can seriously affect the application's performance.</a:t>
            </a:r>
          </a:p>
          <a:p>
            <a:pPr marL="285750" indent="-285750">
              <a:buFont typeface="Arial"/>
              <a:buChar char="•"/>
            </a:pPr>
            <a:r>
              <a:rPr lang="en-US" sz="2200">
                <a:ea typeface="+mn-lt"/>
                <a:cs typeface="+mn-lt"/>
              </a:rPr>
              <a:t>Last but not the least, logging requires planning ahead, as adding logging code at a late stage of development is difficult.</a:t>
            </a:r>
            <a:endParaRPr lang="en-US" sz="2200">
              <a:cs typeface="Calibri"/>
            </a:endParaRPr>
          </a:p>
          <a:p>
            <a:endParaRPr lang="en-US" sz="2400">
              <a:cs typeface="Calibri"/>
            </a:endParaRPr>
          </a:p>
          <a:p>
            <a:endParaRPr lang="en-US">
              <a:cs typeface="Calibri"/>
            </a:endParaRPr>
          </a:p>
          <a:p>
            <a:endParaRPr lang="en-US">
              <a:cs typeface="Calibri"/>
            </a:endParaRPr>
          </a:p>
          <a:p>
            <a:endParaRPr lang="en-US">
              <a:cs typeface="Calibri"/>
            </a:endParaRPr>
          </a:p>
          <a:p>
            <a:endParaRPr lang="en-US"/>
          </a:p>
          <a:p>
            <a:endParaRPr lang="en-US"/>
          </a:p>
          <a:p>
            <a:endParaRPr lang="en-US">
              <a:cs typeface="Calibri" panose="020F0502020204030204"/>
            </a:endParaRPr>
          </a:p>
        </p:txBody>
      </p:sp>
    </p:spTree>
    <p:extLst>
      <p:ext uri="{BB962C8B-B14F-4D97-AF65-F5344CB8AC3E}">
        <p14:creationId xmlns:p14="http://schemas.microsoft.com/office/powerpoint/2010/main" val="15722961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746054-CC5A-455F-A8B4-3BF0C3F2E447}"/>
              </a:ext>
            </a:extLst>
          </p:cNvPr>
          <p:cNvSpPr/>
          <p:nvPr/>
        </p:nvSpPr>
        <p:spPr>
          <a:xfrm>
            <a:off x="0" y="-1405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508299" y="17803"/>
            <a:ext cx="8631264" cy="2515160"/>
          </a:xfrm>
        </p:spPr>
        <p:txBody>
          <a:bodyPr/>
          <a:lstStyle/>
          <a:p>
            <a:r>
              <a:rPr lang="en-US" sz="3200" b="1">
                <a:latin typeface="Calibri"/>
                <a:ea typeface="Tahoma"/>
                <a:cs typeface="Tahoma"/>
              </a:rPr>
              <a:t>WHAT ARE WE GOING</a:t>
            </a:r>
            <a:br>
              <a:rPr lang="en-US" sz="3200" b="1">
                <a:latin typeface="Calibri"/>
                <a:ea typeface="Tahoma" panose="020B0604030504040204" pitchFamily="34" charset="0"/>
                <a:cs typeface="Tahoma" panose="020B0604030504040204" pitchFamily="34" charset="0"/>
              </a:rPr>
            </a:br>
            <a:r>
              <a:rPr lang="en-US" sz="3200" b="1">
                <a:latin typeface="Calibri"/>
                <a:ea typeface="Tahoma"/>
                <a:cs typeface="Tahoma"/>
              </a:rPr>
              <a:t>TO SEE ON TODAYS</a:t>
            </a:r>
            <a:br>
              <a:rPr lang="en-US" sz="3200" b="1">
                <a:latin typeface="Calibri"/>
                <a:ea typeface="Tahoma" panose="020B0604030504040204" pitchFamily="34" charset="0"/>
                <a:cs typeface="Tahoma" panose="020B0604030504040204" pitchFamily="34" charset="0"/>
              </a:rPr>
            </a:br>
            <a:r>
              <a:rPr lang="en-US" sz="3200" b="1">
                <a:latin typeface="Calibri"/>
                <a:ea typeface="Tahoma"/>
                <a:cs typeface="Tahoma"/>
              </a:rPr>
              <a:t>SESSION ?</a:t>
            </a:r>
          </a:p>
        </p:txBody>
      </p:sp>
      <p:sp>
        <p:nvSpPr>
          <p:cNvPr id="13" name="TextBox 12">
            <a:extLst>
              <a:ext uri="{FF2B5EF4-FFF2-40B4-BE49-F238E27FC236}">
                <a16:creationId xmlns:a16="http://schemas.microsoft.com/office/drawing/2014/main" id="{FE23BE08-E594-4BC8-835A-EAB0660DF146}"/>
              </a:ext>
            </a:extLst>
          </p:cNvPr>
          <p:cNvSpPr txBox="1"/>
          <p:nvPr/>
        </p:nvSpPr>
        <p:spPr>
          <a:xfrm>
            <a:off x="1165293" y="2165864"/>
            <a:ext cx="5867400" cy="727571"/>
          </a:xfrm>
          <a:prstGeom prst="rect">
            <a:avLst/>
          </a:prstGeom>
          <a:noFill/>
        </p:spPr>
        <p:txBody>
          <a:bodyPr wrap="square" lIns="91440" tIns="45720" rIns="91440" bIns="45720" rtlCol="0" anchor="t">
            <a:spAutoFit/>
          </a:bodyPr>
          <a:lstStyle/>
          <a:p>
            <a:pPr>
              <a:lnSpc>
                <a:spcPct val="200000"/>
              </a:lnSpc>
            </a:pPr>
            <a:r>
              <a:rPr lang="en-US" sz="2400" b="1">
                <a:latin typeface="Calibri"/>
                <a:ea typeface="Tahoma"/>
                <a:cs typeface="Calibri"/>
              </a:rPr>
              <a:t>What is Log 4j?</a:t>
            </a:r>
          </a:p>
        </p:txBody>
      </p:sp>
      <p:sp>
        <p:nvSpPr>
          <p:cNvPr id="14" name="Oval 13">
            <a:extLst>
              <a:ext uri="{FF2B5EF4-FFF2-40B4-BE49-F238E27FC236}">
                <a16:creationId xmlns:a16="http://schemas.microsoft.com/office/drawing/2014/main" id="{A4B66A53-884C-4967-A3A8-9CB10FF2DAE0}"/>
              </a:ext>
            </a:extLst>
          </p:cNvPr>
          <p:cNvSpPr/>
          <p:nvPr/>
        </p:nvSpPr>
        <p:spPr>
          <a:xfrm>
            <a:off x="508299" y="2443136"/>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5" name="Oval 14">
            <a:extLst>
              <a:ext uri="{FF2B5EF4-FFF2-40B4-BE49-F238E27FC236}">
                <a16:creationId xmlns:a16="http://schemas.microsoft.com/office/drawing/2014/main" id="{64B6C5FE-2988-4815-A84D-B89877B0D3B7}"/>
              </a:ext>
            </a:extLst>
          </p:cNvPr>
          <p:cNvSpPr/>
          <p:nvPr/>
        </p:nvSpPr>
        <p:spPr>
          <a:xfrm>
            <a:off x="508299" y="3187861"/>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6" name="TextBox 15">
            <a:extLst>
              <a:ext uri="{FF2B5EF4-FFF2-40B4-BE49-F238E27FC236}">
                <a16:creationId xmlns:a16="http://schemas.microsoft.com/office/drawing/2014/main" id="{0E32A555-C9A2-47DA-BEAD-650AC7895223}"/>
              </a:ext>
            </a:extLst>
          </p:cNvPr>
          <p:cNvSpPr txBox="1"/>
          <p:nvPr/>
        </p:nvSpPr>
        <p:spPr>
          <a:xfrm>
            <a:off x="1118844" y="2940396"/>
            <a:ext cx="6442494" cy="727571"/>
          </a:xfrm>
          <a:prstGeom prst="rect">
            <a:avLst/>
          </a:prstGeom>
          <a:noFill/>
        </p:spPr>
        <p:txBody>
          <a:bodyPr wrap="square" lIns="91440" tIns="45720" rIns="91440" bIns="45720" rtlCol="0" anchor="t">
            <a:spAutoFit/>
          </a:bodyPr>
          <a:lstStyle/>
          <a:p>
            <a:pPr>
              <a:lnSpc>
                <a:spcPct val="200000"/>
              </a:lnSpc>
            </a:pPr>
            <a:r>
              <a:rPr lang="en-US" sz="2400" b="1">
                <a:latin typeface="Calibri"/>
                <a:ea typeface="Tahoma"/>
                <a:cs typeface="Calibri"/>
              </a:rPr>
              <a:t>Why log4j is important? Why this concept came?</a:t>
            </a:r>
          </a:p>
        </p:txBody>
      </p:sp>
      <p:sp>
        <p:nvSpPr>
          <p:cNvPr id="17" name="Oval 16">
            <a:extLst>
              <a:ext uri="{FF2B5EF4-FFF2-40B4-BE49-F238E27FC236}">
                <a16:creationId xmlns:a16="http://schemas.microsoft.com/office/drawing/2014/main" id="{94DFD8EA-902F-4783-B207-339BEF40B58F}"/>
              </a:ext>
            </a:extLst>
          </p:cNvPr>
          <p:cNvSpPr/>
          <p:nvPr/>
        </p:nvSpPr>
        <p:spPr>
          <a:xfrm>
            <a:off x="527842" y="3889018"/>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8" name="TextBox 17">
            <a:extLst>
              <a:ext uri="{FF2B5EF4-FFF2-40B4-BE49-F238E27FC236}">
                <a16:creationId xmlns:a16="http://schemas.microsoft.com/office/drawing/2014/main" id="{FE687012-83E0-4766-85BC-B5411AA0DF3B}"/>
              </a:ext>
            </a:extLst>
          </p:cNvPr>
          <p:cNvSpPr txBox="1"/>
          <p:nvPr/>
        </p:nvSpPr>
        <p:spPr>
          <a:xfrm>
            <a:off x="1165293" y="3639447"/>
            <a:ext cx="5867400" cy="727571"/>
          </a:xfrm>
          <a:prstGeom prst="rect">
            <a:avLst/>
          </a:prstGeom>
          <a:noFill/>
        </p:spPr>
        <p:txBody>
          <a:bodyPr wrap="square" lIns="91440" tIns="45720" rIns="91440" bIns="45720" rtlCol="0" anchor="t">
            <a:spAutoFit/>
          </a:bodyPr>
          <a:lstStyle/>
          <a:p>
            <a:pPr>
              <a:lnSpc>
                <a:spcPct val="200000"/>
              </a:lnSpc>
            </a:pPr>
            <a:r>
              <a:rPr lang="en-US" sz="2400" b="1">
                <a:latin typeface="Calibri"/>
                <a:ea typeface="Tahoma"/>
                <a:cs typeface="Calibri"/>
              </a:rPr>
              <a:t>Components of Log4j</a:t>
            </a:r>
          </a:p>
        </p:txBody>
      </p:sp>
      <p:pic>
        <p:nvPicPr>
          <p:cNvPr id="4" name="Picture 3" descr="A picture containing toy&#10;&#10;Description automatically generated">
            <a:extLst>
              <a:ext uri="{FF2B5EF4-FFF2-40B4-BE49-F238E27FC236}">
                <a16:creationId xmlns:a16="http://schemas.microsoft.com/office/drawing/2014/main" id="{12C871C1-6A35-47F5-81A7-6B74D30D3813}"/>
              </a:ext>
            </a:extLst>
          </p:cNvPr>
          <p:cNvPicPr>
            <a:picLocks noChangeAspect="1"/>
          </p:cNvPicPr>
          <p:nvPr/>
        </p:nvPicPr>
        <p:blipFill>
          <a:blip r:embed="rId3"/>
          <a:stretch>
            <a:fillRect/>
          </a:stretch>
        </p:blipFill>
        <p:spPr>
          <a:xfrm>
            <a:off x="7452468" y="1894540"/>
            <a:ext cx="4093058" cy="4719831"/>
          </a:xfrm>
          <a:prstGeom prst="rect">
            <a:avLst/>
          </a:prstGeom>
        </p:spPr>
      </p:pic>
      <p:sp>
        <p:nvSpPr>
          <p:cNvPr id="22" name="Oval 21">
            <a:extLst>
              <a:ext uri="{FF2B5EF4-FFF2-40B4-BE49-F238E27FC236}">
                <a16:creationId xmlns:a16="http://schemas.microsoft.com/office/drawing/2014/main" id="{CDC5558C-8E3C-4553-9B1F-01321FCC8294}"/>
              </a:ext>
            </a:extLst>
          </p:cNvPr>
          <p:cNvSpPr/>
          <p:nvPr/>
        </p:nvSpPr>
        <p:spPr>
          <a:xfrm>
            <a:off x="527842" y="4633743"/>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pic>
        <p:nvPicPr>
          <p:cNvPr id="8" name="Picture 7">
            <a:extLst>
              <a:ext uri="{FF2B5EF4-FFF2-40B4-BE49-F238E27FC236}">
                <a16:creationId xmlns:a16="http://schemas.microsoft.com/office/drawing/2014/main" id="{EA34231E-2169-4E07-96DE-0A502CD996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496642" y="468492"/>
            <a:ext cx="2068693" cy="951598"/>
          </a:xfrm>
          <a:prstGeom prst="rect">
            <a:avLst/>
          </a:prstGeom>
        </p:spPr>
      </p:pic>
      <p:sp>
        <p:nvSpPr>
          <p:cNvPr id="20" name="Oval 19">
            <a:extLst>
              <a:ext uri="{FF2B5EF4-FFF2-40B4-BE49-F238E27FC236}">
                <a16:creationId xmlns:a16="http://schemas.microsoft.com/office/drawing/2014/main" id="{BAA42633-834D-457B-8305-0905EDF3470B}"/>
              </a:ext>
            </a:extLst>
          </p:cNvPr>
          <p:cNvSpPr/>
          <p:nvPr/>
        </p:nvSpPr>
        <p:spPr>
          <a:xfrm>
            <a:off x="527842" y="5291332"/>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9" name="TextBox 18">
            <a:extLst>
              <a:ext uri="{FF2B5EF4-FFF2-40B4-BE49-F238E27FC236}">
                <a16:creationId xmlns:a16="http://schemas.microsoft.com/office/drawing/2014/main" id="{549B8F7F-57E0-48BE-A76E-5033D118ECA1}"/>
              </a:ext>
            </a:extLst>
          </p:cNvPr>
          <p:cNvSpPr txBox="1"/>
          <p:nvPr/>
        </p:nvSpPr>
        <p:spPr>
          <a:xfrm>
            <a:off x="1165292" y="5062805"/>
            <a:ext cx="5867400" cy="727571"/>
          </a:xfrm>
          <a:prstGeom prst="rect">
            <a:avLst/>
          </a:prstGeom>
          <a:noFill/>
        </p:spPr>
        <p:txBody>
          <a:bodyPr wrap="square" lIns="91440" tIns="45720" rIns="91440" bIns="45720" rtlCol="0" anchor="t">
            <a:spAutoFit/>
          </a:bodyPr>
          <a:lstStyle/>
          <a:p>
            <a:pPr>
              <a:lnSpc>
                <a:spcPct val="200000"/>
              </a:lnSpc>
            </a:pPr>
            <a:r>
              <a:rPr lang="en-US" sz="2400" b="1">
                <a:latin typeface="Calibri"/>
                <a:ea typeface="Tahoma"/>
                <a:cs typeface="Calibri"/>
              </a:rPr>
              <a:t>Features of Log4j</a:t>
            </a:r>
            <a:endParaRPr lang="en-US" sz="2400">
              <a:latin typeface="Calibri"/>
              <a:cs typeface="Calibri"/>
            </a:endParaRPr>
          </a:p>
        </p:txBody>
      </p:sp>
      <p:sp>
        <p:nvSpPr>
          <p:cNvPr id="21" name="TextBox 20">
            <a:extLst>
              <a:ext uri="{FF2B5EF4-FFF2-40B4-BE49-F238E27FC236}">
                <a16:creationId xmlns:a16="http://schemas.microsoft.com/office/drawing/2014/main" id="{F5DA29E6-16C9-4327-9990-C3C4D22611D0}"/>
              </a:ext>
            </a:extLst>
          </p:cNvPr>
          <p:cNvSpPr txBox="1"/>
          <p:nvPr/>
        </p:nvSpPr>
        <p:spPr>
          <a:xfrm>
            <a:off x="1165292" y="4372693"/>
            <a:ext cx="5220419" cy="727571"/>
          </a:xfrm>
          <a:prstGeom prst="rect">
            <a:avLst/>
          </a:prstGeom>
          <a:noFill/>
        </p:spPr>
        <p:txBody>
          <a:bodyPr wrap="square" lIns="91440" tIns="45720" rIns="91440" bIns="45720" rtlCol="0" anchor="t">
            <a:spAutoFit/>
          </a:bodyPr>
          <a:lstStyle/>
          <a:p>
            <a:pPr>
              <a:lnSpc>
                <a:spcPct val="200000"/>
              </a:lnSpc>
            </a:pPr>
            <a:r>
              <a:rPr lang="en-US" sz="2400" b="1">
                <a:latin typeface="Calibri"/>
                <a:ea typeface="Tahoma"/>
                <a:cs typeface="Calibri"/>
              </a:rPr>
              <a:t>Types of log4j?</a:t>
            </a:r>
            <a:endParaRPr lang="en-US" sz="2400">
              <a:latin typeface="Calibri"/>
              <a:cs typeface="Calibri"/>
            </a:endParaRPr>
          </a:p>
        </p:txBody>
      </p:sp>
    </p:spTree>
    <p:extLst>
      <p:ext uri="{BB962C8B-B14F-4D97-AF65-F5344CB8AC3E}">
        <p14:creationId xmlns:p14="http://schemas.microsoft.com/office/powerpoint/2010/main" val="2287576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9CF1813-0059-40AA-8A8E-D9FA0FFE5C3C}"/>
              </a:ext>
            </a:extLst>
          </p:cNvPr>
          <p:cNvSpPr txBox="1"/>
          <p:nvPr/>
        </p:nvSpPr>
        <p:spPr>
          <a:xfrm>
            <a:off x="1285344" y="115102"/>
            <a:ext cx="3514197" cy="915251"/>
          </a:xfrm>
          <a:prstGeom prst="rect">
            <a:avLst/>
          </a:prstGeom>
          <a:noFill/>
        </p:spPr>
        <p:txBody>
          <a:bodyPr wrap="square" lIns="91440" tIns="45720" rIns="91440" bIns="45720" rtlCol="0" anchor="t">
            <a:spAutoFit/>
          </a:bodyPr>
          <a:lstStyle/>
          <a:p>
            <a:pPr>
              <a:lnSpc>
                <a:spcPct val="200000"/>
              </a:lnSpc>
            </a:pPr>
            <a:r>
              <a:rPr lang="en-US" sz="3200" b="1">
                <a:solidFill>
                  <a:srgbClr val="FF7C33"/>
                </a:solidFill>
                <a:latin typeface="Tahoma"/>
                <a:ea typeface="Tahoma"/>
                <a:cs typeface="Tahoma"/>
              </a:rPr>
              <a:t>What is Log 4j?</a:t>
            </a:r>
          </a:p>
        </p:txBody>
      </p:sp>
      <p:sp>
        <p:nvSpPr>
          <p:cNvPr id="18" name="TextBox 17">
            <a:extLst>
              <a:ext uri="{FF2B5EF4-FFF2-40B4-BE49-F238E27FC236}">
                <a16:creationId xmlns:a16="http://schemas.microsoft.com/office/drawing/2014/main" id="{581E2C02-5BE0-4853-894B-101928F0D608}"/>
              </a:ext>
            </a:extLst>
          </p:cNvPr>
          <p:cNvSpPr txBox="1"/>
          <p:nvPr/>
        </p:nvSpPr>
        <p:spPr>
          <a:xfrm>
            <a:off x="1278303" y="1202567"/>
            <a:ext cx="9443230" cy="4431983"/>
          </a:xfrm>
          <a:prstGeom prst="rect">
            <a:avLst/>
          </a:prstGeom>
          <a:noFill/>
        </p:spPr>
        <p:txBody>
          <a:bodyPr wrap="square" lIns="91440" tIns="45720" rIns="91440" bIns="45720" rtlCol="0" anchor="t">
            <a:spAutoFit/>
          </a:bodyPr>
          <a:lstStyle/>
          <a:p>
            <a:r>
              <a:rPr lang="en-US"/>
              <a:t>  </a:t>
            </a:r>
          </a:p>
          <a:p>
            <a:pPr marL="285750" indent="-285750">
              <a:buFont typeface="Arial"/>
              <a:buChar char="•"/>
            </a:pPr>
            <a:r>
              <a:rPr lang="en-US" sz="2200">
                <a:latin typeface="Calibri"/>
                <a:ea typeface="Tahoma"/>
                <a:cs typeface="Calibri"/>
              </a:rPr>
              <a:t>Log4j is a reliable, fast and flexible logging framework (APIs) written in Java, which is distributed under the Apache Software License. It is a debugging tool.</a:t>
            </a:r>
          </a:p>
          <a:p>
            <a:pPr marL="285750" indent="-285750">
              <a:buFont typeface="Arial"/>
              <a:buChar char="•"/>
            </a:pPr>
            <a:r>
              <a:rPr lang="en-US" sz="2200">
                <a:latin typeface="Calibri"/>
                <a:ea typeface="+mn-lt"/>
                <a:cs typeface="+mn-lt"/>
              </a:rPr>
              <a:t>Simply the logging means some way to indicate the state of the system at runtime. Logs are used to capture and persists the important data and make it available for analysis at any point in time.</a:t>
            </a:r>
          </a:p>
          <a:p>
            <a:pPr marL="285750" indent="-285750">
              <a:buFont typeface="Arial"/>
              <a:buChar char="•"/>
            </a:pPr>
            <a:r>
              <a:rPr lang="en-US" sz="2200">
                <a:latin typeface="Calibri"/>
                <a:ea typeface="+mn-lt"/>
                <a:cs typeface="+mn-lt"/>
              </a:rPr>
              <a:t>It is basically used to track the flow of application and to maintain a record of the overall process.</a:t>
            </a:r>
            <a:endParaRPr lang="en-US" sz="2200">
              <a:latin typeface="Calibri"/>
              <a:ea typeface="Tahoma"/>
              <a:cs typeface="Calibri"/>
            </a:endParaRPr>
          </a:p>
          <a:p>
            <a:pPr marL="285750" indent="-285750">
              <a:buFont typeface="Arial"/>
              <a:buChar char="•"/>
            </a:pPr>
            <a:r>
              <a:rPr lang="en-US" sz="2200">
                <a:latin typeface="Calibri"/>
                <a:ea typeface="+mn-lt"/>
                <a:cs typeface="+mn-lt"/>
              </a:rPr>
              <a:t>It is a powerful aid for understanding and debugging the runtime behavior of the programs.</a:t>
            </a:r>
            <a:endParaRPr lang="en-US" sz="2200">
              <a:latin typeface="Calibri"/>
              <a:ea typeface="Tahoma"/>
              <a:cs typeface="Calibri"/>
            </a:endParaRPr>
          </a:p>
          <a:p>
            <a:pPr marL="285750" indent="-285750">
              <a:buFont typeface="Arial"/>
              <a:buChar char="•"/>
            </a:pPr>
            <a:r>
              <a:rPr lang="en-US" sz="2200">
                <a:latin typeface="Calibri"/>
                <a:ea typeface="+mn-lt"/>
                <a:cs typeface="+mn-lt"/>
              </a:rPr>
              <a:t>The log messages are there to provide the required information to understand what the application does internally.</a:t>
            </a:r>
            <a:br>
              <a:rPr lang="en-US" sz="2200"/>
            </a:br>
            <a:endParaRPr lang="en-US" sz="2200">
              <a:cs typeface="Calibri"/>
            </a:endParaRPr>
          </a:p>
        </p:txBody>
      </p:sp>
    </p:spTree>
    <p:extLst>
      <p:ext uri="{BB962C8B-B14F-4D97-AF65-F5344CB8AC3E}">
        <p14:creationId xmlns:p14="http://schemas.microsoft.com/office/powerpoint/2010/main" val="35011303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FA518C1-395E-41FA-80B9-8EFC8AFD929D}"/>
              </a:ext>
            </a:extLst>
          </p:cNvPr>
          <p:cNvSpPr txBox="1"/>
          <p:nvPr/>
        </p:nvSpPr>
        <p:spPr>
          <a:xfrm>
            <a:off x="1006635" y="587779"/>
            <a:ext cx="10682312" cy="4862870"/>
          </a:xfrm>
          <a:prstGeom prst="rect">
            <a:avLst/>
          </a:prstGeom>
          <a:noFill/>
        </p:spPr>
        <p:txBody>
          <a:bodyPr wrap="square" lIns="91440" tIns="45720" rIns="91440" bIns="45720" rtlCol="0" anchor="t">
            <a:spAutoFit/>
          </a:bodyPr>
          <a:lstStyle/>
          <a:p>
            <a:r>
              <a:rPr lang="en-US" sz="3200" b="1">
                <a:solidFill>
                  <a:srgbClr val="FF7C33"/>
                </a:solidFill>
              </a:rPr>
              <a:t>Why Log4j is important?</a:t>
            </a:r>
            <a:endParaRPr lang="en-US" sz="3200" b="1">
              <a:solidFill>
                <a:srgbClr val="FF7C33"/>
              </a:solidFill>
              <a:cs typeface="Calibri"/>
            </a:endParaRPr>
          </a:p>
          <a:p>
            <a:endParaRPr lang="en-US" sz="2200">
              <a:cs typeface="Calibri"/>
            </a:endParaRPr>
          </a:p>
          <a:p>
            <a:pPr marL="285750" indent="-285750">
              <a:buFont typeface="Arial"/>
              <a:buChar char="•"/>
            </a:pPr>
            <a:r>
              <a:rPr lang="en-US" sz="2200">
                <a:latin typeface="Calibri" panose="020F0502020204030204"/>
                <a:ea typeface="Tahoma"/>
                <a:cs typeface="Calibri" panose="020F0502020204030204"/>
              </a:rPr>
              <a:t>Logging is an important component of the software development. A well-written logging code offers quick debugging, easy maintenance, and structured storage of an application's runtime information.</a:t>
            </a:r>
          </a:p>
          <a:p>
            <a:pPr marL="285750" indent="-285750">
              <a:buFont typeface="Arial"/>
              <a:buChar char="•"/>
            </a:pPr>
            <a:r>
              <a:rPr lang="en-US" sz="2200">
                <a:latin typeface="Calibri" panose="020F0502020204030204"/>
                <a:ea typeface="+mn-lt"/>
                <a:cs typeface="+mn-lt"/>
              </a:rPr>
              <a:t>Since logging is the focus of an application, While developing the java applications </a:t>
            </a:r>
            <a:r>
              <a:rPr lang="en-US" sz="2200">
                <a:latin typeface="Calibri" panose="020F0502020204030204"/>
                <a:ea typeface="Tahoma"/>
                <a:cs typeface="Calibri"/>
              </a:rPr>
              <a:t>that is to know the status of a java application in each step, we are using log4j.</a:t>
            </a:r>
          </a:p>
          <a:p>
            <a:pPr marL="285750" indent="-285750">
              <a:buFont typeface="Arial"/>
              <a:buChar char="•"/>
            </a:pPr>
            <a:r>
              <a:rPr lang="en-US" sz="2200">
                <a:latin typeface="Calibri" panose="020F0502020204030204"/>
                <a:ea typeface="+mn-lt"/>
                <a:cs typeface="+mn-lt"/>
              </a:rPr>
              <a:t>In the developing environment When we write a code, we usually use </a:t>
            </a:r>
            <a:r>
              <a:rPr lang="en-US" sz="2200" b="1">
                <a:latin typeface="Calibri"/>
                <a:ea typeface="+mn-lt"/>
                <a:cs typeface="+mn-lt"/>
              </a:rPr>
              <a:t>System.out.println</a:t>
            </a:r>
            <a:r>
              <a:rPr lang="en-US" sz="2200">
                <a:latin typeface="Calibri"/>
                <a:ea typeface="+mn-lt"/>
                <a:cs typeface="+mn-lt"/>
              </a:rPr>
              <a:t> to print the logs or whatever the flow of program onto the console.</a:t>
            </a:r>
            <a:endParaRPr lang="en-US" sz="2200">
              <a:latin typeface="Calibri"/>
              <a:ea typeface="Tahoma"/>
              <a:cs typeface="Calibri"/>
            </a:endParaRPr>
          </a:p>
          <a:p>
            <a:pPr marL="285750" indent="-285750">
              <a:buFont typeface="Arial"/>
              <a:buChar char="•"/>
            </a:pPr>
            <a:r>
              <a:rPr lang="en-US" sz="2200">
                <a:latin typeface="Calibri"/>
                <a:ea typeface="+mn-lt"/>
                <a:cs typeface="+mn-lt"/>
              </a:rPr>
              <a:t>if we take in the developing Environment, we could use debugging tool whenever something goes wrong and we have to sit and shortout, what has gone wrong inorder to debug the progra</a:t>
            </a:r>
            <a:r>
              <a:rPr lang="en-US" sz="2200">
                <a:ea typeface="+mn-lt"/>
                <a:cs typeface="+mn-lt"/>
              </a:rPr>
              <a:t>m.</a:t>
            </a:r>
          </a:p>
          <a:p>
            <a:endParaRPr lang="en-US">
              <a:cs typeface="Calibri"/>
            </a:endParaRPr>
          </a:p>
          <a:p>
            <a:endParaRPr lang="en-IN">
              <a:cs typeface="Calibri"/>
            </a:endParaRPr>
          </a:p>
        </p:txBody>
      </p:sp>
    </p:spTree>
    <p:extLst>
      <p:ext uri="{BB962C8B-B14F-4D97-AF65-F5344CB8AC3E}">
        <p14:creationId xmlns:p14="http://schemas.microsoft.com/office/powerpoint/2010/main" val="3840905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9420833F-6822-4246-B74D-67BB037D93CC}"/>
              </a:ext>
            </a:extLst>
          </p:cNvPr>
          <p:cNvSpPr txBox="1"/>
          <p:nvPr/>
        </p:nvSpPr>
        <p:spPr>
          <a:xfrm>
            <a:off x="891616" y="544647"/>
            <a:ext cx="10682312" cy="501675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solidFill>
                  <a:srgbClr val="FF7C33"/>
                </a:solidFill>
              </a:rPr>
              <a:t>Why this concept Log4j came into picture?</a:t>
            </a:r>
            <a:endParaRPr lang="en-US" sz="3200" b="1">
              <a:solidFill>
                <a:srgbClr val="FF7C33"/>
              </a:solidFill>
              <a:cs typeface="Calibri"/>
            </a:endParaRPr>
          </a:p>
          <a:p>
            <a:endParaRPr lang="en-US"/>
          </a:p>
          <a:p>
            <a:r>
              <a:rPr lang="en-US" sz="2400" b="1">
                <a:solidFill>
                  <a:srgbClr val="0070C0"/>
                </a:solidFill>
              </a:rPr>
              <a:t>The emergence of logging framework was for many reasons:-</a:t>
            </a:r>
            <a:endParaRPr lang="en-US" sz="2400" b="1">
              <a:solidFill>
                <a:srgbClr val="0070C0"/>
              </a:solidFill>
              <a:cs typeface="Calibri"/>
            </a:endParaRPr>
          </a:p>
          <a:p>
            <a:endParaRPr lang="en-US" sz="2400">
              <a:solidFill>
                <a:srgbClr val="0070C0"/>
              </a:solidFill>
              <a:cs typeface="Calibri"/>
            </a:endParaRPr>
          </a:p>
          <a:p>
            <a:pPr marL="285750" indent="-285750">
              <a:buFont typeface="Arial"/>
              <a:buChar char="•"/>
            </a:pPr>
            <a:r>
              <a:rPr lang="en-US" sz="2200" b="1"/>
              <a:t>System.out.println</a:t>
            </a:r>
            <a:r>
              <a:rPr lang="en-US" sz="2200"/>
              <a:t> is only used for console display and, if you observe the </a:t>
            </a:r>
            <a:r>
              <a:rPr lang="en-US" sz="2200" b="1"/>
              <a:t>System.out.println</a:t>
            </a:r>
            <a:r>
              <a:rPr lang="en-US" sz="2200"/>
              <a:t> it’s a synchronized method.</a:t>
            </a:r>
            <a:endParaRPr lang="en-US" sz="2200">
              <a:cs typeface="Calibri" panose="020F0502020204030204"/>
            </a:endParaRPr>
          </a:p>
          <a:p>
            <a:pPr marL="285750" indent="-285750">
              <a:buFont typeface="Arial"/>
              <a:buChar char="•"/>
            </a:pPr>
            <a:r>
              <a:rPr lang="en-US" sz="2200"/>
              <a:t>It is weight and it is not efficient way to debug the program, you can only display the information in the console.</a:t>
            </a:r>
            <a:endParaRPr lang="en-US" sz="2200">
              <a:cs typeface="Calibri"/>
            </a:endParaRPr>
          </a:p>
          <a:p>
            <a:pPr marL="285750" indent="-285750">
              <a:buFont typeface="Arial"/>
              <a:buChar char="•"/>
            </a:pPr>
            <a:r>
              <a:rPr lang="en-US" sz="2200"/>
              <a:t>If we are going to use</a:t>
            </a:r>
            <a:r>
              <a:rPr lang="en-US" sz="2200" b="1"/>
              <a:t> System.out.println</a:t>
            </a:r>
            <a:r>
              <a:rPr lang="en-US" sz="2200"/>
              <a:t> in the remote application,</a:t>
            </a:r>
            <a:r>
              <a:rPr lang="en-US" sz="2200" b="1"/>
              <a:t> </a:t>
            </a:r>
            <a:r>
              <a:rPr lang="en-US" sz="2200"/>
              <a:t>it will not debug.</a:t>
            </a:r>
            <a:endParaRPr lang="en-US" sz="2200">
              <a:cs typeface="Calibri" panose="020F0502020204030204"/>
            </a:endParaRPr>
          </a:p>
          <a:p>
            <a:pPr marL="285750" indent="-285750">
              <a:buFont typeface="Arial"/>
              <a:buChar char="•"/>
            </a:pPr>
            <a:r>
              <a:rPr lang="en-US" sz="2200"/>
              <a:t>If we want to work in multiple files, we can use the logger where we can track the flow of application, we can keep the logging to keep as a record what has happen how the flow takes place.</a:t>
            </a:r>
            <a:endParaRPr lang="en-US" sz="2200">
              <a:cs typeface="Calibri"/>
            </a:endParaRPr>
          </a:p>
          <a:p>
            <a:pPr marL="285750" indent="-285750">
              <a:buFont typeface="Arial"/>
              <a:buChar char="•"/>
            </a:pPr>
            <a:r>
              <a:rPr lang="en-US" sz="2200">
                <a:cs typeface="Calibri"/>
              </a:rPr>
              <a:t>So, to avoid this concept</a:t>
            </a:r>
            <a:r>
              <a:rPr lang="en-US" sz="2200" b="1">
                <a:cs typeface="Calibri"/>
              </a:rPr>
              <a:t> log4j</a:t>
            </a:r>
            <a:r>
              <a:rPr lang="en-US" sz="2200">
                <a:cs typeface="Calibri"/>
              </a:rPr>
              <a:t> came into picture.</a:t>
            </a:r>
          </a:p>
          <a:p>
            <a:endParaRPr lang="en-IN" sz="2400">
              <a:cs typeface="Calibri" panose="020F0502020204030204"/>
            </a:endParaRPr>
          </a:p>
        </p:txBody>
      </p:sp>
    </p:spTree>
    <p:extLst>
      <p:ext uri="{BB962C8B-B14F-4D97-AF65-F5344CB8AC3E}">
        <p14:creationId xmlns:p14="http://schemas.microsoft.com/office/powerpoint/2010/main" val="17478575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854745" y="0"/>
            <a:ext cx="5886461" cy="1540165"/>
          </a:xfrm>
          <a:prstGeom prst="rect">
            <a:avLst/>
          </a:prstGeom>
          <a:noFill/>
        </p:spPr>
        <p:txBody>
          <a:bodyPr wrap="square" lIns="91440" tIns="45720" rIns="91440" bIns="45720" rtlCol="0" anchor="t">
            <a:spAutoFit/>
          </a:bodyPr>
          <a:lstStyle/>
          <a:p>
            <a:pPr>
              <a:lnSpc>
                <a:spcPct val="200000"/>
              </a:lnSpc>
            </a:pPr>
            <a:r>
              <a:rPr lang="en-US" sz="3200" b="1">
                <a:solidFill>
                  <a:srgbClr val="FF7C33"/>
                </a:solidFill>
              </a:rPr>
              <a:t>Components of Log4j</a:t>
            </a:r>
            <a:endParaRPr lang="en-IN" sz="3200" b="1">
              <a:solidFill>
                <a:srgbClr val="FF7C33"/>
              </a:solidFill>
              <a:cs typeface="Calibri"/>
            </a:endParaRPr>
          </a:p>
          <a:p>
            <a:pPr>
              <a:lnSpc>
                <a:spcPct val="200000"/>
              </a:lnSpc>
            </a:pPr>
            <a:endParaRPr lang="en-US" b="1">
              <a:solidFill>
                <a:srgbClr val="000000"/>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747843" y="1103820"/>
            <a:ext cx="10380387" cy="5201424"/>
          </a:xfrm>
          <a:prstGeom prst="rect">
            <a:avLst/>
          </a:prstGeom>
          <a:noFill/>
        </p:spPr>
        <p:txBody>
          <a:bodyPr wrap="square" lIns="91440" tIns="45720" rIns="91440" bIns="45720" rtlCol="0" anchor="t">
            <a:spAutoFit/>
          </a:bodyPr>
          <a:lstStyle/>
          <a:p>
            <a:r>
              <a:rPr lang="en-US" sz="2400"/>
              <a:t>1</a:t>
            </a:r>
            <a:r>
              <a:rPr lang="en-US" sz="2200"/>
              <a:t>. Loggers </a:t>
            </a:r>
            <a:endParaRPr lang="en-US" sz="2200">
              <a:cs typeface="Calibri"/>
            </a:endParaRPr>
          </a:p>
          <a:p>
            <a:r>
              <a:rPr lang="en-US" sz="2200"/>
              <a:t>2. </a:t>
            </a:r>
            <a:r>
              <a:rPr lang="en-US" sz="2200" err="1"/>
              <a:t>Appenders</a:t>
            </a:r>
            <a:endParaRPr lang="en-US" sz="2200">
              <a:cs typeface="Calibri"/>
            </a:endParaRPr>
          </a:p>
          <a:p>
            <a:r>
              <a:rPr lang="en-US" sz="2200"/>
              <a:t>3. Layouts</a:t>
            </a:r>
            <a:endParaRPr lang="en-US" sz="2200">
              <a:cs typeface="Calibri"/>
            </a:endParaRPr>
          </a:p>
          <a:p>
            <a:pPr marL="342900" indent="-342900">
              <a:buFont typeface="Arial"/>
              <a:buChar char="•"/>
            </a:pPr>
            <a:r>
              <a:rPr lang="en-IN" sz="2200" b="1">
                <a:solidFill>
                  <a:srgbClr val="0070C0"/>
                </a:solidFill>
              </a:rPr>
              <a:t>Loggers:-</a:t>
            </a:r>
            <a:endParaRPr lang="en-IN" sz="2200" b="1">
              <a:solidFill>
                <a:srgbClr val="0070C0"/>
              </a:solidFill>
              <a:cs typeface="Calibri"/>
            </a:endParaRPr>
          </a:p>
          <a:p>
            <a:r>
              <a:rPr lang="en-IN" sz="2200"/>
              <a:t>In order to capture the login information to that particular class file we will be something called loggers which is responsible for capturing the logging information in which class file we are working </a:t>
            </a:r>
            <a:r>
              <a:rPr lang="en-IN" sz="2200" err="1"/>
              <a:t>on.We</a:t>
            </a:r>
            <a:r>
              <a:rPr lang="en-IN" sz="2200"/>
              <a:t> will mention the </a:t>
            </a:r>
            <a:r>
              <a:rPr lang="en-IN" sz="2200" b="1"/>
              <a:t>private static Logger </a:t>
            </a:r>
            <a:r>
              <a:rPr lang="en-IN" sz="2200" b="1" i="1"/>
              <a:t>log = </a:t>
            </a:r>
            <a:r>
              <a:rPr lang="en-IN" sz="2200" b="1" i="1" err="1"/>
              <a:t>LogFactory.getLog</a:t>
            </a:r>
            <a:r>
              <a:rPr lang="en-IN" sz="2200" b="1" i="1"/>
              <a:t>(</a:t>
            </a:r>
            <a:r>
              <a:rPr lang="en-IN" sz="2200" b="1" i="1" err="1"/>
              <a:t>Homecontroller.class</a:t>
            </a:r>
            <a:r>
              <a:rPr lang="en-IN" sz="2200" b="1" i="1"/>
              <a:t>);</a:t>
            </a:r>
            <a:endParaRPr lang="en-IN" sz="2200" b="1" i="1">
              <a:cs typeface="Calibri"/>
            </a:endParaRPr>
          </a:p>
          <a:p>
            <a:pPr marL="342900" indent="-342900">
              <a:buFont typeface="Arial"/>
              <a:buChar char="•"/>
            </a:pPr>
            <a:endParaRPr lang="en-IN" sz="2200" b="1" i="1">
              <a:cs typeface="Calibri"/>
            </a:endParaRPr>
          </a:p>
          <a:p>
            <a:pPr marL="342900" indent="-342900">
              <a:buFont typeface="Arial"/>
              <a:buChar char="•"/>
            </a:pPr>
            <a:r>
              <a:rPr lang="en-US" sz="2200" b="1" err="1">
                <a:solidFill>
                  <a:srgbClr val="0070C0"/>
                </a:solidFill>
              </a:rPr>
              <a:t>Appenders</a:t>
            </a:r>
            <a:r>
              <a:rPr lang="en-US" sz="2200" b="1">
                <a:solidFill>
                  <a:srgbClr val="0070C0"/>
                </a:solidFill>
              </a:rPr>
              <a:t>:-</a:t>
            </a:r>
            <a:endParaRPr lang="en-US" sz="2200" b="1">
              <a:solidFill>
                <a:srgbClr val="0070C0"/>
              </a:solidFill>
              <a:cs typeface="Calibri"/>
            </a:endParaRPr>
          </a:p>
          <a:p>
            <a:r>
              <a:rPr lang="en-US" sz="2200"/>
              <a:t>Responsible for publishing logging information to various preferred destinations.</a:t>
            </a:r>
            <a:endParaRPr lang="en-US" sz="2200">
              <a:cs typeface="Calibri"/>
            </a:endParaRPr>
          </a:p>
          <a:p>
            <a:pPr marL="342900" indent="-342900">
              <a:buFont typeface="Arial"/>
              <a:buChar char="•"/>
            </a:pPr>
            <a:endParaRPr lang="en-US" sz="2200">
              <a:cs typeface="Calibri"/>
            </a:endParaRPr>
          </a:p>
          <a:p>
            <a:pPr marL="342900" indent="-342900">
              <a:buFont typeface="Arial"/>
              <a:buChar char="•"/>
            </a:pPr>
            <a:r>
              <a:rPr lang="en-IN" sz="2200" b="1">
                <a:solidFill>
                  <a:srgbClr val="0070C0"/>
                </a:solidFill>
                <a:ea typeface="+mn-lt"/>
                <a:cs typeface="+mn-lt"/>
              </a:rPr>
              <a:t>Layouts:-</a:t>
            </a:r>
            <a:endParaRPr lang="en-US" sz="2200">
              <a:cs typeface="Calibri"/>
            </a:endParaRPr>
          </a:p>
          <a:p>
            <a:r>
              <a:rPr lang="en-IN" sz="2200">
                <a:ea typeface="+mn-lt"/>
                <a:cs typeface="+mn-lt"/>
              </a:rPr>
              <a:t>It is responsible for styling the logging information. It</a:t>
            </a:r>
            <a:r>
              <a:rPr lang="en-US" sz="2200">
                <a:ea typeface="+mn-lt"/>
                <a:cs typeface="+mn-lt"/>
              </a:rPr>
              <a:t> help us define how the log information should appear in the outputs. </a:t>
            </a:r>
            <a:endParaRPr lang="en-IN" sz="2200">
              <a:cs typeface="Calibri"/>
            </a:endParaRPr>
          </a:p>
        </p:txBody>
      </p:sp>
    </p:spTree>
    <p:extLst>
      <p:ext uri="{BB962C8B-B14F-4D97-AF65-F5344CB8AC3E}">
        <p14:creationId xmlns:p14="http://schemas.microsoft.com/office/powerpoint/2010/main" val="25335913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445544" y="-43132"/>
            <a:ext cx="11319380" cy="7171194"/>
          </a:xfrm>
          <a:prstGeom prst="rect">
            <a:avLst/>
          </a:prstGeom>
          <a:noFill/>
        </p:spPr>
        <p:txBody>
          <a:bodyPr wrap="square" lIns="91440" tIns="45720" rIns="91440" bIns="45720" rtlCol="0" anchor="t">
            <a:spAutoFit/>
          </a:bodyPr>
          <a:lstStyle/>
          <a:p>
            <a:pPr>
              <a:lnSpc>
                <a:spcPct val="200000"/>
              </a:lnSpc>
            </a:pPr>
            <a:endParaRPr lang="en-US" sz="3200" b="1">
              <a:solidFill>
                <a:srgbClr val="FF7C33"/>
              </a:solidFill>
              <a:cs typeface="Calibri"/>
            </a:endParaRPr>
          </a:p>
          <a:p>
            <a:r>
              <a:rPr lang="en-US" sz="2200" b="1">
                <a:solidFill>
                  <a:srgbClr val="0070C0"/>
                </a:solidFill>
                <a:cs typeface="Calibri"/>
              </a:rPr>
              <a:t>1.DEBUG :</a:t>
            </a:r>
            <a:r>
              <a:rPr lang="en-US" sz="2200">
                <a:solidFill>
                  <a:srgbClr val="000000"/>
                </a:solidFill>
                <a:cs typeface="Calibri"/>
              </a:rPr>
              <a:t>This log4j level helps developer to debug application. Level of message logged will be focused on providing support to a application developer.</a:t>
            </a:r>
            <a:endParaRPr lang="en-US" sz="2200">
              <a:ea typeface="+mn-lt"/>
              <a:cs typeface="+mn-lt"/>
            </a:endParaRPr>
          </a:p>
          <a:p>
            <a:endParaRPr lang="en-US" sz="2200">
              <a:solidFill>
                <a:srgbClr val="000000"/>
              </a:solidFill>
              <a:ea typeface="+mn-lt"/>
              <a:cs typeface="+mn-lt"/>
            </a:endParaRPr>
          </a:p>
          <a:p>
            <a:r>
              <a:rPr lang="en-US" sz="2200" b="1">
                <a:solidFill>
                  <a:srgbClr val="0070C0"/>
                </a:solidFill>
                <a:ea typeface="+mn-lt"/>
                <a:cs typeface="+mn-lt"/>
              </a:rPr>
              <a:t>2. INFO : </a:t>
            </a:r>
            <a:r>
              <a:rPr lang="en-US" sz="2200">
                <a:solidFill>
                  <a:srgbClr val="000000"/>
                </a:solidFill>
                <a:ea typeface="+mn-lt"/>
                <a:cs typeface="+mn-lt"/>
              </a:rPr>
              <a:t>his</a:t>
            </a:r>
            <a:r>
              <a:rPr lang="en-US" sz="2200">
                <a:ea typeface="+mn-lt"/>
                <a:cs typeface="+mn-lt"/>
              </a:rPr>
              <a:t> log4j level gives the progress and chosen state information. </a:t>
            </a:r>
            <a:r>
              <a:rPr lang="en-US" sz="2200" err="1">
                <a:ea typeface="+mn-lt"/>
                <a:cs typeface="+mn-lt"/>
              </a:rPr>
              <a:t>Thisl</a:t>
            </a:r>
            <a:r>
              <a:rPr lang="en-US" sz="2200">
                <a:ea typeface="+mn-lt"/>
                <a:cs typeface="+mn-lt"/>
              </a:rPr>
              <a:t> </a:t>
            </a:r>
            <a:r>
              <a:rPr lang="en-US" sz="2200" err="1">
                <a:ea typeface="+mn-lt"/>
                <a:cs typeface="+mn-lt"/>
              </a:rPr>
              <a:t>evel</a:t>
            </a:r>
            <a:r>
              <a:rPr lang="en-US" sz="2200">
                <a:ea typeface="+mn-lt"/>
                <a:cs typeface="+mn-lt"/>
              </a:rPr>
              <a:t> will be generally useful for end user. This level is one level higher than </a:t>
            </a:r>
            <a:r>
              <a:rPr lang="en-US" sz="2200" b="1">
                <a:ea typeface="+mn-lt"/>
                <a:cs typeface="+mn-lt"/>
              </a:rPr>
              <a:t>DEBUG</a:t>
            </a:r>
            <a:r>
              <a:rPr lang="en-US" sz="2200">
                <a:ea typeface="+mn-lt"/>
                <a:cs typeface="+mn-lt"/>
              </a:rPr>
              <a:t>.</a:t>
            </a:r>
            <a:endParaRPr lang="en-US"/>
          </a:p>
          <a:p>
            <a:endParaRPr lang="en-US" sz="2200">
              <a:ea typeface="+mn-lt"/>
              <a:cs typeface="+mn-lt"/>
            </a:endParaRPr>
          </a:p>
          <a:p>
            <a:r>
              <a:rPr lang="en-US" sz="2200" b="1">
                <a:solidFill>
                  <a:srgbClr val="0070C0"/>
                </a:solidFill>
                <a:ea typeface="+mn-lt"/>
                <a:cs typeface="+mn-lt"/>
              </a:rPr>
              <a:t>3.</a:t>
            </a:r>
            <a:r>
              <a:rPr lang="en-US" sz="2200">
                <a:solidFill>
                  <a:srgbClr val="0070C0"/>
                </a:solidFill>
                <a:ea typeface="+mn-lt"/>
                <a:cs typeface="+mn-lt"/>
              </a:rPr>
              <a:t> </a:t>
            </a:r>
            <a:r>
              <a:rPr lang="en-US" sz="2200" b="1">
                <a:solidFill>
                  <a:srgbClr val="0070C0"/>
                </a:solidFill>
                <a:ea typeface="+mn-lt"/>
                <a:cs typeface="+mn-lt"/>
              </a:rPr>
              <a:t>WARN </a:t>
            </a:r>
            <a:r>
              <a:rPr lang="en-US" sz="2200">
                <a:solidFill>
                  <a:srgbClr val="0070C0"/>
                </a:solidFill>
                <a:ea typeface="+mn-lt"/>
                <a:cs typeface="+mn-lt"/>
              </a:rPr>
              <a:t>:</a:t>
            </a:r>
            <a:r>
              <a:rPr lang="en-US" sz="2200">
                <a:ea typeface="+mn-lt"/>
                <a:cs typeface="+mn-lt"/>
              </a:rPr>
              <a:t> </a:t>
            </a:r>
            <a:r>
              <a:rPr lang="en-US" sz="2200">
                <a:cs typeface="Calibri"/>
              </a:rPr>
              <a:t>This log4j level gives a warning about an unexpected event to the user. The messages coming out of this level may not halt the progress of the system.</a:t>
            </a:r>
          </a:p>
          <a:p>
            <a:endParaRPr lang="en-US" sz="2200">
              <a:cs typeface="Calibri"/>
            </a:endParaRPr>
          </a:p>
          <a:p>
            <a:r>
              <a:rPr lang="en-US" sz="2200" b="1">
                <a:solidFill>
                  <a:srgbClr val="0070C0"/>
                </a:solidFill>
                <a:cs typeface="Calibri"/>
              </a:rPr>
              <a:t>4. ERROR :</a:t>
            </a:r>
            <a:r>
              <a:rPr lang="en-US" sz="2200" b="1">
                <a:cs typeface="Calibri"/>
              </a:rPr>
              <a:t> </a:t>
            </a:r>
            <a:r>
              <a:rPr lang="en-US" sz="2200">
                <a:cs typeface="Calibri"/>
              </a:rPr>
              <a:t>This log4j level gives information about a serious error which needs to be addressed and may result in unstable state. This level is one level higher than </a:t>
            </a:r>
            <a:r>
              <a:rPr lang="en-US" sz="2200" b="1">
                <a:cs typeface="Calibri"/>
              </a:rPr>
              <a:t>WARN</a:t>
            </a:r>
            <a:r>
              <a:rPr lang="en-US" sz="2200">
                <a:cs typeface="Calibri"/>
              </a:rPr>
              <a:t>.</a:t>
            </a:r>
          </a:p>
          <a:p>
            <a:endParaRPr lang="en-US" sz="2200">
              <a:cs typeface="Calibri"/>
            </a:endParaRPr>
          </a:p>
          <a:p>
            <a:r>
              <a:rPr lang="en-US" sz="2200" b="1">
                <a:solidFill>
                  <a:srgbClr val="0070C0"/>
                </a:solidFill>
                <a:cs typeface="Calibri"/>
              </a:rPr>
              <a:t>5. FATAL :</a:t>
            </a:r>
            <a:r>
              <a:rPr lang="en-US" sz="2200" b="1">
                <a:cs typeface="Calibri"/>
              </a:rPr>
              <a:t> </a:t>
            </a:r>
            <a:r>
              <a:rPr lang="en-US" sz="2200">
                <a:cs typeface="Calibri"/>
              </a:rPr>
              <a:t>This log4j level is straightforward and you don’t get it quite often. Once you get this level and it indicates application death.</a:t>
            </a:r>
          </a:p>
          <a:p>
            <a:endParaRPr lang="en-US" sz="2200">
              <a:cs typeface="Calibri"/>
            </a:endParaRPr>
          </a:p>
          <a:p>
            <a:r>
              <a:rPr lang="en-US" sz="2200" b="1">
                <a:solidFill>
                  <a:srgbClr val="0070C0"/>
                </a:solidFill>
                <a:cs typeface="Calibri"/>
              </a:rPr>
              <a:t>6. TRACE :</a:t>
            </a:r>
            <a:r>
              <a:rPr lang="en-US" sz="2200">
                <a:solidFill>
                  <a:srgbClr val="0070C0"/>
                </a:solidFill>
                <a:cs typeface="Calibri"/>
              </a:rPr>
              <a:t> </a:t>
            </a:r>
            <a:r>
              <a:rPr lang="en-US" sz="2200">
                <a:cs typeface="Calibri"/>
              </a:rPr>
              <a:t>This log4j level gives more detailed information than the </a:t>
            </a:r>
            <a:r>
              <a:rPr lang="en-US" sz="2200" b="1">
                <a:cs typeface="Calibri"/>
              </a:rPr>
              <a:t>DEBUG </a:t>
            </a:r>
            <a:r>
              <a:rPr lang="en-US" sz="2200">
                <a:cs typeface="Calibri"/>
              </a:rPr>
              <a:t>level and sits top of the hierarchy.</a:t>
            </a:r>
            <a:endParaRPr lang="en-US"/>
          </a:p>
          <a:p>
            <a:endParaRPr lang="en-US" sz="2200">
              <a:cs typeface="Calibri"/>
            </a:endParaRPr>
          </a:p>
        </p:txBody>
      </p:sp>
      <p:pic>
        <p:nvPicPr>
          <p:cNvPr id="2" name="Picture 2" descr="Logo&#10;&#10;Description automatically generated">
            <a:extLst>
              <a:ext uri="{FF2B5EF4-FFF2-40B4-BE49-F238E27FC236}">
                <a16:creationId xmlns:a16="http://schemas.microsoft.com/office/drawing/2014/main" id="{117864E5-B5FF-4A2E-9C65-F0FE95786EFE}"/>
              </a:ext>
            </a:extLst>
          </p:cNvPr>
          <p:cNvPicPr>
            <a:picLocks noChangeAspect="1"/>
          </p:cNvPicPr>
          <p:nvPr/>
        </p:nvPicPr>
        <p:blipFill>
          <a:blip r:embed="rId4"/>
          <a:stretch>
            <a:fillRect/>
          </a:stretch>
        </p:blipFill>
        <p:spPr>
          <a:xfrm>
            <a:off x="9857117" y="199199"/>
            <a:ext cx="2254371" cy="938697"/>
          </a:xfrm>
          <a:prstGeom prst="rect">
            <a:avLst/>
          </a:prstGeom>
        </p:spPr>
      </p:pic>
      <p:sp>
        <p:nvSpPr>
          <p:cNvPr id="3" name="TextBox 2">
            <a:extLst>
              <a:ext uri="{FF2B5EF4-FFF2-40B4-BE49-F238E27FC236}">
                <a16:creationId xmlns:a16="http://schemas.microsoft.com/office/drawing/2014/main" id="{398CD013-8329-402D-806D-A3E8824D05E4}"/>
              </a:ext>
            </a:extLst>
          </p:cNvPr>
          <p:cNvSpPr txBox="1"/>
          <p:nvPr/>
        </p:nvSpPr>
        <p:spPr>
          <a:xfrm>
            <a:off x="497456" y="195533"/>
            <a:ext cx="69701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7C33"/>
                </a:solidFill>
                <a:ea typeface="+mn-lt"/>
                <a:cs typeface="+mn-lt"/>
              </a:rPr>
              <a:t>Types of Log4j ? How log levels work?</a:t>
            </a:r>
            <a:endParaRPr lang="en-US" sz="3200"/>
          </a:p>
        </p:txBody>
      </p:sp>
    </p:spTree>
    <p:extLst>
      <p:ext uri="{BB962C8B-B14F-4D97-AF65-F5344CB8AC3E}">
        <p14:creationId xmlns:p14="http://schemas.microsoft.com/office/powerpoint/2010/main" val="13546402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701254"/>
            <a:ext cx="11487444" cy="3825534"/>
          </a:xfrm>
          <a:prstGeom prst="rect">
            <a:avLst/>
          </a:prstGeom>
          <a:noFill/>
        </p:spPr>
        <p:txBody>
          <a:bodyPr wrap="square" lIns="91440" tIns="45720" rIns="91440" bIns="45720" rtlCol="0" anchor="t">
            <a:spAutoFit/>
          </a:bodyPr>
          <a:lstStyle/>
          <a:p>
            <a:pPr>
              <a:lnSpc>
                <a:spcPct val="150000"/>
              </a:lnSpc>
            </a:pPr>
            <a:r>
              <a:rPr lang="en-US" sz="3200" b="1">
                <a:solidFill>
                  <a:srgbClr val="FF7C33"/>
                </a:solidFill>
              </a:rPr>
              <a:t>How do Log Levels Works?</a:t>
            </a:r>
            <a:endParaRPr lang="en-US" sz="3200" b="1">
              <a:solidFill>
                <a:srgbClr val="FF7C33"/>
              </a:solidFill>
              <a:cs typeface="Calibri"/>
            </a:endParaRPr>
          </a:p>
          <a:p>
            <a:pPr marL="285750" indent="-285750">
              <a:lnSpc>
                <a:spcPct val="150000"/>
              </a:lnSpc>
              <a:buFont typeface="Arial"/>
              <a:buChar char="•"/>
            </a:pPr>
            <a:r>
              <a:rPr lang="en-US" sz="2200"/>
              <a:t>The working of logging levels is actually very simple. During runtime, the application code will create logging requests, which will have a level. </a:t>
            </a:r>
            <a:endParaRPr lang="en-US" sz="2200">
              <a:cs typeface="Calibri"/>
            </a:endParaRPr>
          </a:p>
          <a:p>
            <a:pPr marL="285750" indent="-285750">
              <a:lnSpc>
                <a:spcPct val="150000"/>
              </a:lnSpc>
              <a:buFont typeface="Arial"/>
              <a:buChar char="•"/>
            </a:pPr>
            <a:r>
              <a:rPr lang="en-US" sz="2200"/>
              <a:t>At the same time, the logging framework has a log level configured, which acts as a threshold. </a:t>
            </a:r>
            <a:endParaRPr lang="en-US" sz="2200">
              <a:cs typeface="Calibri" panose="020F0502020204030204"/>
            </a:endParaRPr>
          </a:p>
          <a:p>
            <a:pPr marL="285750" indent="-285750">
              <a:lnSpc>
                <a:spcPct val="150000"/>
              </a:lnSpc>
              <a:buFont typeface="Arial"/>
              <a:buChar char="•"/>
            </a:pPr>
            <a:r>
              <a:rPr lang="en-US" sz="2200"/>
              <a:t>If the request level is at the configured level or higher level, it gets logged to the configured target.</a:t>
            </a:r>
            <a:endParaRPr lang="en-US" sz="2200">
              <a:cs typeface="Calibri" panose="020F0502020204030204"/>
            </a:endParaRPr>
          </a:p>
          <a:p>
            <a:pPr marL="285750" indent="-285750">
              <a:lnSpc>
                <a:spcPct val="150000"/>
              </a:lnSpc>
              <a:buFont typeface="Arial"/>
              <a:buChar char="•"/>
            </a:pPr>
            <a:r>
              <a:rPr lang="en-US" sz="2200"/>
              <a:t>If not, it's denied. It's simple as that.</a:t>
            </a:r>
            <a:endParaRPr lang="en-US" sz="2200">
              <a:cs typeface="Calibri"/>
            </a:endParaRPr>
          </a:p>
        </p:txBody>
      </p:sp>
    </p:spTree>
    <p:extLst>
      <p:ext uri="{BB962C8B-B14F-4D97-AF65-F5344CB8AC3E}">
        <p14:creationId xmlns:p14="http://schemas.microsoft.com/office/powerpoint/2010/main" val="8010144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3000"/>
            <a:lum/>
          </a:blip>
          <a:srcRect/>
          <a:stretch>
            <a:fillRect/>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FA518C1-395E-41FA-80B9-8EFC8AFD929D}"/>
              </a:ext>
            </a:extLst>
          </p:cNvPr>
          <p:cNvSpPr txBox="1"/>
          <p:nvPr/>
        </p:nvSpPr>
        <p:spPr>
          <a:xfrm>
            <a:off x="521188" y="1159671"/>
            <a:ext cx="11401180" cy="8154540"/>
          </a:xfrm>
          <a:prstGeom prst="rect">
            <a:avLst/>
          </a:prstGeom>
          <a:noFill/>
        </p:spPr>
        <p:txBody>
          <a:bodyPr wrap="square" lIns="91440" tIns="45720" rIns="91440" bIns="45720" rtlCol="0" anchor="t">
            <a:spAutoFit/>
          </a:bodyPr>
          <a:lstStyle/>
          <a:p>
            <a:pPr marL="457200" indent="-457200">
              <a:lnSpc>
                <a:spcPct val="150000"/>
              </a:lnSpc>
              <a:buAutoNum type="arabicPeriod"/>
            </a:pPr>
            <a:r>
              <a:rPr lang="en-US" sz="2200"/>
              <a:t>It is a </a:t>
            </a:r>
            <a:r>
              <a:rPr lang="en-US" sz="2200" b="1"/>
              <a:t>safe</a:t>
            </a:r>
            <a:r>
              <a:rPr lang="en-US" sz="2200"/>
              <a:t> tool.</a:t>
            </a:r>
            <a:endParaRPr lang="en-US" sz="2200">
              <a:cs typeface="Calibri"/>
            </a:endParaRPr>
          </a:p>
          <a:p>
            <a:pPr marL="457200" indent="-457200">
              <a:lnSpc>
                <a:spcPct val="150000"/>
              </a:lnSpc>
              <a:buAutoNum type="arabicPeriod"/>
            </a:pPr>
            <a:r>
              <a:rPr lang="en-US" sz="2200"/>
              <a:t>High </a:t>
            </a:r>
            <a:r>
              <a:rPr lang="en-US" sz="2200" b="1"/>
              <a:t>speed optimization </a:t>
            </a:r>
            <a:r>
              <a:rPr lang="en-US" sz="2200"/>
              <a:t>due to tracing capability.</a:t>
            </a:r>
            <a:endParaRPr lang="en-US" sz="2200">
              <a:cs typeface="Calibri"/>
            </a:endParaRPr>
          </a:p>
          <a:p>
            <a:pPr marL="457200" indent="-457200">
              <a:lnSpc>
                <a:spcPct val="150000"/>
              </a:lnSpc>
              <a:buAutoNum type="arabicPeriod"/>
            </a:pPr>
            <a:r>
              <a:rPr lang="en-US" sz="2200"/>
              <a:t>Multiple </a:t>
            </a:r>
            <a:r>
              <a:rPr lang="en-US" sz="2200" b="1" err="1"/>
              <a:t>appenders</a:t>
            </a:r>
            <a:r>
              <a:rPr lang="en-US" sz="2200" b="1"/>
              <a:t> </a:t>
            </a:r>
            <a:r>
              <a:rPr lang="en-US" sz="2200"/>
              <a:t>support.</a:t>
            </a:r>
            <a:endParaRPr lang="en-US" sz="2200">
              <a:cs typeface="Calibri"/>
            </a:endParaRPr>
          </a:p>
          <a:p>
            <a:pPr marL="457200" indent="-457200">
              <a:lnSpc>
                <a:spcPct val="150000"/>
              </a:lnSpc>
              <a:buAutoNum type="arabicPeriod"/>
            </a:pPr>
            <a:r>
              <a:rPr lang="en-US" sz="2200"/>
              <a:t>Supports </a:t>
            </a:r>
            <a:r>
              <a:rPr lang="en-US" sz="2200" b="1"/>
              <a:t>Internationalization</a:t>
            </a:r>
            <a:r>
              <a:rPr lang="en-US" sz="2200"/>
              <a:t>(supports various languages like java, C, C++, Ruby)</a:t>
            </a:r>
            <a:endParaRPr lang="en-US" sz="2200">
              <a:cs typeface="Calibri"/>
            </a:endParaRPr>
          </a:p>
          <a:p>
            <a:pPr marL="457200" indent="-457200">
              <a:lnSpc>
                <a:spcPct val="150000"/>
              </a:lnSpc>
              <a:buAutoNum type="arabicPeriod"/>
            </a:pPr>
            <a:r>
              <a:rPr lang="en-US" sz="2200"/>
              <a:t>Various </a:t>
            </a:r>
            <a:r>
              <a:rPr lang="en-US" sz="2200" b="1"/>
              <a:t>levels </a:t>
            </a:r>
            <a:r>
              <a:rPr lang="en-US" sz="2200"/>
              <a:t>of logging.</a:t>
            </a:r>
            <a:endParaRPr lang="en-US" sz="2200">
              <a:cs typeface="Calibri" panose="020F0502020204030204"/>
            </a:endParaRPr>
          </a:p>
          <a:p>
            <a:pPr marL="457200" indent="-457200">
              <a:lnSpc>
                <a:spcPct val="150000"/>
              </a:lnSpc>
              <a:buAutoNum type="arabicPeriod"/>
            </a:pPr>
            <a:r>
              <a:rPr lang="en-US" sz="2200">
                <a:cs typeface="Calibri" panose="020F0502020204030204"/>
              </a:rPr>
              <a:t>It does not affect the </a:t>
            </a:r>
            <a:r>
              <a:rPr lang="en-US" sz="2200" b="1">
                <a:cs typeface="Calibri" panose="020F0502020204030204"/>
              </a:rPr>
              <a:t>performance </a:t>
            </a:r>
            <a:r>
              <a:rPr lang="en-US" sz="2200">
                <a:cs typeface="Calibri" panose="020F0502020204030204"/>
              </a:rPr>
              <a:t>of the application.</a:t>
            </a:r>
          </a:p>
          <a:p>
            <a:pPr marL="457200" indent="-457200">
              <a:lnSpc>
                <a:spcPct val="150000"/>
              </a:lnSpc>
              <a:buAutoNum type="arabicPeriod"/>
            </a:pPr>
            <a:r>
              <a:rPr lang="en-US" sz="2200">
                <a:ea typeface="+mn-lt"/>
                <a:cs typeface="+mn-lt"/>
              </a:rPr>
              <a:t>It is highly </a:t>
            </a:r>
            <a:r>
              <a:rPr lang="en-US" sz="2200" b="1">
                <a:ea typeface="+mn-lt"/>
                <a:cs typeface="+mn-lt"/>
              </a:rPr>
              <a:t>flexible</a:t>
            </a:r>
            <a:r>
              <a:rPr lang="en-US" sz="2200">
                <a:ea typeface="+mn-lt"/>
                <a:cs typeface="+mn-lt"/>
              </a:rPr>
              <a:t> and can be set to various levels like </a:t>
            </a:r>
            <a:r>
              <a:rPr lang="en-US" sz="2200" b="1">
                <a:ea typeface="+mn-lt"/>
                <a:cs typeface="+mn-lt"/>
              </a:rPr>
              <a:t>info</a:t>
            </a:r>
            <a:r>
              <a:rPr lang="en-US" sz="2200">
                <a:ea typeface="+mn-lt"/>
                <a:cs typeface="+mn-lt"/>
              </a:rPr>
              <a:t>, </a:t>
            </a:r>
            <a:r>
              <a:rPr lang="en-US" sz="2200" b="1">
                <a:ea typeface="+mn-lt"/>
                <a:cs typeface="+mn-lt"/>
              </a:rPr>
              <a:t>error</a:t>
            </a:r>
            <a:r>
              <a:rPr lang="en-US" sz="2200">
                <a:ea typeface="+mn-lt"/>
                <a:cs typeface="+mn-lt"/>
              </a:rPr>
              <a:t>, </a:t>
            </a:r>
            <a:r>
              <a:rPr lang="en-US" sz="2200" b="1">
                <a:ea typeface="+mn-lt"/>
                <a:cs typeface="+mn-lt"/>
              </a:rPr>
              <a:t>trace </a:t>
            </a:r>
            <a:r>
              <a:rPr lang="en-US" sz="2200">
                <a:ea typeface="+mn-lt"/>
                <a:cs typeface="+mn-lt"/>
              </a:rPr>
              <a:t>etc.</a:t>
            </a:r>
            <a:r>
              <a:rPr lang="en-US" sz="2200">
                <a:cs typeface="Calibri" panose="020F0502020204030204"/>
              </a:rPr>
              <a:t> For example, if we are  setting  logger level as debug then it will print on the console or file whatever you are printed to choose on.</a:t>
            </a:r>
          </a:p>
          <a:p>
            <a:pPr marL="457200" indent="-457200">
              <a:lnSpc>
                <a:spcPct val="150000"/>
              </a:lnSpc>
              <a:buAutoNum type="arabicPeriod"/>
            </a:pPr>
            <a:endParaRPr lang="en-US" sz="2000">
              <a:ea typeface="+mn-lt"/>
              <a:cs typeface="+mn-lt"/>
            </a:endParaRPr>
          </a:p>
          <a:p>
            <a:endParaRPr lang="en-US" sz="2000">
              <a:cs typeface="Calibri" panose="020F0502020204030204"/>
            </a:endParaRPr>
          </a:p>
          <a:p>
            <a:pPr marL="457200" indent="-457200">
              <a:lnSpc>
                <a:spcPct val="150000"/>
              </a:lnSpc>
              <a:buAutoNum type="arabicPeriod"/>
            </a:pPr>
            <a:endParaRPr lang="en-US" sz="2000">
              <a:cs typeface="Calibri" panose="020F0502020204030204"/>
            </a:endParaRPr>
          </a:p>
          <a:p>
            <a:pPr marL="457200" indent="-457200">
              <a:lnSpc>
                <a:spcPct val="150000"/>
              </a:lnSpc>
              <a:buAutoNum type="arabicPeriod"/>
            </a:pPr>
            <a:endParaRPr lang="en-US" sz="2000">
              <a:cs typeface="Calibri" panose="020F0502020204030204"/>
            </a:endParaRPr>
          </a:p>
          <a:p>
            <a:pPr marL="457200" indent="-457200">
              <a:lnSpc>
                <a:spcPct val="150000"/>
              </a:lnSpc>
              <a:buAutoNum type="arabicPeriod"/>
            </a:pPr>
            <a:endParaRPr lang="en-US" sz="2000">
              <a:cs typeface="Calibri" panose="020F0502020204030204"/>
            </a:endParaRPr>
          </a:p>
          <a:p>
            <a:pPr marL="457200" indent="-457200">
              <a:lnSpc>
                <a:spcPct val="150000"/>
              </a:lnSpc>
              <a:buAutoNum type="arabicPeriod"/>
            </a:pPr>
            <a:endParaRPr lang="en-US" sz="2000">
              <a:cs typeface="Calibri" panose="020F0502020204030204"/>
            </a:endParaRPr>
          </a:p>
          <a:p>
            <a:pPr marL="457200" indent="-457200">
              <a:lnSpc>
                <a:spcPct val="150000"/>
              </a:lnSpc>
              <a:buAutoNum type="arabicPeriod"/>
            </a:pPr>
            <a:endParaRPr lang="en-US" sz="2000">
              <a:cs typeface="Calibri" panose="020F0502020204030204"/>
            </a:endParaRPr>
          </a:p>
          <a:p>
            <a:pPr marL="457200" indent="-457200">
              <a:lnSpc>
                <a:spcPct val="150000"/>
              </a:lnSpc>
              <a:buAutoNum type="arabicPeriod"/>
            </a:pPr>
            <a:endParaRPr lang="en-US" sz="2000">
              <a:cs typeface="Calibri" panose="020F0502020204030204"/>
            </a:endParaRPr>
          </a:p>
        </p:txBody>
      </p:sp>
      <p:sp>
        <p:nvSpPr>
          <p:cNvPr id="2" name="TextBox 1">
            <a:extLst>
              <a:ext uri="{FF2B5EF4-FFF2-40B4-BE49-F238E27FC236}">
                <a16:creationId xmlns:a16="http://schemas.microsoft.com/office/drawing/2014/main" id="{DB82FAF6-1881-4AC8-85B5-ED296B2CA93F}"/>
              </a:ext>
            </a:extLst>
          </p:cNvPr>
          <p:cNvSpPr txBox="1"/>
          <p:nvPr/>
        </p:nvSpPr>
        <p:spPr>
          <a:xfrm>
            <a:off x="518096" y="57509"/>
            <a:ext cx="5023819" cy="1540165"/>
          </a:xfrm>
          <a:prstGeom prst="rect">
            <a:avLst/>
          </a:prstGeom>
          <a:noFill/>
        </p:spPr>
        <p:txBody>
          <a:bodyPr wrap="square" lIns="91440" tIns="45720" rIns="91440" bIns="45720" rtlCol="0" anchor="t">
            <a:spAutoFit/>
          </a:bodyPr>
          <a:lstStyle/>
          <a:p>
            <a:pPr>
              <a:lnSpc>
                <a:spcPct val="200000"/>
              </a:lnSpc>
            </a:pPr>
            <a:r>
              <a:rPr lang="en-US" sz="3200" b="1">
                <a:solidFill>
                  <a:srgbClr val="FF7C33"/>
                </a:solidFill>
              </a:rPr>
              <a:t>Features of Log4j</a:t>
            </a:r>
            <a:endParaRPr lang="en-IN" sz="3200">
              <a:solidFill>
                <a:srgbClr val="FF7C33"/>
              </a:solidFill>
              <a:cs typeface="Calibri" panose="020F0502020204030204"/>
            </a:endParaRPr>
          </a:p>
          <a:p>
            <a:pPr>
              <a:lnSpc>
                <a:spcPct val="200000"/>
              </a:lnSpc>
            </a:pPr>
            <a:endParaRPr lang="en-US" sz="1800" b="1">
              <a:solidFill>
                <a:schemeClr val="tx1"/>
              </a:solidFill>
              <a:latin typeface="Tahoma"/>
              <a:ea typeface="Tahoma"/>
              <a:cs typeface="Tahoma"/>
            </a:endParaRPr>
          </a:p>
        </p:txBody>
      </p:sp>
    </p:spTree>
    <p:extLst>
      <p:ext uri="{BB962C8B-B14F-4D97-AF65-F5344CB8AC3E}">
        <p14:creationId xmlns:p14="http://schemas.microsoft.com/office/powerpoint/2010/main" val="351152479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13" ma:contentTypeDescription="Create a new document." ma:contentTypeScope="" ma:versionID="36cdea1f44b3628a1bb7b008e16ea539">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19c0a27e000c778b81c889d70a54e44e"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71E19A-D083-42F5-BA3B-687FC60B6E4D}">
  <ds:schemaRefs>
    <ds:schemaRef ds:uri="http://schemas.microsoft.com/sharepoint/v3/contenttype/forms"/>
  </ds:schemaRefs>
</ds:datastoreItem>
</file>

<file path=customXml/itemProps2.xml><?xml version="1.0" encoding="utf-8"?>
<ds:datastoreItem xmlns:ds="http://schemas.openxmlformats.org/officeDocument/2006/customXml" ds:itemID="{7A7F4512-4196-4E62-9CF5-49D18E352C5A}">
  <ds:schemaRefs>
    <ds:schemaRef ds:uri="5732e9e7-c39f-4fd2-935b-db0ef4cc05ef"/>
    <ds:schemaRef ds:uri="9be44d7f-b386-41a8-bebc-852a8bd54d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02269A-9A32-4596-8DDC-D34B1A818123}">
  <ds:schemaRefs>
    <ds:schemaRef ds:uri="5732e9e7-c39f-4fd2-935b-db0ef4cc05e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Log4j ​ Implementation</vt:lpstr>
      <vt:lpstr>WHAT ARE WE GOING TO SEE ON TODAYS SESSION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Ipsita</dc:creator>
  <cp:revision>2</cp:revision>
  <dcterms:created xsi:type="dcterms:W3CDTF">2020-03-02T07:04:39Z</dcterms:created>
  <dcterms:modified xsi:type="dcterms:W3CDTF">2021-12-29T10:42:07Z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