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6"/>
  </p:notesMasterIdLst>
  <p:sldIdLst>
    <p:sldId id="256" r:id="rId2"/>
    <p:sldId id="359" r:id="rId3"/>
    <p:sldId id="360" r:id="rId4"/>
    <p:sldId id="361" r:id="rId5"/>
    <p:sldId id="258" r:id="rId6"/>
    <p:sldId id="259" r:id="rId7"/>
    <p:sldId id="362" r:id="rId8"/>
    <p:sldId id="363" r:id="rId9"/>
    <p:sldId id="364" r:id="rId10"/>
    <p:sldId id="365" r:id="rId11"/>
    <p:sldId id="257" r:id="rId12"/>
    <p:sldId id="366" r:id="rId13"/>
    <p:sldId id="260" r:id="rId14"/>
    <p:sldId id="262" r:id="rId15"/>
    <p:sldId id="261" r:id="rId16"/>
    <p:sldId id="263" r:id="rId17"/>
    <p:sldId id="264" r:id="rId18"/>
    <p:sldId id="265" r:id="rId19"/>
    <p:sldId id="267" r:id="rId20"/>
    <p:sldId id="269" r:id="rId21"/>
    <p:sldId id="268" r:id="rId22"/>
    <p:sldId id="367" r:id="rId23"/>
    <p:sldId id="266" r:id="rId24"/>
    <p:sldId id="27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6410" autoAdjust="0"/>
  </p:normalViewPr>
  <p:slideViewPr>
    <p:cSldViewPr>
      <p:cViewPr varScale="1">
        <p:scale>
          <a:sx n="74" d="100"/>
          <a:sy n="74" d="100"/>
        </p:scale>
        <p:origin x="1603" y="67"/>
      </p:cViewPr>
      <p:guideLst>
        <p:guide orient="horz" pos="2160"/>
        <p:guide pos="2880"/>
      </p:guideLst>
    </p:cSldViewPr>
  </p:slideViewPr>
  <p:outlineViewPr>
    <p:cViewPr>
      <p:scale>
        <a:sx n="33" d="100"/>
        <a:sy n="33" d="100"/>
      </p:scale>
      <p:origin x="0" y="-1829"/>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A6319C9C-9CEE-478C-BCFE-6F08BE10D08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168D78A-8FDB-4426-B0F0-6EB0FF3EF9B0}">
      <dgm:prSet/>
      <dgm:spPr/>
      <dgm:t>
        <a:bodyPr/>
        <a:lstStyle/>
        <a:p>
          <a:r>
            <a:rPr lang="en-US" dirty="0"/>
            <a:t>Dr. Amina Jameel</a:t>
          </a:r>
        </a:p>
      </dgm:t>
    </dgm:pt>
    <dgm:pt modelId="{94DCAB5E-08A3-444D-AFA5-B386D5AAD273}" type="parTrans" cxnId="{4DB7764D-CE6A-4E5C-A0A3-33ECD322A754}">
      <dgm:prSet/>
      <dgm:spPr/>
      <dgm:t>
        <a:bodyPr/>
        <a:lstStyle/>
        <a:p>
          <a:endParaRPr lang="en-US"/>
        </a:p>
      </dgm:t>
    </dgm:pt>
    <dgm:pt modelId="{27C68ACF-260A-4DCF-922F-F258FCEF964C}" type="sibTrans" cxnId="{4DB7764D-CE6A-4E5C-A0A3-33ECD322A754}">
      <dgm:prSet/>
      <dgm:spPr/>
      <dgm:t>
        <a:bodyPr/>
        <a:lstStyle/>
        <a:p>
          <a:endParaRPr lang="en-US"/>
        </a:p>
      </dgm:t>
    </dgm:pt>
    <dgm:pt modelId="{D913AA9B-6C9D-499D-A872-BABC4E4A09E5}">
      <dgm:prSet/>
      <dgm:spPr/>
      <dgm:t>
        <a:bodyPr/>
        <a:lstStyle/>
        <a:p>
          <a:r>
            <a:rPr lang="en-US" dirty="0"/>
            <a:t>Office: NA</a:t>
          </a:r>
        </a:p>
      </dgm:t>
    </dgm:pt>
    <dgm:pt modelId="{61DC0172-1F06-43FF-9F74-BDB8949D545D}" type="parTrans" cxnId="{F64EF5F2-F711-47D3-814F-918139109444}">
      <dgm:prSet/>
      <dgm:spPr/>
      <dgm:t>
        <a:bodyPr/>
        <a:lstStyle/>
        <a:p>
          <a:endParaRPr lang="en-US"/>
        </a:p>
      </dgm:t>
    </dgm:pt>
    <dgm:pt modelId="{036D9ADE-E10D-455D-B977-7A8FB60C2834}" type="sibTrans" cxnId="{F64EF5F2-F711-47D3-814F-918139109444}">
      <dgm:prSet/>
      <dgm:spPr/>
      <dgm:t>
        <a:bodyPr/>
        <a:lstStyle/>
        <a:p>
          <a:endParaRPr lang="en-US"/>
        </a:p>
      </dgm:t>
    </dgm:pt>
    <dgm:pt modelId="{5BD9DAD5-AE8D-49E4-AF4B-DFA824BA42C1}">
      <dgm:prSet/>
      <dgm:spPr/>
      <dgm:t>
        <a:bodyPr/>
        <a:lstStyle/>
        <a:p>
          <a:r>
            <a:rPr lang="en-US" dirty="0"/>
            <a:t>E-mail: amina@bahria.edu.pk</a:t>
          </a:r>
        </a:p>
      </dgm:t>
    </dgm:pt>
    <dgm:pt modelId="{51E8DE59-A547-44C5-8F61-EBA47607F930}" type="parTrans" cxnId="{DCAE8341-4BF7-4DE9-9CB6-C8773D948A04}">
      <dgm:prSet/>
      <dgm:spPr/>
      <dgm:t>
        <a:bodyPr/>
        <a:lstStyle/>
        <a:p>
          <a:endParaRPr lang="en-US"/>
        </a:p>
      </dgm:t>
    </dgm:pt>
    <dgm:pt modelId="{760B6310-BBBA-494B-B246-E522097D37DA}" type="sibTrans" cxnId="{DCAE8341-4BF7-4DE9-9CB6-C8773D948A04}">
      <dgm:prSet/>
      <dgm:spPr/>
      <dgm:t>
        <a:bodyPr/>
        <a:lstStyle/>
        <a:p>
          <a:endParaRPr lang="en-US"/>
        </a:p>
      </dgm:t>
    </dgm:pt>
    <dgm:pt modelId="{D88AF22A-1340-4191-B87C-9473E307C051}">
      <dgm:prSet/>
      <dgm:spPr/>
      <dgm:t>
        <a:bodyPr/>
        <a:lstStyle/>
        <a:p>
          <a:r>
            <a:rPr lang="en-US" dirty="0"/>
            <a:t>Consultation Hours:</a:t>
          </a:r>
        </a:p>
      </dgm:t>
    </dgm:pt>
    <dgm:pt modelId="{D84B0A7B-DB39-43ED-A496-4DDA33DC0A8F}" type="parTrans" cxnId="{5440EAFC-905C-480D-AE70-3EB26A220B67}">
      <dgm:prSet/>
      <dgm:spPr/>
      <dgm:t>
        <a:bodyPr/>
        <a:lstStyle/>
        <a:p>
          <a:endParaRPr lang="en-US"/>
        </a:p>
      </dgm:t>
    </dgm:pt>
    <dgm:pt modelId="{E940B63E-AC5B-42F9-84E0-0D92BEEB43DD}" type="sibTrans" cxnId="{5440EAFC-905C-480D-AE70-3EB26A220B67}">
      <dgm:prSet/>
      <dgm:spPr/>
      <dgm:t>
        <a:bodyPr/>
        <a:lstStyle/>
        <a:p>
          <a:endParaRPr lang="en-US"/>
        </a:p>
      </dgm:t>
    </dgm:pt>
    <dgm:pt modelId="{B5A89D66-66FB-4A04-8984-4989541AE21A}" type="pres">
      <dgm:prSet presAssocID="{A6319C9C-9CEE-478C-BCFE-6F08BE10D084}" presName="root" presStyleCnt="0">
        <dgm:presLayoutVars>
          <dgm:dir/>
          <dgm:resizeHandles val="exact"/>
        </dgm:presLayoutVars>
      </dgm:prSet>
      <dgm:spPr/>
    </dgm:pt>
    <dgm:pt modelId="{2EF84EA9-A9A7-416F-BCA7-9571630B5DA6}" type="pres">
      <dgm:prSet presAssocID="{2168D78A-8FDB-4426-B0F0-6EB0FF3EF9B0}" presName="compNode" presStyleCnt="0"/>
      <dgm:spPr/>
    </dgm:pt>
    <dgm:pt modelId="{43A0C8F8-BFF4-4C74-88B1-0EDE55EF9B70}" type="pres">
      <dgm:prSet presAssocID="{2168D78A-8FDB-4426-B0F0-6EB0FF3EF9B0}" presName="bgRect" presStyleLbl="bgShp" presStyleIdx="0" presStyleCnt="4"/>
      <dgm:spPr/>
    </dgm:pt>
    <dgm:pt modelId="{35C45917-BD2F-43F0-B02F-736E4EC73500}" type="pres">
      <dgm:prSet presAssocID="{2168D78A-8FDB-4426-B0F0-6EB0FF3EF9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B4B825AB-324E-4FD8-8293-F8FC09153C07}" type="pres">
      <dgm:prSet presAssocID="{2168D78A-8FDB-4426-B0F0-6EB0FF3EF9B0}" presName="spaceRect" presStyleCnt="0"/>
      <dgm:spPr/>
    </dgm:pt>
    <dgm:pt modelId="{B7387D2A-FBB2-4E5E-8E72-0E25E5412AE1}" type="pres">
      <dgm:prSet presAssocID="{2168D78A-8FDB-4426-B0F0-6EB0FF3EF9B0}" presName="parTx" presStyleLbl="revTx" presStyleIdx="0" presStyleCnt="4">
        <dgm:presLayoutVars>
          <dgm:chMax val="0"/>
          <dgm:chPref val="0"/>
        </dgm:presLayoutVars>
      </dgm:prSet>
      <dgm:spPr/>
    </dgm:pt>
    <dgm:pt modelId="{61B005E1-BC0B-46EA-A0DA-F4C16D8F318A}" type="pres">
      <dgm:prSet presAssocID="{27C68ACF-260A-4DCF-922F-F258FCEF964C}" presName="sibTrans" presStyleCnt="0"/>
      <dgm:spPr/>
    </dgm:pt>
    <dgm:pt modelId="{B9E67433-C528-4428-A778-AC7EDB90FBDF}" type="pres">
      <dgm:prSet presAssocID="{D913AA9B-6C9D-499D-A872-BABC4E4A09E5}" presName="compNode" presStyleCnt="0"/>
      <dgm:spPr/>
    </dgm:pt>
    <dgm:pt modelId="{5620E188-1E2C-417F-8CCC-EC8E468AE53B}" type="pres">
      <dgm:prSet presAssocID="{D913AA9B-6C9D-499D-A872-BABC4E4A09E5}" presName="bgRect" presStyleLbl="bgShp" presStyleIdx="1" presStyleCnt="4"/>
      <dgm:spPr/>
    </dgm:pt>
    <dgm:pt modelId="{F788737E-8B30-4C4C-8DB3-1666F476EF94}" type="pres">
      <dgm:prSet presAssocID="{D913AA9B-6C9D-499D-A872-BABC4E4A09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B7CB0F1C-2362-4D07-A853-8D8520C8BED3}" type="pres">
      <dgm:prSet presAssocID="{D913AA9B-6C9D-499D-A872-BABC4E4A09E5}" presName="spaceRect" presStyleCnt="0"/>
      <dgm:spPr/>
    </dgm:pt>
    <dgm:pt modelId="{ED2F7358-05C6-4943-87B3-161585E2589C}" type="pres">
      <dgm:prSet presAssocID="{D913AA9B-6C9D-499D-A872-BABC4E4A09E5}" presName="parTx" presStyleLbl="revTx" presStyleIdx="1" presStyleCnt="4">
        <dgm:presLayoutVars>
          <dgm:chMax val="0"/>
          <dgm:chPref val="0"/>
        </dgm:presLayoutVars>
      </dgm:prSet>
      <dgm:spPr/>
    </dgm:pt>
    <dgm:pt modelId="{F17C93A5-6821-495D-B020-CA54A89D5F4B}" type="pres">
      <dgm:prSet presAssocID="{036D9ADE-E10D-455D-B977-7A8FB60C2834}" presName="sibTrans" presStyleCnt="0"/>
      <dgm:spPr/>
    </dgm:pt>
    <dgm:pt modelId="{700FE5AB-B294-419C-BBAB-9CA413FD54BC}" type="pres">
      <dgm:prSet presAssocID="{5BD9DAD5-AE8D-49E4-AF4B-DFA824BA42C1}" presName="compNode" presStyleCnt="0"/>
      <dgm:spPr/>
    </dgm:pt>
    <dgm:pt modelId="{2638D8E7-CDE3-44CE-B485-6243DD3B7E67}" type="pres">
      <dgm:prSet presAssocID="{5BD9DAD5-AE8D-49E4-AF4B-DFA824BA42C1}" presName="bgRect" presStyleLbl="bgShp" presStyleIdx="2" presStyleCnt="4"/>
      <dgm:spPr/>
    </dgm:pt>
    <dgm:pt modelId="{1B3B4D9C-5ACA-439E-BCF4-FDF8C6F4DA46}" type="pres">
      <dgm:prSet presAssocID="{5BD9DAD5-AE8D-49E4-AF4B-DFA824BA42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2C8924A7-B304-4B04-BAEC-191C37E13A6E}" type="pres">
      <dgm:prSet presAssocID="{5BD9DAD5-AE8D-49E4-AF4B-DFA824BA42C1}" presName="spaceRect" presStyleCnt="0"/>
      <dgm:spPr/>
    </dgm:pt>
    <dgm:pt modelId="{432B030D-2939-4AF4-821E-40EFA49D557F}" type="pres">
      <dgm:prSet presAssocID="{5BD9DAD5-AE8D-49E4-AF4B-DFA824BA42C1}" presName="parTx" presStyleLbl="revTx" presStyleIdx="2" presStyleCnt="4">
        <dgm:presLayoutVars>
          <dgm:chMax val="0"/>
          <dgm:chPref val="0"/>
        </dgm:presLayoutVars>
      </dgm:prSet>
      <dgm:spPr/>
    </dgm:pt>
    <dgm:pt modelId="{9FDB996A-E280-40B4-9759-075C2758AEEE}" type="pres">
      <dgm:prSet presAssocID="{760B6310-BBBA-494B-B246-E522097D37DA}" presName="sibTrans" presStyleCnt="0"/>
      <dgm:spPr/>
    </dgm:pt>
    <dgm:pt modelId="{B10AD7FC-A591-4CE7-90CD-644268FCE9C7}" type="pres">
      <dgm:prSet presAssocID="{D88AF22A-1340-4191-B87C-9473E307C051}" presName="compNode" presStyleCnt="0"/>
      <dgm:spPr/>
    </dgm:pt>
    <dgm:pt modelId="{D1FD442C-9D97-4E29-8E94-23CBCD6FD261}" type="pres">
      <dgm:prSet presAssocID="{D88AF22A-1340-4191-B87C-9473E307C051}" presName="bgRect" presStyleLbl="bgShp" presStyleIdx="3" presStyleCnt="4"/>
      <dgm:spPr/>
    </dgm:pt>
    <dgm:pt modelId="{7F22A9F5-DB6A-429B-B788-2988DAC218D9}" type="pres">
      <dgm:prSet presAssocID="{D88AF22A-1340-4191-B87C-9473E307C0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ck"/>
        </a:ext>
      </dgm:extLst>
    </dgm:pt>
    <dgm:pt modelId="{90995631-EAB6-4CBD-8974-8C89CF537D36}" type="pres">
      <dgm:prSet presAssocID="{D88AF22A-1340-4191-B87C-9473E307C051}" presName="spaceRect" presStyleCnt="0"/>
      <dgm:spPr/>
    </dgm:pt>
    <dgm:pt modelId="{56E0912A-E248-4F4E-926D-DC81CF646A56}" type="pres">
      <dgm:prSet presAssocID="{D88AF22A-1340-4191-B87C-9473E307C051}" presName="parTx" presStyleLbl="revTx" presStyleIdx="3" presStyleCnt="4">
        <dgm:presLayoutVars>
          <dgm:chMax val="0"/>
          <dgm:chPref val="0"/>
        </dgm:presLayoutVars>
      </dgm:prSet>
      <dgm:spPr/>
    </dgm:pt>
  </dgm:ptLst>
  <dgm:cxnLst>
    <dgm:cxn modelId="{758D7533-3998-4117-88CC-8DB5D163CDF9}" type="presOf" srcId="{D913AA9B-6C9D-499D-A872-BABC4E4A09E5}" destId="{ED2F7358-05C6-4943-87B3-161585E2589C}" srcOrd="0" destOrd="0" presId="urn:microsoft.com/office/officeart/2018/2/layout/IconVerticalSolidList"/>
    <dgm:cxn modelId="{DCAE8341-4BF7-4DE9-9CB6-C8773D948A04}" srcId="{A6319C9C-9CEE-478C-BCFE-6F08BE10D084}" destId="{5BD9DAD5-AE8D-49E4-AF4B-DFA824BA42C1}" srcOrd="2" destOrd="0" parTransId="{51E8DE59-A547-44C5-8F61-EBA47607F930}" sibTransId="{760B6310-BBBA-494B-B246-E522097D37DA}"/>
    <dgm:cxn modelId="{82EBC16B-9749-40F3-AC52-D085E95D14F3}" type="presOf" srcId="{2168D78A-8FDB-4426-B0F0-6EB0FF3EF9B0}" destId="{B7387D2A-FBB2-4E5E-8E72-0E25E5412AE1}" srcOrd="0" destOrd="0" presId="urn:microsoft.com/office/officeart/2018/2/layout/IconVerticalSolidList"/>
    <dgm:cxn modelId="{4DB7764D-CE6A-4E5C-A0A3-33ECD322A754}" srcId="{A6319C9C-9CEE-478C-BCFE-6F08BE10D084}" destId="{2168D78A-8FDB-4426-B0F0-6EB0FF3EF9B0}" srcOrd="0" destOrd="0" parTransId="{94DCAB5E-08A3-444D-AFA5-B386D5AAD273}" sibTransId="{27C68ACF-260A-4DCF-922F-F258FCEF964C}"/>
    <dgm:cxn modelId="{FB85D582-03E2-4286-AECD-6B81F344D2DC}" type="presOf" srcId="{A6319C9C-9CEE-478C-BCFE-6F08BE10D084}" destId="{B5A89D66-66FB-4A04-8984-4989541AE21A}" srcOrd="0" destOrd="0" presId="urn:microsoft.com/office/officeart/2018/2/layout/IconVerticalSolidList"/>
    <dgm:cxn modelId="{7CB56FAE-27BC-4FC8-960F-AF82FCDBE288}" type="presOf" srcId="{5BD9DAD5-AE8D-49E4-AF4B-DFA824BA42C1}" destId="{432B030D-2939-4AF4-821E-40EFA49D557F}" srcOrd="0" destOrd="0" presId="urn:microsoft.com/office/officeart/2018/2/layout/IconVerticalSolidList"/>
    <dgm:cxn modelId="{8CDD89B0-13B8-4DC1-91A8-F2DC0167BB13}" type="presOf" srcId="{D88AF22A-1340-4191-B87C-9473E307C051}" destId="{56E0912A-E248-4F4E-926D-DC81CF646A56}" srcOrd="0" destOrd="0" presId="urn:microsoft.com/office/officeart/2018/2/layout/IconVerticalSolidList"/>
    <dgm:cxn modelId="{F64EF5F2-F711-47D3-814F-918139109444}" srcId="{A6319C9C-9CEE-478C-BCFE-6F08BE10D084}" destId="{D913AA9B-6C9D-499D-A872-BABC4E4A09E5}" srcOrd="1" destOrd="0" parTransId="{61DC0172-1F06-43FF-9F74-BDB8949D545D}" sibTransId="{036D9ADE-E10D-455D-B977-7A8FB60C2834}"/>
    <dgm:cxn modelId="{5440EAFC-905C-480D-AE70-3EB26A220B67}" srcId="{A6319C9C-9CEE-478C-BCFE-6F08BE10D084}" destId="{D88AF22A-1340-4191-B87C-9473E307C051}" srcOrd="3" destOrd="0" parTransId="{D84B0A7B-DB39-43ED-A496-4DDA33DC0A8F}" sibTransId="{E940B63E-AC5B-42F9-84E0-0D92BEEB43DD}"/>
    <dgm:cxn modelId="{209B0FA5-9EB0-4BB3-BB25-39BE38F27824}" type="presParOf" srcId="{B5A89D66-66FB-4A04-8984-4989541AE21A}" destId="{2EF84EA9-A9A7-416F-BCA7-9571630B5DA6}" srcOrd="0" destOrd="0" presId="urn:microsoft.com/office/officeart/2018/2/layout/IconVerticalSolidList"/>
    <dgm:cxn modelId="{0FC67F40-7AEA-4E7D-AD85-A5F11196F6BA}" type="presParOf" srcId="{2EF84EA9-A9A7-416F-BCA7-9571630B5DA6}" destId="{43A0C8F8-BFF4-4C74-88B1-0EDE55EF9B70}" srcOrd="0" destOrd="0" presId="urn:microsoft.com/office/officeart/2018/2/layout/IconVerticalSolidList"/>
    <dgm:cxn modelId="{9136B5DE-2E4D-4757-A1E4-484F6EF860CC}" type="presParOf" srcId="{2EF84EA9-A9A7-416F-BCA7-9571630B5DA6}" destId="{35C45917-BD2F-43F0-B02F-736E4EC73500}" srcOrd="1" destOrd="0" presId="urn:microsoft.com/office/officeart/2018/2/layout/IconVerticalSolidList"/>
    <dgm:cxn modelId="{D136BA18-3B7F-4081-9E17-86F4926D3D18}" type="presParOf" srcId="{2EF84EA9-A9A7-416F-BCA7-9571630B5DA6}" destId="{B4B825AB-324E-4FD8-8293-F8FC09153C07}" srcOrd="2" destOrd="0" presId="urn:microsoft.com/office/officeart/2018/2/layout/IconVerticalSolidList"/>
    <dgm:cxn modelId="{9B757517-C45F-48B4-8988-3A91E7D35A84}" type="presParOf" srcId="{2EF84EA9-A9A7-416F-BCA7-9571630B5DA6}" destId="{B7387D2A-FBB2-4E5E-8E72-0E25E5412AE1}" srcOrd="3" destOrd="0" presId="urn:microsoft.com/office/officeart/2018/2/layout/IconVerticalSolidList"/>
    <dgm:cxn modelId="{A6D59DA1-06EC-4B96-A43B-D723F25FA44B}" type="presParOf" srcId="{B5A89D66-66FB-4A04-8984-4989541AE21A}" destId="{61B005E1-BC0B-46EA-A0DA-F4C16D8F318A}" srcOrd="1" destOrd="0" presId="urn:microsoft.com/office/officeart/2018/2/layout/IconVerticalSolidList"/>
    <dgm:cxn modelId="{28AC2579-2790-45F8-A974-8118F0F80470}" type="presParOf" srcId="{B5A89D66-66FB-4A04-8984-4989541AE21A}" destId="{B9E67433-C528-4428-A778-AC7EDB90FBDF}" srcOrd="2" destOrd="0" presId="urn:microsoft.com/office/officeart/2018/2/layout/IconVerticalSolidList"/>
    <dgm:cxn modelId="{FD91296A-CBE4-429B-87FC-FE50066794E1}" type="presParOf" srcId="{B9E67433-C528-4428-A778-AC7EDB90FBDF}" destId="{5620E188-1E2C-417F-8CCC-EC8E468AE53B}" srcOrd="0" destOrd="0" presId="urn:microsoft.com/office/officeart/2018/2/layout/IconVerticalSolidList"/>
    <dgm:cxn modelId="{E1AB2724-9476-435B-8A45-02319B5ED5AD}" type="presParOf" srcId="{B9E67433-C528-4428-A778-AC7EDB90FBDF}" destId="{F788737E-8B30-4C4C-8DB3-1666F476EF94}" srcOrd="1" destOrd="0" presId="urn:microsoft.com/office/officeart/2018/2/layout/IconVerticalSolidList"/>
    <dgm:cxn modelId="{1BFDC325-D703-44B8-9A2A-0100E56A0535}" type="presParOf" srcId="{B9E67433-C528-4428-A778-AC7EDB90FBDF}" destId="{B7CB0F1C-2362-4D07-A853-8D8520C8BED3}" srcOrd="2" destOrd="0" presId="urn:microsoft.com/office/officeart/2018/2/layout/IconVerticalSolidList"/>
    <dgm:cxn modelId="{ADB53010-FAAD-4F6A-98D2-2E3BCDB86FB0}" type="presParOf" srcId="{B9E67433-C528-4428-A778-AC7EDB90FBDF}" destId="{ED2F7358-05C6-4943-87B3-161585E2589C}" srcOrd="3" destOrd="0" presId="urn:microsoft.com/office/officeart/2018/2/layout/IconVerticalSolidList"/>
    <dgm:cxn modelId="{17C0FDD6-9FC4-4840-A671-3BA6BC2A0813}" type="presParOf" srcId="{B5A89D66-66FB-4A04-8984-4989541AE21A}" destId="{F17C93A5-6821-495D-B020-CA54A89D5F4B}" srcOrd="3" destOrd="0" presId="urn:microsoft.com/office/officeart/2018/2/layout/IconVerticalSolidList"/>
    <dgm:cxn modelId="{487B8FE7-2800-4F69-B0F9-1D4A11481048}" type="presParOf" srcId="{B5A89D66-66FB-4A04-8984-4989541AE21A}" destId="{700FE5AB-B294-419C-BBAB-9CA413FD54BC}" srcOrd="4" destOrd="0" presId="urn:microsoft.com/office/officeart/2018/2/layout/IconVerticalSolidList"/>
    <dgm:cxn modelId="{A646DEB2-5CA6-4225-8C99-AADB85891C40}" type="presParOf" srcId="{700FE5AB-B294-419C-BBAB-9CA413FD54BC}" destId="{2638D8E7-CDE3-44CE-B485-6243DD3B7E67}" srcOrd="0" destOrd="0" presId="urn:microsoft.com/office/officeart/2018/2/layout/IconVerticalSolidList"/>
    <dgm:cxn modelId="{5325CF99-40E0-464C-AFAE-C19AFB98F4C2}" type="presParOf" srcId="{700FE5AB-B294-419C-BBAB-9CA413FD54BC}" destId="{1B3B4D9C-5ACA-439E-BCF4-FDF8C6F4DA46}" srcOrd="1" destOrd="0" presId="urn:microsoft.com/office/officeart/2018/2/layout/IconVerticalSolidList"/>
    <dgm:cxn modelId="{E4F8CE6A-593E-4D4D-8801-7F59E5E1BC24}" type="presParOf" srcId="{700FE5AB-B294-419C-BBAB-9CA413FD54BC}" destId="{2C8924A7-B304-4B04-BAEC-191C37E13A6E}" srcOrd="2" destOrd="0" presId="urn:microsoft.com/office/officeart/2018/2/layout/IconVerticalSolidList"/>
    <dgm:cxn modelId="{6180316A-DB2C-44FF-A303-45FD5715CE25}" type="presParOf" srcId="{700FE5AB-B294-419C-BBAB-9CA413FD54BC}" destId="{432B030D-2939-4AF4-821E-40EFA49D557F}" srcOrd="3" destOrd="0" presId="urn:microsoft.com/office/officeart/2018/2/layout/IconVerticalSolidList"/>
    <dgm:cxn modelId="{8DC42A41-5B51-48C9-9B26-F3DD0151CCB1}" type="presParOf" srcId="{B5A89D66-66FB-4A04-8984-4989541AE21A}" destId="{9FDB996A-E280-40B4-9759-075C2758AEEE}" srcOrd="5" destOrd="0" presId="urn:microsoft.com/office/officeart/2018/2/layout/IconVerticalSolidList"/>
    <dgm:cxn modelId="{B7D13C1D-CBF7-42D0-9D5C-28D4A1ADE820}" type="presParOf" srcId="{B5A89D66-66FB-4A04-8984-4989541AE21A}" destId="{B10AD7FC-A591-4CE7-90CD-644268FCE9C7}" srcOrd="6" destOrd="0" presId="urn:microsoft.com/office/officeart/2018/2/layout/IconVerticalSolidList"/>
    <dgm:cxn modelId="{5D63B855-E122-4BB0-A723-0FF291A3A1DD}" type="presParOf" srcId="{B10AD7FC-A591-4CE7-90CD-644268FCE9C7}" destId="{D1FD442C-9D97-4E29-8E94-23CBCD6FD261}" srcOrd="0" destOrd="0" presId="urn:microsoft.com/office/officeart/2018/2/layout/IconVerticalSolidList"/>
    <dgm:cxn modelId="{E3D34D7B-31C2-4B78-ADC0-DF7FE076BC44}" type="presParOf" srcId="{B10AD7FC-A591-4CE7-90CD-644268FCE9C7}" destId="{7F22A9F5-DB6A-429B-B788-2988DAC218D9}" srcOrd="1" destOrd="0" presId="urn:microsoft.com/office/officeart/2018/2/layout/IconVerticalSolidList"/>
    <dgm:cxn modelId="{919EA234-A3ED-41C0-969D-FD5D2F7E6A6C}" type="presParOf" srcId="{B10AD7FC-A591-4CE7-90CD-644268FCE9C7}" destId="{90995631-EAB6-4CBD-8974-8C89CF537D36}" srcOrd="2" destOrd="0" presId="urn:microsoft.com/office/officeart/2018/2/layout/IconVerticalSolidList"/>
    <dgm:cxn modelId="{5BBE75DA-3071-4636-AC6B-00AA5F194459}" type="presParOf" srcId="{B10AD7FC-A591-4CE7-90CD-644268FCE9C7}" destId="{56E0912A-E248-4F4E-926D-DC81CF646A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3C85A-4942-465C-B5EC-DF0C8E698CF0}"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22411237-ED17-4706-9232-CC2184C4CB7D}">
      <dgm:prSet/>
      <dgm:spPr/>
      <dgm:t>
        <a:bodyPr/>
        <a:lstStyle/>
        <a:p>
          <a:pPr>
            <a:defRPr cap="all"/>
          </a:pPr>
          <a:r>
            <a:rPr lang="en-US"/>
            <a:t>One Day Late submission of assignments leads to 10% deduction</a:t>
          </a:r>
        </a:p>
      </dgm:t>
    </dgm:pt>
    <dgm:pt modelId="{0A882202-B273-4496-BA0F-8DA677DC6D5F}" type="parTrans" cxnId="{E7B799F6-2142-465D-B146-E01F6DB44059}">
      <dgm:prSet/>
      <dgm:spPr/>
      <dgm:t>
        <a:bodyPr/>
        <a:lstStyle/>
        <a:p>
          <a:endParaRPr lang="en-US"/>
        </a:p>
      </dgm:t>
    </dgm:pt>
    <dgm:pt modelId="{DB56D58A-CEA9-47B5-8858-F38B24AE9666}" type="sibTrans" cxnId="{E7B799F6-2142-465D-B146-E01F6DB44059}">
      <dgm:prSet/>
      <dgm:spPr/>
      <dgm:t>
        <a:bodyPr/>
        <a:lstStyle/>
        <a:p>
          <a:endParaRPr lang="en-US"/>
        </a:p>
      </dgm:t>
    </dgm:pt>
    <dgm:pt modelId="{A063AA45-02A8-4F53-9FB4-EF79F0106E88}">
      <dgm:prSet/>
      <dgm:spPr/>
      <dgm:t>
        <a:bodyPr/>
        <a:lstStyle/>
        <a:p>
          <a:pPr>
            <a:defRPr cap="all"/>
          </a:pPr>
          <a:r>
            <a:rPr lang="en-US"/>
            <a:t>Two Days  Late submission leads to 20% deduction and so on.</a:t>
          </a:r>
        </a:p>
      </dgm:t>
    </dgm:pt>
    <dgm:pt modelId="{186CB19B-DF12-4B48-9107-EDA535D329D0}" type="parTrans" cxnId="{49F6FD06-7215-40A5-A3E2-D96C65C32173}">
      <dgm:prSet/>
      <dgm:spPr/>
      <dgm:t>
        <a:bodyPr/>
        <a:lstStyle/>
        <a:p>
          <a:endParaRPr lang="en-US"/>
        </a:p>
      </dgm:t>
    </dgm:pt>
    <dgm:pt modelId="{C42A7E1C-4A60-4168-BC98-5CE8BFAD2329}" type="sibTrans" cxnId="{49F6FD06-7215-40A5-A3E2-D96C65C32173}">
      <dgm:prSet/>
      <dgm:spPr/>
      <dgm:t>
        <a:bodyPr/>
        <a:lstStyle/>
        <a:p>
          <a:endParaRPr lang="en-US"/>
        </a:p>
      </dgm:t>
    </dgm:pt>
    <dgm:pt modelId="{4264464D-9ABC-4314-A5FC-E65B7F49A322}" type="pres">
      <dgm:prSet presAssocID="{9123C85A-4942-465C-B5EC-DF0C8E698CF0}" presName="root" presStyleCnt="0">
        <dgm:presLayoutVars>
          <dgm:dir/>
          <dgm:resizeHandles val="exact"/>
        </dgm:presLayoutVars>
      </dgm:prSet>
      <dgm:spPr/>
    </dgm:pt>
    <dgm:pt modelId="{511BAD24-87DD-49D0-8787-EE1F9412D5C3}" type="pres">
      <dgm:prSet presAssocID="{22411237-ED17-4706-9232-CC2184C4CB7D}" presName="compNode" presStyleCnt="0"/>
      <dgm:spPr/>
    </dgm:pt>
    <dgm:pt modelId="{AB93F6F1-ACDD-4AA9-B409-A6FD314CD5FC}" type="pres">
      <dgm:prSet presAssocID="{22411237-ED17-4706-9232-CC2184C4CB7D}" presName="iconBgRect" presStyleLbl="bgShp" presStyleIdx="0" presStyleCnt="2"/>
      <dgm:spPr/>
    </dgm:pt>
    <dgm:pt modelId="{A486F939-BAAA-46E8-A5D7-0C50F31120DA}" type="pres">
      <dgm:prSet presAssocID="{22411237-ED17-4706-9232-CC2184C4CB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49109D85-65F0-463D-B0AA-789EE031EF02}" type="pres">
      <dgm:prSet presAssocID="{22411237-ED17-4706-9232-CC2184C4CB7D}" presName="spaceRect" presStyleCnt="0"/>
      <dgm:spPr/>
    </dgm:pt>
    <dgm:pt modelId="{C6785627-A614-45F8-9280-285DFEC6F61A}" type="pres">
      <dgm:prSet presAssocID="{22411237-ED17-4706-9232-CC2184C4CB7D}" presName="textRect" presStyleLbl="revTx" presStyleIdx="0" presStyleCnt="2">
        <dgm:presLayoutVars>
          <dgm:chMax val="1"/>
          <dgm:chPref val="1"/>
        </dgm:presLayoutVars>
      </dgm:prSet>
      <dgm:spPr/>
    </dgm:pt>
    <dgm:pt modelId="{27FBA31B-9BD7-4F63-814C-9E9C350BFF9B}" type="pres">
      <dgm:prSet presAssocID="{DB56D58A-CEA9-47B5-8858-F38B24AE9666}" presName="sibTrans" presStyleCnt="0"/>
      <dgm:spPr/>
    </dgm:pt>
    <dgm:pt modelId="{00F0D850-0F17-4C4B-B4E6-A0D8F17C4406}" type="pres">
      <dgm:prSet presAssocID="{A063AA45-02A8-4F53-9FB4-EF79F0106E88}" presName="compNode" presStyleCnt="0"/>
      <dgm:spPr/>
    </dgm:pt>
    <dgm:pt modelId="{74BC15BF-3C34-4200-8B12-EF28631AF07B}" type="pres">
      <dgm:prSet presAssocID="{A063AA45-02A8-4F53-9FB4-EF79F0106E88}" presName="iconBgRect" presStyleLbl="bgShp" presStyleIdx="1" presStyleCnt="2"/>
      <dgm:spPr/>
    </dgm:pt>
    <dgm:pt modelId="{4FED9451-6334-4667-86F3-9F06026DE9B0}" type="pres">
      <dgm:prSet presAssocID="{A063AA45-02A8-4F53-9FB4-EF79F0106E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3EB2FC01-5609-469E-BC84-AC7EBC4E3D87}" type="pres">
      <dgm:prSet presAssocID="{A063AA45-02A8-4F53-9FB4-EF79F0106E88}" presName="spaceRect" presStyleCnt="0"/>
      <dgm:spPr/>
    </dgm:pt>
    <dgm:pt modelId="{D29CB96E-6459-4DF1-9C69-9A5358FD147B}" type="pres">
      <dgm:prSet presAssocID="{A063AA45-02A8-4F53-9FB4-EF79F0106E88}" presName="textRect" presStyleLbl="revTx" presStyleIdx="1" presStyleCnt="2">
        <dgm:presLayoutVars>
          <dgm:chMax val="1"/>
          <dgm:chPref val="1"/>
        </dgm:presLayoutVars>
      </dgm:prSet>
      <dgm:spPr/>
    </dgm:pt>
  </dgm:ptLst>
  <dgm:cxnLst>
    <dgm:cxn modelId="{49F6FD06-7215-40A5-A3E2-D96C65C32173}" srcId="{9123C85A-4942-465C-B5EC-DF0C8E698CF0}" destId="{A063AA45-02A8-4F53-9FB4-EF79F0106E88}" srcOrd="1" destOrd="0" parTransId="{186CB19B-DF12-4B48-9107-EDA535D329D0}" sibTransId="{C42A7E1C-4A60-4168-BC98-5CE8BFAD2329}"/>
    <dgm:cxn modelId="{DC4AEB7E-194A-405A-9596-0A52EC799D39}" type="presOf" srcId="{A063AA45-02A8-4F53-9FB4-EF79F0106E88}" destId="{D29CB96E-6459-4DF1-9C69-9A5358FD147B}" srcOrd="0" destOrd="0" presId="urn:microsoft.com/office/officeart/2018/5/layout/IconCircleLabelList"/>
    <dgm:cxn modelId="{44AE229E-90D0-4FBC-8728-3F65F8C64946}" type="presOf" srcId="{9123C85A-4942-465C-B5EC-DF0C8E698CF0}" destId="{4264464D-9ABC-4314-A5FC-E65B7F49A322}" srcOrd="0" destOrd="0" presId="urn:microsoft.com/office/officeart/2018/5/layout/IconCircleLabelList"/>
    <dgm:cxn modelId="{756A7C9E-E74A-4262-9A67-9F829F698899}" type="presOf" srcId="{22411237-ED17-4706-9232-CC2184C4CB7D}" destId="{C6785627-A614-45F8-9280-285DFEC6F61A}" srcOrd="0" destOrd="0" presId="urn:microsoft.com/office/officeart/2018/5/layout/IconCircleLabelList"/>
    <dgm:cxn modelId="{E7B799F6-2142-465D-B146-E01F6DB44059}" srcId="{9123C85A-4942-465C-B5EC-DF0C8E698CF0}" destId="{22411237-ED17-4706-9232-CC2184C4CB7D}" srcOrd="0" destOrd="0" parTransId="{0A882202-B273-4496-BA0F-8DA677DC6D5F}" sibTransId="{DB56D58A-CEA9-47B5-8858-F38B24AE9666}"/>
    <dgm:cxn modelId="{A6DD905F-05C1-4EFF-81F8-A76F87895D90}" type="presParOf" srcId="{4264464D-9ABC-4314-A5FC-E65B7F49A322}" destId="{511BAD24-87DD-49D0-8787-EE1F9412D5C3}" srcOrd="0" destOrd="0" presId="urn:microsoft.com/office/officeart/2018/5/layout/IconCircleLabelList"/>
    <dgm:cxn modelId="{E1E7CBA8-ED94-4705-A4CB-223BB9E41F07}" type="presParOf" srcId="{511BAD24-87DD-49D0-8787-EE1F9412D5C3}" destId="{AB93F6F1-ACDD-4AA9-B409-A6FD314CD5FC}" srcOrd="0" destOrd="0" presId="urn:microsoft.com/office/officeart/2018/5/layout/IconCircleLabelList"/>
    <dgm:cxn modelId="{091D4F01-157C-4042-BC39-82DCCA84F923}" type="presParOf" srcId="{511BAD24-87DD-49D0-8787-EE1F9412D5C3}" destId="{A486F939-BAAA-46E8-A5D7-0C50F31120DA}" srcOrd="1" destOrd="0" presId="urn:microsoft.com/office/officeart/2018/5/layout/IconCircleLabelList"/>
    <dgm:cxn modelId="{616066A4-B09D-4789-B6CC-26818B9225B1}" type="presParOf" srcId="{511BAD24-87DD-49D0-8787-EE1F9412D5C3}" destId="{49109D85-65F0-463D-B0AA-789EE031EF02}" srcOrd="2" destOrd="0" presId="urn:microsoft.com/office/officeart/2018/5/layout/IconCircleLabelList"/>
    <dgm:cxn modelId="{CB17DDCD-6EBC-46A8-9143-516C755E2688}" type="presParOf" srcId="{511BAD24-87DD-49D0-8787-EE1F9412D5C3}" destId="{C6785627-A614-45F8-9280-285DFEC6F61A}" srcOrd="3" destOrd="0" presId="urn:microsoft.com/office/officeart/2018/5/layout/IconCircleLabelList"/>
    <dgm:cxn modelId="{E97CD554-BE1A-4BEF-B38E-51AE10E21C59}" type="presParOf" srcId="{4264464D-9ABC-4314-A5FC-E65B7F49A322}" destId="{27FBA31B-9BD7-4F63-814C-9E9C350BFF9B}" srcOrd="1" destOrd="0" presId="urn:microsoft.com/office/officeart/2018/5/layout/IconCircleLabelList"/>
    <dgm:cxn modelId="{C1D534B2-FAE3-4C01-A6E4-AC8AB21911A5}" type="presParOf" srcId="{4264464D-9ABC-4314-A5FC-E65B7F49A322}" destId="{00F0D850-0F17-4C4B-B4E6-A0D8F17C4406}" srcOrd="2" destOrd="0" presId="urn:microsoft.com/office/officeart/2018/5/layout/IconCircleLabelList"/>
    <dgm:cxn modelId="{71709C45-0796-402E-A143-EF8554EF8882}" type="presParOf" srcId="{00F0D850-0F17-4C4B-B4E6-A0D8F17C4406}" destId="{74BC15BF-3C34-4200-8B12-EF28631AF07B}" srcOrd="0" destOrd="0" presId="urn:microsoft.com/office/officeart/2018/5/layout/IconCircleLabelList"/>
    <dgm:cxn modelId="{B326A10B-C353-418C-9197-8AF2BE4FE1F9}" type="presParOf" srcId="{00F0D850-0F17-4C4B-B4E6-A0D8F17C4406}" destId="{4FED9451-6334-4667-86F3-9F06026DE9B0}" srcOrd="1" destOrd="0" presId="urn:microsoft.com/office/officeart/2018/5/layout/IconCircleLabelList"/>
    <dgm:cxn modelId="{7605CDED-9226-41CB-AD67-92F22E9817ED}" type="presParOf" srcId="{00F0D850-0F17-4C4B-B4E6-A0D8F17C4406}" destId="{3EB2FC01-5609-469E-BC84-AC7EBC4E3D87}" srcOrd="2" destOrd="0" presId="urn:microsoft.com/office/officeart/2018/5/layout/IconCircleLabelList"/>
    <dgm:cxn modelId="{5C60BE89-6A5D-48EF-B453-0BC9FD695E06}" type="presParOf" srcId="{00F0D850-0F17-4C4B-B4E6-A0D8F17C4406}" destId="{D29CB96E-6459-4DF1-9C69-9A5358FD147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0C8F8-BFF4-4C74-88B1-0EDE55EF9B70}">
      <dsp:nvSpPr>
        <dsp:cNvPr id="0" name=""/>
        <dsp:cNvSpPr/>
      </dsp:nvSpPr>
      <dsp:spPr>
        <a:xfrm>
          <a:off x="0" y="2344"/>
          <a:ext cx="5098256"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45917-BD2F-43F0-B02F-736E4EC73500}">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87D2A-FBB2-4E5E-8E72-0E25E5412AE1}">
      <dsp:nvSpPr>
        <dsp:cNvPr id="0" name=""/>
        <dsp:cNvSpPr/>
      </dsp:nvSpPr>
      <dsp:spPr>
        <a:xfrm>
          <a:off x="1372680" y="2344"/>
          <a:ext cx="3725575"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t>Dr. Amina Jameel</a:t>
          </a:r>
        </a:p>
      </dsp:txBody>
      <dsp:txXfrm>
        <a:off x="1372680" y="2344"/>
        <a:ext cx="3725575" cy="1188467"/>
      </dsp:txXfrm>
    </dsp:sp>
    <dsp:sp modelId="{5620E188-1E2C-417F-8CCC-EC8E468AE53B}">
      <dsp:nvSpPr>
        <dsp:cNvPr id="0" name=""/>
        <dsp:cNvSpPr/>
      </dsp:nvSpPr>
      <dsp:spPr>
        <a:xfrm>
          <a:off x="0" y="1487929"/>
          <a:ext cx="5098256"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8737E-8B30-4C4C-8DB3-1666F476EF94}">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2F7358-05C6-4943-87B3-161585E2589C}">
      <dsp:nvSpPr>
        <dsp:cNvPr id="0" name=""/>
        <dsp:cNvSpPr/>
      </dsp:nvSpPr>
      <dsp:spPr>
        <a:xfrm>
          <a:off x="1372680" y="1487929"/>
          <a:ext cx="3725575"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t>Office: NA</a:t>
          </a:r>
        </a:p>
      </dsp:txBody>
      <dsp:txXfrm>
        <a:off x="1372680" y="1487929"/>
        <a:ext cx="3725575" cy="1188467"/>
      </dsp:txXfrm>
    </dsp:sp>
    <dsp:sp modelId="{2638D8E7-CDE3-44CE-B485-6243DD3B7E67}">
      <dsp:nvSpPr>
        <dsp:cNvPr id="0" name=""/>
        <dsp:cNvSpPr/>
      </dsp:nvSpPr>
      <dsp:spPr>
        <a:xfrm>
          <a:off x="0" y="2973514"/>
          <a:ext cx="5098256"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B4D9C-5ACA-439E-BCF4-FDF8C6F4DA46}">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B030D-2939-4AF4-821E-40EFA49D557F}">
      <dsp:nvSpPr>
        <dsp:cNvPr id="0" name=""/>
        <dsp:cNvSpPr/>
      </dsp:nvSpPr>
      <dsp:spPr>
        <a:xfrm>
          <a:off x="1372680" y="2973514"/>
          <a:ext cx="3725575"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t>E-mail: amina@bahria.edu.pk</a:t>
          </a:r>
        </a:p>
      </dsp:txBody>
      <dsp:txXfrm>
        <a:off x="1372680" y="2973514"/>
        <a:ext cx="3725575" cy="1188467"/>
      </dsp:txXfrm>
    </dsp:sp>
    <dsp:sp modelId="{D1FD442C-9D97-4E29-8E94-23CBCD6FD261}">
      <dsp:nvSpPr>
        <dsp:cNvPr id="0" name=""/>
        <dsp:cNvSpPr/>
      </dsp:nvSpPr>
      <dsp:spPr>
        <a:xfrm>
          <a:off x="0" y="4459099"/>
          <a:ext cx="5098256"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2A9F5-DB6A-429B-B788-2988DAC218D9}">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E0912A-E248-4F4E-926D-DC81CF646A56}">
      <dsp:nvSpPr>
        <dsp:cNvPr id="0" name=""/>
        <dsp:cNvSpPr/>
      </dsp:nvSpPr>
      <dsp:spPr>
        <a:xfrm>
          <a:off x="1372680" y="4459099"/>
          <a:ext cx="3725575"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t>Consultation Hours:</a:t>
          </a:r>
        </a:p>
      </dsp:txBody>
      <dsp:txXfrm>
        <a:off x="1372680" y="4459099"/>
        <a:ext cx="3725575" cy="118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3F6F1-ACDD-4AA9-B409-A6FD314CD5FC}">
      <dsp:nvSpPr>
        <dsp:cNvPr id="0" name=""/>
        <dsp:cNvSpPr/>
      </dsp:nvSpPr>
      <dsp:spPr>
        <a:xfrm>
          <a:off x="709509" y="160539"/>
          <a:ext cx="2093062" cy="20930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6F939-BAAA-46E8-A5D7-0C50F31120DA}">
      <dsp:nvSpPr>
        <dsp:cNvPr id="0" name=""/>
        <dsp:cNvSpPr/>
      </dsp:nvSpPr>
      <dsp:spPr>
        <a:xfrm>
          <a:off x="1155571" y="606602"/>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785627-A614-45F8-9280-285DFEC6F61A}">
      <dsp:nvSpPr>
        <dsp:cNvPr id="0" name=""/>
        <dsp:cNvSpPr/>
      </dsp:nvSpPr>
      <dsp:spPr>
        <a:xfrm>
          <a:off x="40415" y="290554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One Day Late submission of assignments leads to 10% deduction</a:t>
          </a:r>
        </a:p>
      </dsp:txBody>
      <dsp:txXfrm>
        <a:off x="40415" y="2905540"/>
        <a:ext cx="3431250" cy="720000"/>
      </dsp:txXfrm>
    </dsp:sp>
    <dsp:sp modelId="{74BC15BF-3C34-4200-8B12-EF28631AF07B}">
      <dsp:nvSpPr>
        <dsp:cNvPr id="0" name=""/>
        <dsp:cNvSpPr/>
      </dsp:nvSpPr>
      <dsp:spPr>
        <a:xfrm>
          <a:off x="4741228" y="160539"/>
          <a:ext cx="2093062" cy="20930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D9451-6334-4667-86F3-9F06026DE9B0}">
      <dsp:nvSpPr>
        <dsp:cNvPr id="0" name=""/>
        <dsp:cNvSpPr/>
      </dsp:nvSpPr>
      <dsp:spPr>
        <a:xfrm>
          <a:off x="5187290" y="606602"/>
          <a:ext cx="1200937" cy="12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9CB96E-6459-4DF1-9C69-9A5358FD147B}">
      <dsp:nvSpPr>
        <dsp:cNvPr id="0" name=""/>
        <dsp:cNvSpPr/>
      </dsp:nvSpPr>
      <dsp:spPr>
        <a:xfrm>
          <a:off x="4072134" y="290554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Two Days  Late submission leads to 20% deduction and so on.</a:t>
          </a:r>
        </a:p>
      </dsp:txBody>
      <dsp:txXfrm>
        <a:off x="4072134" y="2905540"/>
        <a:ext cx="343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CDB7E-D001-4DBD-A951-C71BFC0E75F6}" type="datetimeFigureOut">
              <a:rPr lang="en-US" smtClean="0"/>
              <a:t>9/22/2020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08648-2932-43E5-BC0E-9A21AF1069E5}" type="slidenum">
              <a:rPr lang="en-US" smtClean="0"/>
              <a:t>‹#›</a:t>
            </a:fld>
            <a:endParaRPr lang="en-US"/>
          </a:p>
        </p:txBody>
      </p:sp>
    </p:spTree>
    <p:extLst>
      <p:ext uri="{BB962C8B-B14F-4D97-AF65-F5344CB8AC3E}">
        <p14:creationId xmlns:p14="http://schemas.microsoft.com/office/powerpoint/2010/main" val="229765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Dolphins are very intelligent.</a:t>
            </a:r>
            <a:endParaRPr lang="en-PK" dirty="0"/>
          </a:p>
        </p:txBody>
      </p:sp>
      <p:sp>
        <p:nvSpPr>
          <p:cNvPr id="4" name="Slide Number Placeholder 3"/>
          <p:cNvSpPr>
            <a:spLocks noGrp="1"/>
          </p:cNvSpPr>
          <p:nvPr>
            <p:ph type="sldNum" sz="quarter" idx="5"/>
          </p:nvPr>
        </p:nvSpPr>
        <p:spPr/>
        <p:txBody>
          <a:bodyPr/>
          <a:lstStyle/>
          <a:p>
            <a:fld id="{A9708648-2932-43E5-BC0E-9A21AF1069E5}" type="slidenum">
              <a:rPr lang="en-US" smtClean="0"/>
              <a:t>10</a:t>
            </a:fld>
            <a:endParaRPr lang="en-US"/>
          </a:p>
        </p:txBody>
      </p:sp>
    </p:spTree>
    <p:extLst>
      <p:ext uri="{BB962C8B-B14F-4D97-AF65-F5344CB8AC3E}">
        <p14:creationId xmlns:p14="http://schemas.microsoft.com/office/powerpoint/2010/main" val="170020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9708648-2932-43E5-BC0E-9A21AF1069E5}" type="slidenum">
              <a:rPr lang="en-US" smtClean="0"/>
              <a:t>13</a:t>
            </a:fld>
            <a:endParaRPr lang="en-US"/>
          </a:p>
        </p:txBody>
      </p:sp>
    </p:spTree>
    <p:extLst>
      <p:ext uri="{BB962C8B-B14F-4D97-AF65-F5344CB8AC3E}">
        <p14:creationId xmlns:p14="http://schemas.microsoft.com/office/powerpoint/2010/main" val="83344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9708648-2932-43E5-BC0E-9A21AF1069E5}" type="slidenum">
              <a:rPr lang="en-US" smtClean="0"/>
              <a:t>15</a:t>
            </a:fld>
            <a:endParaRPr lang="en-US"/>
          </a:p>
        </p:txBody>
      </p:sp>
    </p:spTree>
    <p:extLst>
      <p:ext uri="{BB962C8B-B14F-4D97-AF65-F5344CB8AC3E}">
        <p14:creationId xmlns:p14="http://schemas.microsoft.com/office/powerpoint/2010/main" val="8181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Substrate: </a:t>
            </a:r>
            <a:r>
              <a:rPr lang="en-US" sz="1200" b="0" i="0" u="none" strike="noStrike" kern="1200" dirty="0">
                <a:solidFill>
                  <a:schemeClr val="tx1"/>
                </a:solidFill>
                <a:effectLst/>
                <a:latin typeface="+mn-lt"/>
                <a:ea typeface="+mn-ea"/>
                <a:cs typeface="+mn-cs"/>
              </a:rPr>
              <a:t>an underlying substance or layer</a:t>
            </a:r>
            <a:endParaRPr lang="en-US" dirty="0"/>
          </a:p>
        </p:txBody>
      </p:sp>
      <p:sp>
        <p:nvSpPr>
          <p:cNvPr id="4" name="Slide Number Placeholder 3"/>
          <p:cNvSpPr>
            <a:spLocks noGrp="1"/>
          </p:cNvSpPr>
          <p:nvPr>
            <p:ph type="sldNum" sz="quarter" idx="5"/>
          </p:nvPr>
        </p:nvSpPr>
        <p:spPr/>
        <p:txBody>
          <a:bodyPr/>
          <a:lstStyle/>
          <a:p>
            <a:fld id="{A9708648-2932-43E5-BC0E-9A21AF1069E5}" type="slidenum">
              <a:rPr lang="en-US" smtClean="0"/>
              <a:t>20</a:t>
            </a:fld>
            <a:endParaRPr lang="en-US"/>
          </a:p>
        </p:txBody>
      </p:sp>
    </p:spTree>
    <p:extLst>
      <p:ext uri="{BB962C8B-B14F-4D97-AF65-F5344CB8AC3E}">
        <p14:creationId xmlns:p14="http://schemas.microsoft.com/office/powerpoint/2010/main" val="282424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Machinery and Intelligence is an article published in 1950 that explains the </a:t>
            </a:r>
            <a:r>
              <a:rPr lang="en-US" dirty="0" err="1"/>
              <a:t>turing</a:t>
            </a:r>
            <a:r>
              <a:rPr lang="en-US" dirty="0"/>
              <a:t> test, machine learning, genetic algorithm and reinforcement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Gelernter's Geometry Engine: It can prove geometry related </a:t>
            </a:r>
            <a:r>
              <a:rPr lang="en-US" dirty="0" err="1"/>
              <a:t>theorm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9708648-2932-43E5-BC0E-9A21AF1069E5}" type="slidenum">
              <a:rPr lang="en-US" smtClean="0"/>
              <a:t>21</a:t>
            </a:fld>
            <a:endParaRPr lang="en-US"/>
          </a:p>
        </p:txBody>
      </p:sp>
    </p:spTree>
    <p:extLst>
      <p:ext uri="{BB962C8B-B14F-4D97-AF65-F5344CB8AC3E}">
        <p14:creationId xmlns:p14="http://schemas.microsoft.com/office/powerpoint/2010/main" val="204596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E6272-B28F-45F8-A94D-A7DDB83FBB92}" type="datetimeFigureOut">
              <a:rPr lang="en-US" smtClean="0"/>
              <a:pPr/>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F37F-EA4D-4646-873D-B60008990B1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53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E6272-B28F-45F8-A94D-A7DDB83FBB92}" type="datetimeFigureOut">
              <a:rPr lang="en-US" smtClean="0"/>
              <a:pPr/>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403819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E6272-B28F-45F8-A94D-A7DDB83FBB92}" type="datetimeFigureOut">
              <a:rPr lang="en-US" smtClean="0"/>
              <a:pPr/>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144709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E6272-B28F-45F8-A94D-A7DDB83FBB92}" type="datetimeFigureOut">
              <a:rPr lang="en-US" smtClean="0"/>
              <a:pPr/>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77179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E6272-B28F-45F8-A94D-A7DDB83FBB92}" type="datetimeFigureOut">
              <a:rPr lang="en-US" smtClean="0"/>
              <a:pPr/>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F37F-EA4D-4646-873D-B60008990B1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07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8E6272-B28F-45F8-A94D-A7DDB83FBB92}" type="datetimeFigureOut">
              <a:rPr lang="en-US" smtClean="0"/>
              <a:pPr/>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212200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8E6272-B28F-45F8-A94D-A7DDB83FBB92}" type="datetimeFigureOut">
              <a:rPr lang="en-US" smtClean="0"/>
              <a:pPr/>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29789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E6272-B28F-45F8-A94D-A7DDB83FBB92}" type="datetimeFigureOut">
              <a:rPr lang="en-US" smtClean="0"/>
              <a:pPr/>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2133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8E6272-B28F-45F8-A94D-A7DDB83FBB92}" type="datetimeFigureOut">
              <a:rPr lang="en-US" smtClean="0"/>
              <a:pPr/>
              <a:t>9/22/2020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221189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78E6272-B28F-45F8-A94D-A7DDB83FBB92}" type="datetimeFigureOut">
              <a:rPr lang="en-US" smtClean="0"/>
              <a:pPr/>
              <a:t>9/22/2020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C7F37F-EA4D-4646-873D-B60008990B11}" type="slidenum">
              <a:rPr lang="en-US" smtClean="0"/>
              <a:pPr/>
              <a:t>‹#›</a:t>
            </a:fld>
            <a:endParaRPr lang="en-US"/>
          </a:p>
        </p:txBody>
      </p:sp>
    </p:spTree>
    <p:extLst>
      <p:ext uri="{BB962C8B-B14F-4D97-AF65-F5344CB8AC3E}">
        <p14:creationId xmlns:p14="http://schemas.microsoft.com/office/powerpoint/2010/main" val="99257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8E6272-B28F-45F8-A94D-A7DDB83FBB92}" type="datetimeFigureOut">
              <a:rPr lang="en-US" smtClean="0"/>
              <a:pPr/>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7F37F-EA4D-4646-873D-B60008990B11}" type="slidenum">
              <a:rPr lang="en-US" smtClean="0"/>
              <a:pPr/>
              <a:t>‹#›</a:t>
            </a:fld>
            <a:endParaRPr lang="en-US"/>
          </a:p>
        </p:txBody>
      </p:sp>
    </p:spTree>
    <p:extLst>
      <p:ext uri="{BB962C8B-B14F-4D97-AF65-F5344CB8AC3E}">
        <p14:creationId xmlns:p14="http://schemas.microsoft.com/office/powerpoint/2010/main" val="115523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78E6272-B28F-45F8-A94D-A7DDB83FBB92}" type="datetimeFigureOut">
              <a:rPr lang="en-US" smtClean="0"/>
              <a:pPr/>
              <a:t>9/22/2020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7C7F37F-EA4D-4646-873D-B60008990B11}"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1856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67315" y="639097"/>
            <a:ext cx="4689988" cy="3686015"/>
          </a:xfrm>
        </p:spPr>
        <p:txBody>
          <a:bodyPr>
            <a:normAutofit/>
          </a:bodyPr>
          <a:lstStyle/>
          <a:p>
            <a:r>
              <a:rPr lang="en-US" sz="7400" dirty="0"/>
              <a:t>Artificial Intelligence</a:t>
            </a:r>
          </a:p>
        </p:txBody>
      </p:sp>
      <p:sp>
        <p:nvSpPr>
          <p:cNvPr id="3" name="Subtitle 2"/>
          <p:cNvSpPr>
            <a:spLocks noGrp="1"/>
          </p:cNvSpPr>
          <p:nvPr>
            <p:ph type="subTitle" idx="1"/>
          </p:nvPr>
        </p:nvSpPr>
        <p:spPr>
          <a:xfrm>
            <a:off x="3967314" y="4455621"/>
            <a:ext cx="4702011" cy="1238616"/>
          </a:xfrm>
        </p:spPr>
        <p:txBody>
          <a:bodyPr>
            <a:normAutofit/>
          </a:bodyPr>
          <a:lstStyle/>
          <a:p>
            <a:r>
              <a:rPr lang="en-US" dirty="0">
                <a:solidFill>
                  <a:schemeClr val="tx1">
                    <a:lumMod val="85000"/>
                    <a:lumOff val="15000"/>
                  </a:schemeClr>
                </a:solidFill>
              </a:rPr>
              <a:t>Introduction</a:t>
            </a:r>
          </a:p>
        </p:txBody>
      </p:sp>
      <p:pic>
        <p:nvPicPr>
          <p:cNvPr id="5" name="Picture 4">
            <a:extLst>
              <a:ext uri="{FF2B5EF4-FFF2-40B4-BE49-F238E27FC236}">
                <a16:creationId xmlns:a16="http://schemas.microsoft.com/office/drawing/2014/main" id="{E47AC8C8-62B6-4D96-BAF5-B45CD7F57258}"/>
              </a:ext>
            </a:extLst>
          </p:cNvPr>
          <p:cNvPicPr>
            <a:picLocks noChangeAspect="1"/>
          </p:cNvPicPr>
          <p:nvPr/>
        </p:nvPicPr>
        <p:blipFill rotWithShape="1">
          <a:blip r:embed="rId2"/>
          <a:srcRect l="55874" r="10289" b="-1"/>
          <a:stretch/>
        </p:blipFill>
        <p:spPr>
          <a:xfrm>
            <a:off x="20" y="10"/>
            <a:ext cx="347646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303" y="434340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8AD950-6BB2-47A5-9500-41525F32971F}"/>
              </a:ext>
            </a:extLst>
          </p:cNvPr>
          <p:cNvSpPr txBox="1"/>
          <p:nvPr/>
        </p:nvSpPr>
        <p:spPr>
          <a:xfrm>
            <a:off x="3967314" y="5232572"/>
            <a:ext cx="3002553" cy="923330"/>
          </a:xfrm>
          <a:prstGeom prst="rect">
            <a:avLst/>
          </a:prstGeom>
          <a:noFill/>
        </p:spPr>
        <p:txBody>
          <a:bodyPr wrap="none" rtlCol="0">
            <a:spAutoFit/>
          </a:bodyPr>
          <a:lstStyle/>
          <a:p>
            <a:r>
              <a:rPr lang="en-US" dirty="0">
                <a:solidFill>
                  <a:srgbClr val="0070C0"/>
                </a:solidFill>
              </a:rPr>
              <a:t>Dr. Amina Jameel</a:t>
            </a:r>
          </a:p>
          <a:p>
            <a:r>
              <a:rPr lang="en-US" dirty="0">
                <a:solidFill>
                  <a:srgbClr val="0070C0"/>
                </a:solidFill>
              </a:rPr>
              <a:t>Dept. of Software Engineering</a:t>
            </a:r>
          </a:p>
          <a:p>
            <a:r>
              <a:rPr lang="en-US" dirty="0" err="1">
                <a:solidFill>
                  <a:srgbClr val="0070C0"/>
                </a:solidFill>
              </a:rPr>
              <a:t>Bahria</a:t>
            </a:r>
            <a:r>
              <a:rPr lang="en-US" dirty="0">
                <a:solidFill>
                  <a:srgbClr val="0070C0"/>
                </a:solidFill>
              </a:rPr>
              <a:t> University, Karachi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A159-BC4C-40C1-8FBD-BCBB448F317A}"/>
              </a:ext>
            </a:extLst>
          </p:cNvPr>
          <p:cNvSpPr>
            <a:spLocks noGrp="1"/>
          </p:cNvSpPr>
          <p:nvPr>
            <p:ph type="title"/>
          </p:nvPr>
        </p:nvSpPr>
        <p:spPr/>
        <p:txBody>
          <a:bodyPr>
            <a:normAutofit/>
          </a:bodyPr>
          <a:lstStyle/>
          <a:p>
            <a:r>
              <a:rPr lang="en-US" dirty="0"/>
              <a:t>Intelligence</a:t>
            </a:r>
            <a:br>
              <a:rPr lang="en-US" dirty="0"/>
            </a:br>
            <a:r>
              <a:rPr lang="en-US" sz="3100" dirty="0"/>
              <a:t>Are the things shown below intelligent?</a:t>
            </a:r>
            <a:endParaRPr lang="en-PK" sz="3100" dirty="0"/>
          </a:p>
        </p:txBody>
      </p:sp>
      <p:pic>
        <p:nvPicPr>
          <p:cNvPr id="4" name="Content Placeholder 3">
            <a:extLst>
              <a:ext uri="{FF2B5EF4-FFF2-40B4-BE49-F238E27FC236}">
                <a16:creationId xmlns:a16="http://schemas.microsoft.com/office/drawing/2014/main" id="{D074B58F-B83E-48D0-A403-C5F3F62E83D2}"/>
              </a:ext>
            </a:extLst>
          </p:cNvPr>
          <p:cNvPicPr>
            <a:picLocks noGrp="1" noChangeAspect="1"/>
          </p:cNvPicPr>
          <p:nvPr>
            <p:ph idx="1"/>
          </p:nvPr>
        </p:nvPicPr>
        <p:blipFill>
          <a:blip r:embed="rId3"/>
          <a:stretch>
            <a:fillRect/>
          </a:stretch>
        </p:blipFill>
        <p:spPr>
          <a:xfrm>
            <a:off x="1907704" y="2204864"/>
            <a:ext cx="5048721" cy="3384375"/>
          </a:xfrm>
          <a:prstGeom prst="rect">
            <a:avLst/>
          </a:prstGeom>
        </p:spPr>
      </p:pic>
    </p:spTree>
    <p:extLst>
      <p:ext uri="{BB962C8B-B14F-4D97-AF65-F5344CB8AC3E}">
        <p14:creationId xmlns:p14="http://schemas.microsoft.com/office/powerpoint/2010/main" val="286973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B28218-B7C5-42D8-A146-334ADB87A283}"/>
              </a:ext>
            </a:extLst>
          </p:cNvPr>
          <p:cNvPicPr>
            <a:picLocks noChangeAspect="1"/>
          </p:cNvPicPr>
          <p:nvPr/>
        </p:nvPicPr>
        <p:blipFill>
          <a:blip r:embed="rId2">
            <a:alphaModFix amt="35000"/>
          </a:blip>
          <a:stretch>
            <a:fillRect/>
          </a:stretch>
        </p:blipFill>
        <p:spPr>
          <a:xfrm>
            <a:off x="13862" y="30612"/>
            <a:ext cx="9022634" cy="6758267"/>
          </a:xfrm>
          <a:prstGeom prst="rect">
            <a:avLst/>
          </a:prstGeom>
          <a:ln w="2286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a:xfrm>
            <a:off x="822960" y="286604"/>
            <a:ext cx="7543800" cy="1450757"/>
          </a:xfrm>
        </p:spPr>
        <p:txBody>
          <a:bodyPr>
            <a:normAutofit/>
          </a:bodyPr>
          <a:lstStyle/>
          <a:p>
            <a:br>
              <a:rPr lang="en-US" dirty="0"/>
            </a:br>
            <a:endParaRPr lang="en-US" dirty="0"/>
          </a:p>
        </p:txBody>
      </p:sp>
      <p:sp>
        <p:nvSpPr>
          <p:cNvPr id="3" name="Content Placeholder 2"/>
          <p:cNvSpPr>
            <a:spLocks noGrp="1"/>
          </p:cNvSpPr>
          <p:nvPr>
            <p:ph idx="1"/>
          </p:nvPr>
        </p:nvSpPr>
        <p:spPr>
          <a:xfrm>
            <a:off x="822959" y="1845734"/>
            <a:ext cx="7543801" cy="1151218"/>
          </a:xfrm>
        </p:spPr>
        <p:txBody>
          <a:bodyPr>
            <a:normAutofit/>
          </a:bodyPr>
          <a:lstStyle/>
          <a:p>
            <a:r>
              <a:rPr lang="en-US" sz="2800" b="1" dirty="0">
                <a:solidFill>
                  <a:srgbClr val="002060"/>
                </a:solidFill>
              </a:rPr>
              <a:t>Homo Sapiens --- Man the wise</a:t>
            </a:r>
          </a:p>
          <a:p>
            <a:pPr lvl="2"/>
            <a:r>
              <a:rPr lang="en-US" sz="2200" b="1" dirty="0">
                <a:solidFill>
                  <a:srgbClr val="002060"/>
                </a:solidFill>
              </a:rPr>
              <a:t>For centuries, tried to understand </a:t>
            </a:r>
            <a:r>
              <a:rPr lang="en-US" sz="2200" b="1" i="1" dirty="0">
                <a:solidFill>
                  <a:srgbClr val="FFC000"/>
                </a:solidFill>
              </a:rPr>
              <a:t>how we think</a:t>
            </a:r>
          </a:p>
        </p:txBody>
      </p:sp>
      <p:sp>
        <p:nvSpPr>
          <p:cNvPr id="6" name="TextBox 5">
            <a:extLst>
              <a:ext uri="{FF2B5EF4-FFF2-40B4-BE49-F238E27FC236}">
                <a16:creationId xmlns:a16="http://schemas.microsoft.com/office/drawing/2014/main" id="{4F112BF7-7C1C-482F-A836-B00AC73376B4}"/>
              </a:ext>
            </a:extLst>
          </p:cNvPr>
          <p:cNvSpPr txBox="1"/>
          <p:nvPr/>
        </p:nvSpPr>
        <p:spPr>
          <a:xfrm>
            <a:off x="-40078" y="4005064"/>
            <a:ext cx="9130513" cy="461665"/>
          </a:xfrm>
          <a:prstGeom prst="rect">
            <a:avLst/>
          </a:prstGeom>
          <a:noFill/>
        </p:spPr>
        <p:txBody>
          <a:bodyPr wrap="none" rtlCol="0">
            <a:spAutoFit/>
          </a:bodyPr>
          <a:lstStyle/>
          <a:p>
            <a:r>
              <a:rPr lang="en-US" sz="2400" b="1" dirty="0">
                <a:solidFill>
                  <a:srgbClr val="002060"/>
                </a:solidFill>
              </a:rPr>
              <a:t>AI attempts not just to understand but also </a:t>
            </a:r>
            <a:r>
              <a:rPr lang="en-US" sz="2400" b="1" dirty="0">
                <a:solidFill>
                  <a:srgbClr val="FFC000"/>
                </a:solidFill>
              </a:rPr>
              <a:t>to build </a:t>
            </a:r>
            <a:r>
              <a:rPr lang="en-US" sz="2400" b="1" dirty="0">
                <a:solidFill>
                  <a:srgbClr val="002060"/>
                </a:solidFill>
              </a:rPr>
              <a:t>intelligent entities</a:t>
            </a:r>
          </a:p>
        </p:txBody>
      </p:sp>
      <p:sp>
        <p:nvSpPr>
          <p:cNvPr id="7" name="TextBox 6">
            <a:extLst>
              <a:ext uri="{FF2B5EF4-FFF2-40B4-BE49-F238E27FC236}">
                <a16:creationId xmlns:a16="http://schemas.microsoft.com/office/drawing/2014/main" id="{34B3E668-A05E-431F-8286-94EC5F691F60}"/>
              </a:ext>
            </a:extLst>
          </p:cNvPr>
          <p:cNvSpPr txBox="1"/>
          <p:nvPr/>
        </p:nvSpPr>
        <p:spPr>
          <a:xfrm>
            <a:off x="764822" y="637386"/>
            <a:ext cx="4871847" cy="769441"/>
          </a:xfrm>
          <a:prstGeom prst="rect">
            <a:avLst/>
          </a:prstGeom>
          <a:noFill/>
        </p:spPr>
        <p:txBody>
          <a:bodyPr wrap="none" rtlCol="0">
            <a:spAutoFit/>
          </a:bodyPr>
          <a:lstStyle/>
          <a:p>
            <a:r>
              <a:rPr lang="en-US" sz="4400" dirty="0">
                <a:solidFill>
                  <a:schemeClr val="bg2">
                    <a:lumMod val="10000"/>
                  </a:schemeClr>
                </a:solidFill>
              </a:rPr>
              <a:t>Artificial Intelligence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9557-D5E6-4848-A1A3-AC1D6D32FDBA}"/>
              </a:ext>
            </a:extLst>
          </p:cNvPr>
          <p:cNvSpPr>
            <a:spLocks noGrp="1"/>
          </p:cNvSpPr>
          <p:nvPr>
            <p:ph type="title"/>
          </p:nvPr>
        </p:nvSpPr>
        <p:spPr/>
        <p:txBody>
          <a:bodyPr/>
          <a:lstStyle/>
          <a:p>
            <a:r>
              <a:rPr lang="en-US" dirty="0"/>
              <a:t>What is AI?</a:t>
            </a:r>
            <a:endParaRPr lang="en-PK" dirty="0"/>
          </a:p>
        </p:txBody>
      </p:sp>
      <p:sp>
        <p:nvSpPr>
          <p:cNvPr id="3" name="Content Placeholder 2">
            <a:extLst>
              <a:ext uri="{FF2B5EF4-FFF2-40B4-BE49-F238E27FC236}">
                <a16:creationId xmlns:a16="http://schemas.microsoft.com/office/drawing/2014/main" id="{00A0940E-0B94-4182-9E0A-E32D19BD89FD}"/>
              </a:ext>
            </a:extLst>
          </p:cNvPr>
          <p:cNvSpPr>
            <a:spLocks noGrp="1"/>
          </p:cNvSpPr>
          <p:nvPr>
            <p:ph idx="1"/>
          </p:nvPr>
        </p:nvSpPr>
        <p:spPr/>
        <p:txBody>
          <a:bodyPr/>
          <a:lstStyle/>
          <a:p>
            <a:endParaRPr lang="en-PK"/>
          </a:p>
        </p:txBody>
      </p:sp>
      <p:pic>
        <p:nvPicPr>
          <p:cNvPr id="4" name="Picture 3">
            <a:extLst>
              <a:ext uri="{FF2B5EF4-FFF2-40B4-BE49-F238E27FC236}">
                <a16:creationId xmlns:a16="http://schemas.microsoft.com/office/drawing/2014/main" id="{61E7A4DA-ABC9-49AB-9A31-947B444810CE}"/>
              </a:ext>
            </a:extLst>
          </p:cNvPr>
          <p:cNvPicPr>
            <a:picLocks noChangeAspect="1"/>
          </p:cNvPicPr>
          <p:nvPr/>
        </p:nvPicPr>
        <p:blipFill>
          <a:blip r:embed="rId2"/>
          <a:stretch>
            <a:fillRect/>
          </a:stretch>
        </p:blipFill>
        <p:spPr>
          <a:xfrm>
            <a:off x="539552" y="1845734"/>
            <a:ext cx="7920879" cy="4463586"/>
          </a:xfrm>
          <a:prstGeom prst="rect">
            <a:avLst/>
          </a:prstGeom>
        </p:spPr>
      </p:pic>
    </p:spTree>
    <p:extLst>
      <p:ext uri="{BB962C8B-B14F-4D97-AF65-F5344CB8AC3E}">
        <p14:creationId xmlns:p14="http://schemas.microsoft.com/office/powerpoint/2010/main" val="173699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r>
              <a:rPr lang="en-US" dirty="0"/>
              <a:t>What is AI?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6075692"/>
              </p:ext>
            </p:extLst>
          </p:nvPr>
        </p:nvGraphicFramePr>
        <p:xfrm>
          <a:off x="357158" y="2786058"/>
          <a:ext cx="8643998" cy="2071702"/>
        </p:xfrm>
        <a:graphic>
          <a:graphicData uri="http://schemas.openxmlformats.org/drawingml/2006/table">
            <a:tbl>
              <a:tblPr firstRow="1" bandRow="1">
                <a:tableStyleId>{073A0DAA-6AF3-43AB-8588-CEC1D06C72B9}</a:tableStyleId>
              </a:tblPr>
              <a:tblGrid>
                <a:gridCol w="4321999">
                  <a:extLst>
                    <a:ext uri="{9D8B030D-6E8A-4147-A177-3AD203B41FA5}">
                      <a16:colId xmlns:a16="http://schemas.microsoft.com/office/drawing/2014/main" val="20000"/>
                    </a:ext>
                  </a:extLst>
                </a:gridCol>
                <a:gridCol w="4321999">
                  <a:extLst>
                    <a:ext uri="{9D8B030D-6E8A-4147-A177-3AD203B41FA5}">
                      <a16:colId xmlns:a16="http://schemas.microsoft.com/office/drawing/2014/main" val="20001"/>
                    </a:ext>
                  </a:extLst>
                </a:gridCol>
              </a:tblGrid>
              <a:tr h="1035851">
                <a:tc>
                  <a:txBody>
                    <a:bodyPr/>
                    <a:lstStyle/>
                    <a:p>
                      <a:r>
                        <a:rPr kumimoji="0" lang="en-US" sz="2400" kern="1200" baseline="0"/>
                        <a:t>Systems that think like humans</a:t>
                      </a:r>
                      <a:endParaRPr kumimoji="0" lang="en-US" sz="2400" b="1" kern="1200" baseline="0" dirty="0">
                        <a:solidFill>
                          <a:schemeClr val="lt1"/>
                        </a:solidFill>
                        <a:latin typeface="+mn-lt"/>
                        <a:ea typeface="+mn-ea"/>
                        <a:cs typeface="+mn-cs"/>
                      </a:endParaRPr>
                    </a:p>
                  </a:txBody>
                  <a:tcPr/>
                </a:tc>
                <a:tc>
                  <a:txBody>
                    <a:bodyPr/>
                    <a:lstStyle/>
                    <a:p>
                      <a:r>
                        <a:rPr kumimoji="0" lang="en-US" sz="2400" kern="1200" baseline="0" dirty="0"/>
                        <a:t>Systems that think rationally</a:t>
                      </a:r>
                      <a:endParaRPr lang="en-US" sz="2400" dirty="0"/>
                    </a:p>
                  </a:txBody>
                  <a:tcPr/>
                </a:tc>
                <a:extLst>
                  <a:ext uri="{0D108BD9-81ED-4DB2-BD59-A6C34878D82A}">
                    <a16:rowId xmlns:a16="http://schemas.microsoft.com/office/drawing/2014/main" val="10000"/>
                  </a:ext>
                </a:extLst>
              </a:tr>
              <a:tr h="1035851">
                <a:tc>
                  <a:txBody>
                    <a:bodyPr/>
                    <a:lstStyle/>
                    <a:p>
                      <a:r>
                        <a:rPr kumimoji="0" lang="en-US" sz="2400" kern="1200" baseline="0"/>
                        <a:t>Systems that act like humans </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baseline="0" dirty="0"/>
                        <a:t>Systems that act rationally</a:t>
                      </a:r>
                      <a:endParaRPr lang="en-US" sz="2400" b="1" dirty="0"/>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A1756BB5-2604-4C82-AB54-D2CFFFF4179A}"/>
              </a:ext>
            </a:extLst>
          </p:cNvPr>
          <p:cNvSpPr txBox="1"/>
          <p:nvPr/>
        </p:nvSpPr>
        <p:spPr>
          <a:xfrm>
            <a:off x="2741960" y="2207363"/>
            <a:ext cx="3874394" cy="461665"/>
          </a:xfrm>
          <a:prstGeom prst="rect">
            <a:avLst/>
          </a:prstGeom>
          <a:noFill/>
        </p:spPr>
        <p:txBody>
          <a:bodyPr wrap="none" rtlCol="0">
            <a:spAutoFit/>
          </a:bodyPr>
          <a:lstStyle/>
          <a:p>
            <a:r>
              <a:rPr lang="en-US" sz="2400" i="1" dirty="0">
                <a:solidFill>
                  <a:srgbClr val="0070C0"/>
                </a:solidFill>
              </a:rPr>
              <a:t>Thought Process &amp; Reasoning</a:t>
            </a:r>
          </a:p>
        </p:txBody>
      </p:sp>
      <p:sp>
        <p:nvSpPr>
          <p:cNvPr id="7" name="TextBox 6">
            <a:extLst>
              <a:ext uri="{FF2B5EF4-FFF2-40B4-BE49-F238E27FC236}">
                <a16:creationId xmlns:a16="http://schemas.microsoft.com/office/drawing/2014/main" id="{0BDB9CBA-9674-43F9-8AF1-CAFA850B5753}"/>
              </a:ext>
            </a:extLst>
          </p:cNvPr>
          <p:cNvSpPr txBox="1"/>
          <p:nvPr/>
        </p:nvSpPr>
        <p:spPr>
          <a:xfrm>
            <a:off x="3923928" y="5091820"/>
            <a:ext cx="1289135" cy="461665"/>
          </a:xfrm>
          <a:prstGeom prst="rect">
            <a:avLst/>
          </a:prstGeom>
          <a:noFill/>
        </p:spPr>
        <p:txBody>
          <a:bodyPr wrap="none" rtlCol="0">
            <a:spAutoFit/>
          </a:bodyPr>
          <a:lstStyle/>
          <a:p>
            <a:r>
              <a:rPr lang="en-US" sz="2400" i="1" dirty="0">
                <a:solidFill>
                  <a:srgbClr val="0070C0"/>
                </a:solidFill>
              </a:rPr>
              <a:t>Behavior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Acting humanly: The Turing test</a:t>
            </a:r>
          </a:p>
        </p:txBody>
      </p:sp>
      <p:pic>
        <p:nvPicPr>
          <p:cNvPr id="2050" name="Picture 2"/>
          <p:cNvPicPr>
            <a:picLocks noGrp="1" noChangeAspect="1" noChangeArrowheads="1"/>
          </p:cNvPicPr>
          <p:nvPr>
            <p:ph idx="1"/>
          </p:nvPr>
        </p:nvPicPr>
        <p:blipFill>
          <a:blip r:embed="rId2"/>
          <a:srcRect/>
          <a:stretch>
            <a:fillRect/>
          </a:stretch>
        </p:blipFill>
        <p:spPr bwMode="auto">
          <a:xfrm>
            <a:off x="1643042" y="2857496"/>
            <a:ext cx="5903698" cy="188674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dirty="0"/>
              <a:t>Acting humanly: The Turing test</a:t>
            </a:r>
          </a:p>
        </p:txBody>
      </p:sp>
      <p:sp>
        <p:nvSpPr>
          <p:cNvPr id="3" name="Content Placeholder 2"/>
          <p:cNvSpPr>
            <a:spLocks noGrp="1"/>
          </p:cNvSpPr>
          <p:nvPr>
            <p:ph idx="1"/>
          </p:nvPr>
        </p:nvSpPr>
        <p:spPr>
          <a:xfrm>
            <a:off x="822958" y="1845734"/>
            <a:ext cx="7781490" cy="4023360"/>
          </a:xfrm>
        </p:spPr>
        <p:txBody>
          <a:bodyPr>
            <a:noAutofit/>
          </a:bodyPr>
          <a:lstStyle/>
          <a:p>
            <a:pPr>
              <a:buFont typeface="Wingdings" panose="05000000000000000000" pitchFamily="2" charset="2"/>
              <a:buChar char="Ø"/>
            </a:pPr>
            <a:r>
              <a:rPr lang="en-US" sz="1800" dirty="0"/>
              <a:t>Proposed by Alan Turing (1950)</a:t>
            </a:r>
          </a:p>
          <a:p>
            <a:pPr>
              <a:buFont typeface="Wingdings" panose="05000000000000000000" pitchFamily="2" charset="2"/>
              <a:buChar char="Ø"/>
            </a:pPr>
            <a:r>
              <a:rPr lang="en-US" sz="1800"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 computer passes the test if a human interrogator, after posing some written questions, cannot tell whether the written responses come from a person or from a computer.</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dirty="0"/>
              <a:t> Suggested major components of AI: knowledge representation, reasoning, Natural language processing, machine learning</a:t>
            </a:r>
          </a:p>
          <a:p>
            <a:pPr>
              <a:buFont typeface="Wingdings" panose="05000000000000000000" pitchFamily="2" charset="2"/>
              <a:buChar char="Ø"/>
            </a:pPr>
            <a:r>
              <a:rPr lang="en-US" sz="1800" dirty="0"/>
              <a:t>For total Turing test: Computer vision, robotics</a:t>
            </a:r>
          </a:p>
        </p:txBody>
      </p:sp>
      <p:pic>
        <p:nvPicPr>
          <p:cNvPr id="7" name="Graphic 6" descr="Disconnected">
            <a:extLst>
              <a:ext uri="{FF2B5EF4-FFF2-40B4-BE49-F238E27FC236}">
                <a16:creationId xmlns:a16="http://schemas.microsoft.com/office/drawing/2014/main" id="{B2BA6354-81B2-4488-9E68-60FE4170F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1188" y="-290484"/>
            <a:ext cx="2351332" cy="23513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6197312" cy="1450757"/>
          </a:xfrm>
        </p:spPr>
        <p:txBody>
          <a:bodyPr>
            <a:normAutofit/>
          </a:bodyPr>
          <a:lstStyle/>
          <a:p>
            <a:r>
              <a:rPr lang="en-US" dirty="0"/>
              <a:t>Thinking humanly: Cognitive Science</a:t>
            </a:r>
          </a:p>
        </p:txBody>
      </p:sp>
      <p:sp>
        <p:nvSpPr>
          <p:cNvPr id="3" name="Content Placeholder 2"/>
          <p:cNvSpPr>
            <a:spLocks noGrp="1"/>
          </p:cNvSpPr>
          <p:nvPr>
            <p:ph idx="1"/>
          </p:nvPr>
        </p:nvSpPr>
        <p:spPr>
          <a:xfrm>
            <a:off x="822958" y="1845734"/>
            <a:ext cx="6917393" cy="4391578"/>
          </a:xfrm>
        </p:spPr>
        <p:txBody>
          <a:bodyPr>
            <a:noAutofit/>
          </a:bodyPr>
          <a:lstStyle/>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humans think</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actual workings of human minds.</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through introspection—trying to catch our own thoughts as they go by; </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through psychological experiments—observing a person in action; </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and through brain imaging—observing the brain in action.</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Times New Roman" panose="02020603050405020304" pitchFamily="18" charset="0"/>
              </a:rPr>
              <a:t>Allen Newell and Herbert Simon, who developed GPS, the “General Problem Solver” (Newell and Simon, 1961), were not content merely to have their program solve problems correctly. They were more concerned with comparing the trace of its reasoning steps to traces of human subjects COGNITIVE SCIENCE solving the same problems. </a:t>
            </a:r>
            <a:endParaRPr lang="en-US" sz="1600" dirty="0"/>
          </a:p>
          <a:p>
            <a:pPr>
              <a:buFont typeface="Wingdings" panose="05000000000000000000" pitchFamily="2" charset="2"/>
              <a:buChar char="Ø"/>
            </a:pPr>
            <a:r>
              <a:rPr lang="en-US" sz="1600" dirty="0"/>
              <a:t>Both approaches (roughly, Cognitive Science and Cognitive Neuroscience) are now distinct from AI</a:t>
            </a:r>
          </a:p>
          <a:p>
            <a:pPr>
              <a:buFont typeface="Wingdings" panose="05000000000000000000" pitchFamily="2" charset="2"/>
              <a:buChar char="Ø"/>
            </a:pPr>
            <a:r>
              <a:rPr lang="en-US" sz="1600" dirty="0"/>
              <a:t>Hence, all three fields share one principal direction!</a:t>
            </a:r>
          </a:p>
        </p:txBody>
      </p:sp>
      <p:pic>
        <p:nvPicPr>
          <p:cNvPr id="7" name="Graphic 6" descr="Head with Gears">
            <a:extLst>
              <a:ext uri="{FF2B5EF4-FFF2-40B4-BE49-F238E27FC236}">
                <a16:creationId xmlns:a16="http://schemas.microsoft.com/office/drawing/2014/main" id="{D1D3EAF2-EF8B-49B8-9F15-03DA69607F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148" y="-99392"/>
            <a:ext cx="2351332" cy="23513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dirty="0"/>
              <a:t>Thinking rationally: </a:t>
            </a:r>
            <a:br>
              <a:rPr lang="en-US" dirty="0"/>
            </a:br>
            <a:r>
              <a:rPr lang="en-US" dirty="0"/>
              <a:t>Laws of Thought</a:t>
            </a:r>
          </a:p>
        </p:txBody>
      </p:sp>
      <p:sp>
        <p:nvSpPr>
          <p:cNvPr id="3" name="Content Placeholder 2"/>
          <p:cNvSpPr>
            <a:spLocks noGrp="1"/>
          </p:cNvSpPr>
          <p:nvPr>
            <p:ph idx="1"/>
          </p:nvPr>
        </p:nvSpPr>
        <p:spPr>
          <a:xfrm>
            <a:off x="822958" y="1845734"/>
            <a:ext cx="7421449" cy="4023360"/>
          </a:xfrm>
        </p:spPr>
        <p:txBody>
          <a:bodyPr>
            <a:normAutofit/>
          </a:bodyPr>
          <a:lstStyle/>
          <a:p>
            <a:r>
              <a:rPr lang="en-US" sz="1600" dirty="0"/>
              <a:t>Normative (or prescriptive) rather than descriptive</a:t>
            </a:r>
          </a:p>
          <a:p>
            <a:r>
              <a:rPr lang="en-US" sz="1600" dirty="0"/>
              <a:t>Aristotle: what are correct arguments/thought processes?</a:t>
            </a:r>
          </a:p>
          <a:p>
            <a:r>
              <a:rPr lang="en-US" sz="1600" dirty="0"/>
              <a:t>Several Greek schools developed various forms of logic:</a:t>
            </a:r>
          </a:p>
          <a:p>
            <a:r>
              <a:rPr lang="en-US" sz="1600" dirty="0"/>
              <a:t>notation and rules of derivation for thoughts;</a:t>
            </a:r>
          </a:p>
          <a:p>
            <a:r>
              <a:rPr lang="en-US" sz="1600" dirty="0"/>
              <a:t>may or may not have proceeded to the idea of mechanization</a:t>
            </a:r>
          </a:p>
          <a:p>
            <a:r>
              <a:rPr lang="en-US" sz="1600" dirty="0"/>
              <a:t>Direct line through mathematics and philosophy to modern AI</a:t>
            </a:r>
          </a:p>
          <a:p>
            <a:r>
              <a:rPr lang="en-US" sz="1600" dirty="0"/>
              <a:t>Problems:</a:t>
            </a:r>
          </a:p>
          <a:p>
            <a:pPr lvl="1"/>
            <a:r>
              <a:rPr lang="en-US" sz="1600" dirty="0"/>
              <a:t> Not all intelligent behavior is mediated by logical deliberation</a:t>
            </a:r>
          </a:p>
          <a:p>
            <a:pPr lvl="1"/>
            <a:r>
              <a:rPr lang="en-US" sz="1600" dirty="0"/>
              <a:t> What is the purpose of thinking? What thoughts should I have out of all the thoughts (logical or otherwise) that I could have?</a:t>
            </a:r>
          </a:p>
        </p:txBody>
      </p:sp>
      <p:pic>
        <p:nvPicPr>
          <p:cNvPr id="7" name="Graphic 6" descr="Error">
            <a:extLst>
              <a:ext uri="{FF2B5EF4-FFF2-40B4-BE49-F238E27FC236}">
                <a16:creationId xmlns:a16="http://schemas.microsoft.com/office/drawing/2014/main" id="{00C62DC1-D9D9-40EB-AD9A-610762CC3B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2200" y="1196752"/>
            <a:ext cx="2351332" cy="23513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dirty="0"/>
              <a:t>Acting  rationally</a:t>
            </a:r>
          </a:p>
        </p:txBody>
      </p:sp>
      <p:sp>
        <p:nvSpPr>
          <p:cNvPr id="3" name="Content Placeholder 2"/>
          <p:cNvSpPr>
            <a:spLocks noGrp="1"/>
          </p:cNvSpPr>
          <p:nvPr>
            <p:ph idx="1"/>
          </p:nvPr>
        </p:nvSpPr>
        <p:spPr>
          <a:xfrm>
            <a:off x="822960" y="1916832"/>
            <a:ext cx="7277433" cy="4023360"/>
          </a:xfrm>
        </p:spPr>
        <p:txBody>
          <a:bodyPr>
            <a:normAutofit/>
          </a:bodyPr>
          <a:lstStyle/>
          <a:p>
            <a:r>
              <a:rPr lang="en-US" dirty="0"/>
              <a:t>Rational behavior: doing the right thing</a:t>
            </a:r>
          </a:p>
          <a:p>
            <a:r>
              <a:rPr lang="en-US" dirty="0"/>
              <a:t>The right thing: that which is expected to maximize goal achievement, given the available information</a:t>
            </a:r>
          </a:p>
          <a:p>
            <a:r>
              <a:rPr lang="en-US" dirty="0"/>
              <a:t>Doesn't necessarily involve thinking--e.g., blinking reflex | but thinking should be in the service of rational action</a:t>
            </a:r>
          </a:p>
        </p:txBody>
      </p:sp>
      <p:pic>
        <p:nvPicPr>
          <p:cNvPr id="7" name="Graphic 6" descr="Light Bulb and Gear">
            <a:extLst>
              <a:ext uri="{FF2B5EF4-FFF2-40B4-BE49-F238E27FC236}">
                <a16:creationId xmlns:a16="http://schemas.microsoft.com/office/drawing/2014/main" id="{F394A481-0CA9-45B0-AC9B-2DEE16E1BA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9625" y="-99392"/>
            <a:ext cx="2351332" cy="23513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prehistory</a:t>
            </a:r>
          </a:p>
        </p:txBody>
      </p:sp>
      <p:sp>
        <p:nvSpPr>
          <p:cNvPr id="3" name="Content Placeholder 2"/>
          <p:cNvSpPr>
            <a:spLocks noGrp="1"/>
          </p:cNvSpPr>
          <p:nvPr>
            <p:ph idx="1"/>
          </p:nvPr>
        </p:nvSpPr>
        <p:spPr>
          <a:xfrm>
            <a:off x="467544" y="1802531"/>
            <a:ext cx="7467600" cy="4768865"/>
          </a:xfrm>
        </p:spPr>
        <p:txBody>
          <a:bodyPr>
            <a:noAutofit/>
          </a:bodyPr>
          <a:lstStyle/>
          <a:p>
            <a:r>
              <a:rPr lang="en-US" sz="2400" dirty="0"/>
              <a:t>Philosophy</a:t>
            </a:r>
          </a:p>
          <a:p>
            <a:pPr lvl="1"/>
            <a:r>
              <a:rPr lang="en-US" sz="2000" dirty="0"/>
              <a:t> logic, methods of reasoning</a:t>
            </a:r>
          </a:p>
          <a:p>
            <a:pPr lvl="1"/>
            <a:r>
              <a:rPr lang="en-US" sz="2000" dirty="0"/>
              <a:t>mind as physical system</a:t>
            </a:r>
          </a:p>
          <a:p>
            <a:pPr lvl="1"/>
            <a:r>
              <a:rPr lang="en-US" sz="2000" dirty="0"/>
              <a:t>foundations of learning, language, rationality</a:t>
            </a:r>
          </a:p>
          <a:p>
            <a:r>
              <a:rPr lang="en-US" sz="2400" dirty="0"/>
              <a:t>Mathematics </a:t>
            </a:r>
          </a:p>
          <a:p>
            <a:pPr lvl="1"/>
            <a:r>
              <a:rPr lang="en-US" sz="2000" dirty="0"/>
              <a:t>formal representation and proof</a:t>
            </a:r>
          </a:p>
          <a:p>
            <a:pPr lvl="1"/>
            <a:r>
              <a:rPr lang="en-US" sz="1800" dirty="0"/>
              <a:t>algorithms, computation, (un)decidability, (in)tractability</a:t>
            </a:r>
          </a:p>
          <a:p>
            <a:pPr lvl="1"/>
            <a:r>
              <a:rPr lang="en-US" sz="1800" dirty="0"/>
              <a:t>probability</a:t>
            </a:r>
          </a:p>
          <a:p>
            <a:r>
              <a:rPr lang="en-US" sz="2400" dirty="0"/>
              <a:t>Psychology </a:t>
            </a:r>
          </a:p>
          <a:p>
            <a:pPr lvl="1"/>
            <a:r>
              <a:rPr lang="en-US" sz="1800" dirty="0"/>
              <a:t>adaptation</a:t>
            </a:r>
          </a:p>
          <a:p>
            <a:pPr lvl="1"/>
            <a:r>
              <a:rPr lang="en-US" sz="1800" dirty="0"/>
              <a:t>phenomena of perception and motor control</a:t>
            </a:r>
          </a:p>
          <a:p>
            <a:pPr lvl="1"/>
            <a:r>
              <a:rPr lang="en-US" sz="1800" dirty="0"/>
              <a:t>experimental techniques (psychophysics,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F11BD2A-7BCE-4BBC-9038-BA6C1E6A5901}"/>
              </a:ext>
            </a:extLst>
          </p:cNvPr>
          <p:cNvSpPr>
            <a:spLocks noGrp="1"/>
          </p:cNvSpPr>
          <p:nvPr>
            <p:ph type="title"/>
          </p:nvPr>
        </p:nvSpPr>
        <p:spPr>
          <a:xfrm>
            <a:off x="369277" y="516835"/>
            <a:ext cx="2313633" cy="5772840"/>
          </a:xfrm>
        </p:spPr>
        <p:txBody>
          <a:bodyPr anchor="ctr">
            <a:normAutofit/>
          </a:bodyPr>
          <a:lstStyle/>
          <a:p>
            <a:pPr>
              <a:defRPr/>
            </a:pPr>
            <a:r>
              <a:rPr lang="en-US" altLang="en-US" sz="3100" b="1" dirty="0">
                <a:solidFill>
                  <a:srgbClr val="FFFFFF"/>
                </a:solidFill>
              </a:rPr>
              <a:t>Instructor</a:t>
            </a:r>
            <a:endParaRPr lang="en-US" sz="3100" dirty="0">
              <a:solidFill>
                <a:srgbClr val="FFFFFF"/>
              </a:solidFill>
            </a:endParaRPr>
          </a:p>
        </p:txBody>
      </p:sp>
      <p:sp>
        <p:nvSpPr>
          <p:cNvPr id="78" name="Rectangle 77">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269" name="Content Placeholder 2">
            <a:extLst>
              <a:ext uri="{FF2B5EF4-FFF2-40B4-BE49-F238E27FC236}">
                <a16:creationId xmlns:a16="http://schemas.microsoft.com/office/drawing/2014/main" id="{7F3B3551-9F18-4ABE-BC04-206B7C61B653}"/>
              </a:ext>
            </a:extLst>
          </p:cNvPr>
          <p:cNvGraphicFramePr>
            <a:graphicFrameLocks noGrp="1"/>
          </p:cNvGraphicFramePr>
          <p:nvPr>
            <p:ph idx="1"/>
            <p:extLst>
              <p:ext uri="{D42A27DB-BD31-4B8C-83A1-F6EECF244321}">
                <p14:modId xmlns:p14="http://schemas.microsoft.com/office/powerpoint/2010/main" val="784804659"/>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Economics</a:t>
            </a:r>
          </a:p>
          <a:p>
            <a:pPr lvl="1"/>
            <a:r>
              <a:rPr lang="en-US" sz="1800" dirty="0"/>
              <a:t> formal theory of rational decisions</a:t>
            </a:r>
          </a:p>
          <a:p>
            <a:r>
              <a:rPr lang="en-US" sz="2400" dirty="0"/>
              <a:t>Linguistics </a:t>
            </a:r>
          </a:p>
          <a:p>
            <a:pPr lvl="1"/>
            <a:r>
              <a:rPr lang="en-US" sz="1800" dirty="0"/>
              <a:t>knowledge representation</a:t>
            </a:r>
          </a:p>
          <a:p>
            <a:pPr lvl="1"/>
            <a:r>
              <a:rPr lang="en-US" sz="1800" dirty="0"/>
              <a:t>grammar</a:t>
            </a:r>
          </a:p>
          <a:p>
            <a:r>
              <a:rPr lang="en-US" sz="2400" dirty="0"/>
              <a:t>Neuroscience </a:t>
            </a:r>
          </a:p>
          <a:p>
            <a:pPr lvl="1"/>
            <a:r>
              <a:rPr lang="en-US" sz="1800" dirty="0"/>
              <a:t>physical substrate for mental activity</a:t>
            </a:r>
          </a:p>
          <a:p>
            <a:r>
              <a:rPr lang="en-US" sz="2400" dirty="0"/>
              <a:t>Control theory</a:t>
            </a:r>
          </a:p>
          <a:p>
            <a:pPr lvl="1"/>
            <a:r>
              <a:rPr lang="en-US" sz="1800" dirty="0"/>
              <a:t> homeostatic systems, stability</a:t>
            </a:r>
          </a:p>
          <a:p>
            <a:pPr lvl="1"/>
            <a:r>
              <a:rPr lang="en-US" sz="1800" dirty="0"/>
              <a:t>simple optimal agent designs</a:t>
            </a:r>
            <a:endParaRPr lang="en-US" sz="28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AI</a:t>
            </a:r>
          </a:p>
        </p:txBody>
      </p:sp>
      <p:sp>
        <p:nvSpPr>
          <p:cNvPr id="3" name="Content Placeholder 2"/>
          <p:cNvSpPr>
            <a:spLocks noGrp="1"/>
          </p:cNvSpPr>
          <p:nvPr>
            <p:ph sz="half" idx="1"/>
          </p:nvPr>
        </p:nvSpPr>
        <p:spPr/>
        <p:txBody>
          <a:bodyPr>
            <a:normAutofit fontScale="77500" lnSpcReduction="20000"/>
          </a:bodyPr>
          <a:lstStyle/>
          <a:p>
            <a:r>
              <a:rPr lang="en-US" dirty="0"/>
              <a:t>1943 McCulloch &amp; Pitts: Boolean circuit model of brain</a:t>
            </a:r>
          </a:p>
          <a:p>
            <a:r>
              <a:rPr lang="en-US" dirty="0"/>
              <a:t>1950 Turing's Computing Machinery and Intelligence"</a:t>
            </a:r>
          </a:p>
          <a:p>
            <a:r>
              <a:rPr lang="en-US" dirty="0"/>
              <a:t>1950s Early AI programs, including Samuel's checkers program,</a:t>
            </a:r>
          </a:p>
          <a:p>
            <a:r>
              <a:rPr lang="en-US" dirty="0"/>
              <a:t>Newell &amp; Simon's Logic Theorist, Gelernter's Geometry Engine</a:t>
            </a:r>
          </a:p>
          <a:p>
            <a:r>
              <a:rPr lang="en-US" dirty="0"/>
              <a:t>1956 Dartmouth meeting: “Artificial Intelligence" adopted</a:t>
            </a:r>
          </a:p>
          <a:p>
            <a:r>
              <a:rPr lang="en-US" dirty="0"/>
              <a:t>1965 Robinson's complete algorithm for logical reasoning</a:t>
            </a:r>
          </a:p>
          <a:p>
            <a:r>
              <a:rPr lang="it-IT" dirty="0"/>
              <a:t>1966--74 AI discovers computational complexity</a:t>
            </a:r>
          </a:p>
          <a:p>
            <a:r>
              <a:rPr lang="en-US" dirty="0"/>
              <a:t>Neural network research almost disappears</a:t>
            </a:r>
          </a:p>
        </p:txBody>
      </p:sp>
      <p:sp>
        <p:nvSpPr>
          <p:cNvPr id="4" name="Content Placeholder 3">
            <a:extLst>
              <a:ext uri="{FF2B5EF4-FFF2-40B4-BE49-F238E27FC236}">
                <a16:creationId xmlns:a16="http://schemas.microsoft.com/office/drawing/2014/main" id="{82BF4B27-C2D6-4F5C-A91D-0E63CE2A194F}"/>
              </a:ext>
            </a:extLst>
          </p:cNvPr>
          <p:cNvSpPr>
            <a:spLocks noGrp="1"/>
          </p:cNvSpPr>
          <p:nvPr>
            <p:ph sz="half" idx="2"/>
          </p:nvPr>
        </p:nvSpPr>
        <p:spPr/>
        <p:txBody>
          <a:bodyPr>
            <a:normAutofit fontScale="77500" lnSpcReduction="20000"/>
          </a:bodyPr>
          <a:lstStyle/>
          <a:p>
            <a:r>
              <a:rPr lang="en-US" dirty="0"/>
              <a:t>1969--79 Early development of knowledge-based systems</a:t>
            </a:r>
          </a:p>
          <a:p>
            <a:r>
              <a:rPr lang="en-US" dirty="0"/>
              <a:t>1980--88 Expert systems industry booms</a:t>
            </a:r>
          </a:p>
          <a:p>
            <a:r>
              <a:rPr lang="en-US" dirty="0"/>
              <a:t>1988--93 Expert systems industry fall: “AI Winter"</a:t>
            </a:r>
          </a:p>
          <a:p>
            <a:r>
              <a:rPr lang="en-US" dirty="0"/>
              <a:t>1985--95 Neural networks return to popularity</a:t>
            </a:r>
          </a:p>
          <a:p>
            <a:r>
              <a:rPr lang="en-US" dirty="0"/>
              <a:t>1988--- Resurgence of probability; general increase in technical depth</a:t>
            </a:r>
          </a:p>
          <a:p>
            <a:r>
              <a:rPr lang="fr-FR" dirty="0"/>
              <a:t>Nouvelle AI: A Life, GAs, soft computing</a:t>
            </a:r>
          </a:p>
          <a:p>
            <a:r>
              <a:rPr lang="en-US" dirty="0"/>
              <a:t>1995--Agents, agents, everywhere : : :</a:t>
            </a:r>
          </a:p>
          <a:p>
            <a:r>
              <a:rPr lang="en-US" dirty="0"/>
              <a:t>2003-- Human-level AI back on the agenda…………………………</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46F9-9C29-4244-83AB-64A19D07870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4FA3BC6-5E83-4067-A47D-5359BB207BCE}"/>
              </a:ext>
            </a:extLst>
          </p:cNvPr>
          <p:cNvSpPr>
            <a:spLocks noGrp="1"/>
          </p:cNvSpPr>
          <p:nvPr>
            <p:ph idx="1"/>
          </p:nvPr>
        </p:nvSpPr>
        <p:spPr/>
        <p:txBody>
          <a:bodyPr/>
          <a:lstStyle/>
          <a:p>
            <a:r>
              <a:rPr lang="en-US" dirty="0"/>
              <a:t>To what extent are the following computer systems instances of artificial intelligence: </a:t>
            </a:r>
          </a:p>
          <a:p>
            <a:r>
              <a:rPr lang="en-US" dirty="0"/>
              <a:t>• Supermarket bar code scanners.</a:t>
            </a:r>
          </a:p>
          <a:p>
            <a:r>
              <a:rPr lang="en-US" dirty="0"/>
              <a:t>• Web search engines. </a:t>
            </a:r>
          </a:p>
          <a:p>
            <a:r>
              <a:rPr lang="en-US" dirty="0"/>
              <a:t>• Voice-activated telephone menus.</a:t>
            </a:r>
          </a:p>
          <a:p>
            <a:r>
              <a:rPr lang="en-US" dirty="0"/>
              <a:t> • Internet routing algorithms that respond dynamically to the state of the network.</a:t>
            </a:r>
            <a:endParaRPr lang="en-PK" dirty="0"/>
          </a:p>
        </p:txBody>
      </p:sp>
    </p:spTree>
    <p:extLst>
      <p:ext uri="{BB962C8B-B14F-4D97-AF65-F5344CB8AC3E}">
        <p14:creationId xmlns:p14="http://schemas.microsoft.com/office/powerpoint/2010/main" val="121035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the art</a:t>
            </a:r>
          </a:p>
        </p:txBody>
      </p:sp>
      <p:sp>
        <p:nvSpPr>
          <p:cNvPr id="3" name="Content Placeholder 2"/>
          <p:cNvSpPr>
            <a:spLocks noGrp="1"/>
          </p:cNvSpPr>
          <p:nvPr>
            <p:ph idx="1"/>
          </p:nvPr>
        </p:nvSpPr>
        <p:spPr/>
        <p:txBody>
          <a:bodyPr>
            <a:normAutofit fontScale="70000" lnSpcReduction="20000"/>
          </a:bodyPr>
          <a:lstStyle/>
          <a:p>
            <a:r>
              <a:rPr lang="en-US" dirty="0"/>
              <a:t>Which of the following can be done at present?</a:t>
            </a:r>
          </a:p>
          <a:p>
            <a:r>
              <a:rPr lang="en-US" dirty="0"/>
              <a:t>Play a decent game of table tennis</a:t>
            </a:r>
          </a:p>
          <a:p>
            <a:r>
              <a:rPr lang="en-US" dirty="0"/>
              <a:t>Drive safely along a curving mountain road</a:t>
            </a:r>
          </a:p>
          <a:p>
            <a:r>
              <a:rPr lang="en-US" dirty="0"/>
              <a:t>Buy a week's worth of groceries on the web</a:t>
            </a:r>
          </a:p>
          <a:p>
            <a:r>
              <a:rPr lang="en-US" dirty="0"/>
              <a:t>Play a decent game of bridge</a:t>
            </a:r>
          </a:p>
          <a:p>
            <a:r>
              <a:rPr lang="en-US" dirty="0"/>
              <a:t>Discover and prove a new mathematical theorem</a:t>
            </a:r>
          </a:p>
          <a:p>
            <a:r>
              <a:rPr lang="en-US" dirty="0"/>
              <a:t>Design and execute a research program in molecular biology</a:t>
            </a:r>
          </a:p>
          <a:p>
            <a:r>
              <a:rPr lang="en-US" dirty="0"/>
              <a:t>Write an intentionally funny story</a:t>
            </a:r>
          </a:p>
          <a:p>
            <a:r>
              <a:rPr lang="en-US" dirty="0"/>
              <a:t>Give competent legal advice in a specialized area of law</a:t>
            </a:r>
          </a:p>
          <a:p>
            <a:r>
              <a:rPr lang="en-US" dirty="0"/>
              <a:t>Translate spoken English into spoken Swedish in real time</a:t>
            </a:r>
          </a:p>
          <a:p>
            <a:r>
              <a:rPr lang="en-US" dirty="0"/>
              <a:t>Converse successfully with another person for an hour</a:t>
            </a:r>
          </a:p>
          <a:p>
            <a:r>
              <a:rPr lang="en-US" dirty="0"/>
              <a:t> Perform a complex surgical operation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a:t>Credits</a:t>
            </a:r>
            <a:endParaRPr lang="en-US" dirty="0"/>
          </a:p>
        </p:txBody>
      </p:sp>
      <p:sp>
        <p:nvSpPr>
          <p:cNvPr id="3" name="Content Placeholder 2"/>
          <p:cNvSpPr>
            <a:spLocks noGrp="1"/>
          </p:cNvSpPr>
          <p:nvPr>
            <p:ph idx="1"/>
          </p:nvPr>
        </p:nvSpPr>
        <p:spPr>
          <a:xfrm>
            <a:off x="822959" y="1845734"/>
            <a:ext cx="4841240" cy="4023360"/>
          </a:xfrm>
        </p:spPr>
        <p:txBody>
          <a:bodyPr>
            <a:normAutofit/>
          </a:bodyPr>
          <a:lstStyle/>
          <a:p>
            <a:r>
              <a:rPr lang="en-US"/>
              <a:t>Stuart Russell's (Berkeley) course slides, http://aima.cs.berkeley.edu/instructors.html</a:t>
            </a:r>
            <a:endParaRPr lang="en-US" dirty="0"/>
          </a:p>
        </p:txBody>
      </p:sp>
      <p:pic>
        <p:nvPicPr>
          <p:cNvPr id="7" name="Graphic 6" descr="Books">
            <a:extLst>
              <a:ext uri="{FF2B5EF4-FFF2-40B4-BE49-F238E27FC236}">
                <a16:creationId xmlns:a16="http://schemas.microsoft.com/office/drawing/2014/main" id="{9DE8DDAE-55C2-4F34-ADB9-B5502E17BA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5427" y="2476158"/>
            <a:ext cx="2351332" cy="2351332"/>
          </a:xfrm>
          <a:prstGeom prst="rect">
            <a:avLst/>
          </a:prstGeom>
        </p:spPr>
      </p:pic>
    </p:spTree>
    <p:extLst>
      <p:ext uri="{BB962C8B-B14F-4D97-AF65-F5344CB8AC3E}">
        <p14:creationId xmlns:p14="http://schemas.microsoft.com/office/powerpoint/2010/main" val="204446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00DC-17EF-4896-BD14-4663FFF64000}"/>
              </a:ext>
            </a:extLst>
          </p:cNvPr>
          <p:cNvSpPr>
            <a:spLocks noGrp="1"/>
          </p:cNvSpPr>
          <p:nvPr>
            <p:ph type="title"/>
          </p:nvPr>
        </p:nvSpPr>
        <p:spPr/>
        <p:txBody>
          <a:bodyPr/>
          <a:lstStyle/>
          <a:p>
            <a:r>
              <a:rPr lang="en-US" dirty="0"/>
              <a:t>Topics</a:t>
            </a:r>
          </a:p>
        </p:txBody>
      </p:sp>
      <p:graphicFrame>
        <p:nvGraphicFramePr>
          <p:cNvPr id="5" name="Content Placeholder 4">
            <a:extLst>
              <a:ext uri="{FF2B5EF4-FFF2-40B4-BE49-F238E27FC236}">
                <a16:creationId xmlns:a16="http://schemas.microsoft.com/office/drawing/2014/main" id="{21CDB2CC-2BD4-4E4B-9105-B808E255CB72}"/>
              </a:ext>
            </a:extLst>
          </p:cNvPr>
          <p:cNvGraphicFramePr>
            <a:graphicFrameLocks noGrp="1"/>
          </p:cNvGraphicFramePr>
          <p:nvPr>
            <p:ph idx="1"/>
            <p:extLst>
              <p:ext uri="{D42A27DB-BD31-4B8C-83A1-F6EECF244321}">
                <p14:modId xmlns:p14="http://schemas.microsoft.com/office/powerpoint/2010/main" val="990531431"/>
              </p:ext>
            </p:extLst>
          </p:nvPr>
        </p:nvGraphicFramePr>
        <p:xfrm>
          <a:off x="539552" y="1772816"/>
          <a:ext cx="3744416" cy="3824395"/>
        </p:xfrm>
        <a:graphic>
          <a:graphicData uri="http://schemas.openxmlformats.org/drawingml/2006/table">
            <a:tbl>
              <a:tblPr firstRow="1" firstCol="1" bandRow="1">
                <a:tableStyleId>{5C22544A-7EE6-4342-B048-85BDC9FD1C3A}</a:tableStyleId>
              </a:tblPr>
              <a:tblGrid>
                <a:gridCol w="3744416">
                  <a:extLst>
                    <a:ext uri="{9D8B030D-6E8A-4147-A177-3AD203B41FA5}">
                      <a16:colId xmlns:a16="http://schemas.microsoft.com/office/drawing/2014/main" val="2388184101"/>
                    </a:ext>
                  </a:extLst>
                </a:gridCol>
              </a:tblGrid>
              <a:tr h="248041">
                <a:tc>
                  <a:txBody>
                    <a:bodyPr/>
                    <a:lstStyle/>
                    <a:p>
                      <a:pPr marL="0" marR="0">
                        <a:lnSpc>
                          <a:spcPct val="107000"/>
                        </a:lnSpc>
                        <a:spcBef>
                          <a:spcPts val="0"/>
                        </a:spcBef>
                        <a:spcAft>
                          <a:spcPts val="0"/>
                        </a:spcAft>
                      </a:pPr>
                      <a:r>
                        <a:rPr lang="en-US" sz="1400" dirty="0">
                          <a:effectLst/>
                        </a:rPr>
                        <a:t>Introduction to AI,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3129551380"/>
                  </a:ext>
                </a:extLst>
              </a:tr>
              <a:tr h="369170">
                <a:tc>
                  <a:txBody>
                    <a:bodyPr/>
                    <a:lstStyle/>
                    <a:p>
                      <a:pPr marL="0" marR="0">
                        <a:lnSpc>
                          <a:spcPct val="107000"/>
                        </a:lnSpc>
                        <a:spcBef>
                          <a:spcPts val="0"/>
                        </a:spcBef>
                        <a:spcAft>
                          <a:spcPts val="0"/>
                        </a:spcAft>
                      </a:pPr>
                      <a:r>
                        <a:rPr lang="en-US" sz="1400" dirty="0">
                          <a:effectLst/>
                        </a:rPr>
                        <a:t>Categories of AI definitions/Evolution of  AI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1525630366"/>
                  </a:ext>
                </a:extLst>
              </a:tr>
              <a:tr h="248041">
                <a:tc>
                  <a:txBody>
                    <a:bodyPr/>
                    <a:lstStyle/>
                    <a:p>
                      <a:pPr marL="0" marR="0">
                        <a:lnSpc>
                          <a:spcPct val="107000"/>
                        </a:lnSpc>
                        <a:spcBef>
                          <a:spcPts val="0"/>
                        </a:spcBef>
                        <a:spcAft>
                          <a:spcPts val="0"/>
                        </a:spcAft>
                      </a:pPr>
                      <a:r>
                        <a:rPr lang="en-US" sz="1400" dirty="0">
                          <a:effectLst/>
                        </a:rPr>
                        <a:t>Intelligent Agents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3436560195"/>
                  </a:ext>
                </a:extLst>
              </a:tr>
              <a:tr h="369170">
                <a:tc>
                  <a:txBody>
                    <a:bodyPr/>
                    <a:lstStyle/>
                    <a:p>
                      <a:pPr marL="0" marR="0">
                        <a:lnSpc>
                          <a:spcPct val="107000"/>
                        </a:lnSpc>
                        <a:spcBef>
                          <a:spcPts val="0"/>
                        </a:spcBef>
                        <a:spcAft>
                          <a:spcPts val="0"/>
                        </a:spcAft>
                      </a:pPr>
                      <a:r>
                        <a:rPr lang="en-US" sz="1400" dirty="0">
                          <a:effectLst/>
                        </a:rPr>
                        <a:t>Types of intelligent agents/ agent environment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2500706332"/>
                  </a:ext>
                </a:extLst>
              </a:tr>
              <a:tr h="248041">
                <a:tc>
                  <a:txBody>
                    <a:bodyPr/>
                    <a:lstStyle/>
                    <a:p>
                      <a:pPr marL="0" marR="0">
                        <a:lnSpc>
                          <a:spcPct val="107000"/>
                        </a:lnSpc>
                        <a:spcBef>
                          <a:spcPts val="0"/>
                        </a:spcBef>
                        <a:spcAft>
                          <a:spcPts val="0"/>
                        </a:spcAft>
                      </a:pPr>
                      <a:r>
                        <a:rPr lang="en-US" sz="1400" dirty="0">
                          <a:effectLst/>
                        </a:rPr>
                        <a:t>Problem solving using searching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4263225001"/>
                  </a:ext>
                </a:extLst>
              </a:tr>
              <a:tr h="248041">
                <a:tc>
                  <a:txBody>
                    <a:bodyPr/>
                    <a:lstStyle/>
                    <a:p>
                      <a:pPr marL="0" marR="0">
                        <a:lnSpc>
                          <a:spcPct val="107000"/>
                        </a:lnSpc>
                        <a:spcBef>
                          <a:spcPts val="0"/>
                        </a:spcBef>
                        <a:spcAft>
                          <a:spcPts val="0"/>
                        </a:spcAft>
                        <a:tabLst>
                          <a:tab pos="1352550" algn="l"/>
                        </a:tabLst>
                      </a:pPr>
                      <a:r>
                        <a:rPr lang="en-US" sz="1400" dirty="0">
                          <a:effectLst/>
                        </a:rPr>
                        <a:t>Problem formulation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776590490"/>
                  </a:ext>
                </a:extLst>
              </a:tr>
              <a:tr h="369170">
                <a:tc>
                  <a:txBody>
                    <a:bodyPr/>
                    <a:lstStyle/>
                    <a:p>
                      <a:pPr marL="0" marR="0">
                        <a:lnSpc>
                          <a:spcPct val="107000"/>
                        </a:lnSpc>
                        <a:spcBef>
                          <a:spcPts val="0"/>
                        </a:spcBef>
                        <a:spcAft>
                          <a:spcPts val="0"/>
                        </a:spcAft>
                      </a:pPr>
                      <a:r>
                        <a:rPr lang="en-US" sz="1400" dirty="0">
                          <a:effectLst/>
                        </a:rPr>
                        <a:t>Uninformed searching (BFS, DFS, IDS, DLS)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4220897870"/>
                  </a:ext>
                </a:extLst>
              </a:tr>
              <a:tr h="369170">
                <a:tc>
                  <a:txBody>
                    <a:bodyPr/>
                    <a:lstStyle/>
                    <a:p>
                      <a:pPr marL="0" marR="0">
                        <a:lnSpc>
                          <a:spcPct val="107000"/>
                        </a:lnSpc>
                        <a:spcBef>
                          <a:spcPts val="0"/>
                        </a:spcBef>
                        <a:spcAft>
                          <a:spcPts val="0"/>
                        </a:spcAft>
                      </a:pPr>
                      <a:r>
                        <a:rPr lang="en-US" sz="1400" dirty="0">
                          <a:effectLst/>
                        </a:rPr>
                        <a:t>Informed search &amp; concept of heuristic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3279029167"/>
                  </a:ext>
                </a:extLst>
              </a:tr>
              <a:tr h="24804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rPr>
                        <a:t>A* search, Hill climbing, genetic algorithm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1479269825"/>
                  </a:ext>
                </a:extLst>
              </a:tr>
              <a:tr h="369170">
                <a:tc>
                  <a:txBody>
                    <a:bodyPr/>
                    <a:lstStyle/>
                    <a:p>
                      <a:pPr marL="0" marR="0">
                        <a:lnSpc>
                          <a:spcPct val="107000"/>
                        </a:lnSpc>
                        <a:spcBef>
                          <a:spcPts val="0"/>
                        </a:spcBef>
                        <a:spcAft>
                          <a:spcPts val="0"/>
                        </a:spcAft>
                      </a:pPr>
                      <a:r>
                        <a:rPr lang="en-US" sz="1400" dirty="0">
                          <a:effectLst/>
                        </a:rPr>
                        <a:t>Deterministic Adversarial Search </a:t>
                      </a:r>
                    </a:p>
                  </a:txBody>
                  <a:tcPr marL="62891" marR="62891" marT="0" marB="0"/>
                </a:tc>
                <a:extLst>
                  <a:ext uri="{0D108BD9-81ED-4DB2-BD59-A6C34878D82A}">
                    <a16:rowId xmlns:a16="http://schemas.microsoft.com/office/drawing/2014/main" val="2724691359"/>
                  </a:ext>
                </a:extLst>
              </a:tr>
              <a:tr h="369170">
                <a:tc>
                  <a:txBody>
                    <a:bodyPr/>
                    <a:lstStyle/>
                    <a:p>
                      <a:pPr marL="0" marR="0">
                        <a:lnSpc>
                          <a:spcPct val="107000"/>
                        </a:lnSpc>
                        <a:spcBef>
                          <a:spcPts val="0"/>
                        </a:spcBef>
                        <a:spcAft>
                          <a:spcPts val="0"/>
                        </a:spcAft>
                      </a:pPr>
                      <a:r>
                        <a:rPr lang="en-US" sz="1400" dirty="0">
                          <a:effectLst/>
                        </a:rPr>
                        <a:t>Non deterministic game search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2766538530"/>
                  </a:ext>
                </a:extLst>
              </a:tr>
              <a:tr h="369170">
                <a:tc>
                  <a:txBody>
                    <a:bodyPr/>
                    <a:lstStyle/>
                    <a:p>
                      <a:pPr marL="0" marR="0">
                        <a:lnSpc>
                          <a:spcPct val="107000"/>
                        </a:lnSpc>
                        <a:spcBef>
                          <a:spcPts val="0"/>
                        </a:spcBef>
                        <a:spcAft>
                          <a:spcPts val="0"/>
                        </a:spcAft>
                      </a:pPr>
                      <a:r>
                        <a:rPr lang="en-US" sz="1400" dirty="0">
                          <a:effectLst/>
                        </a:rPr>
                        <a:t>knowledge based agents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891" marR="62891" marT="0" marB="0"/>
                </a:tc>
                <a:extLst>
                  <a:ext uri="{0D108BD9-81ED-4DB2-BD59-A6C34878D82A}">
                    <a16:rowId xmlns:a16="http://schemas.microsoft.com/office/drawing/2014/main" val="3826241124"/>
                  </a:ext>
                </a:extLst>
              </a:tr>
            </a:tbl>
          </a:graphicData>
        </a:graphic>
      </p:graphicFrame>
      <p:pic>
        <p:nvPicPr>
          <p:cNvPr id="4" name="Picture 3">
            <a:extLst>
              <a:ext uri="{FF2B5EF4-FFF2-40B4-BE49-F238E27FC236}">
                <a16:creationId xmlns:a16="http://schemas.microsoft.com/office/drawing/2014/main" id="{D1F585CE-ABF4-4528-A6B2-C20E7F25D932}"/>
              </a:ext>
            </a:extLst>
          </p:cNvPr>
          <p:cNvPicPr>
            <a:picLocks noChangeAspect="1"/>
          </p:cNvPicPr>
          <p:nvPr/>
        </p:nvPicPr>
        <p:blipFill>
          <a:blip r:embed="rId2"/>
          <a:stretch>
            <a:fillRect/>
          </a:stretch>
        </p:blipFill>
        <p:spPr>
          <a:xfrm>
            <a:off x="4318976" y="2733675"/>
            <a:ext cx="3590925" cy="1390650"/>
          </a:xfrm>
          <a:prstGeom prst="rect">
            <a:avLst/>
          </a:prstGeom>
        </p:spPr>
      </p:pic>
    </p:spTree>
    <p:extLst>
      <p:ext uri="{BB962C8B-B14F-4D97-AF65-F5344CB8AC3E}">
        <p14:creationId xmlns:p14="http://schemas.microsoft.com/office/powerpoint/2010/main" val="309016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BBFF-D4BF-442C-929C-C7B542EE18A4}"/>
              </a:ext>
            </a:extLst>
          </p:cNvPr>
          <p:cNvSpPr>
            <a:spLocks noGrp="1"/>
          </p:cNvSpPr>
          <p:nvPr>
            <p:ph type="title"/>
          </p:nvPr>
        </p:nvSpPr>
        <p:spPr/>
        <p:txBody>
          <a:bodyPr/>
          <a:lstStyle/>
          <a:p>
            <a:r>
              <a:rPr lang="en-US" dirty="0"/>
              <a:t>Text book</a:t>
            </a:r>
          </a:p>
        </p:txBody>
      </p:sp>
      <p:sp>
        <p:nvSpPr>
          <p:cNvPr id="3" name="Content Placeholder 2">
            <a:extLst>
              <a:ext uri="{FF2B5EF4-FFF2-40B4-BE49-F238E27FC236}">
                <a16:creationId xmlns:a16="http://schemas.microsoft.com/office/drawing/2014/main" id="{F97BC0F4-CF91-46D0-81F5-317A9F77F5E9}"/>
              </a:ext>
            </a:extLst>
          </p:cNvPr>
          <p:cNvSpPr>
            <a:spLocks noGrp="1"/>
          </p:cNvSpPr>
          <p:nvPr>
            <p:ph idx="1"/>
          </p:nvPr>
        </p:nvSpPr>
        <p:spPr>
          <a:xfrm>
            <a:off x="822959" y="1845734"/>
            <a:ext cx="7543801" cy="359130"/>
          </a:xfrm>
        </p:spPr>
        <p:txBody>
          <a:bodyPr>
            <a:normAutofit/>
          </a:bodyPr>
          <a:lstStyle/>
          <a:p>
            <a:pPr lvl="1"/>
            <a:r>
              <a:rPr lang="en-US" sz="1300" b="1" dirty="0"/>
              <a:t>S. Russell and P. </a:t>
            </a:r>
            <a:r>
              <a:rPr lang="en-US" sz="1300" b="1" dirty="0" err="1"/>
              <a:t>Norvig</a:t>
            </a:r>
            <a:r>
              <a:rPr lang="en-US" sz="1300" b="1" dirty="0"/>
              <a:t>, “</a:t>
            </a:r>
            <a:r>
              <a:rPr lang="en-US" sz="1300" b="1" i="1" dirty="0"/>
              <a:t>Artificial Intelligence: A Modern Approach”, </a:t>
            </a:r>
            <a:r>
              <a:rPr lang="en-US" sz="1300" b="1" dirty="0"/>
              <a:t>Prentice Hall, 2010, 3rd Edition.</a:t>
            </a:r>
            <a:endParaRPr lang="en-US" dirty="0"/>
          </a:p>
        </p:txBody>
      </p:sp>
      <p:pic>
        <p:nvPicPr>
          <p:cNvPr id="5" name="Picture 4" descr="A picture containing text&#10;&#10;Description automatically generated">
            <a:extLst>
              <a:ext uri="{FF2B5EF4-FFF2-40B4-BE49-F238E27FC236}">
                <a16:creationId xmlns:a16="http://schemas.microsoft.com/office/drawing/2014/main" id="{555F5506-BA2E-44FD-8382-ABCDC4A43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2205914"/>
            <a:ext cx="2362200" cy="3048000"/>
          </a:xfrm>
          <a:prstGeom prst="rect">
            <a:avLst/>
          </a:prstGeom>
        </p:spPr>
      </p:pic>
      <p:sp>
        <p:nvSpPr>
          <p:cNvPr id="6" name="Rectangle 5">
            <a:extLst>
              <a:ext uri="{FF2B5EF4-FFF2-40B4-BE49-F238E27FC236}">
                <a16:creationId xmlns:a16="http://schemas.microsoft.com/office/drawing/2014/main" id="{A800E16D-0611-4BF2-B613-11C27BCD7671}"/>
              </a:ext>
            </a:extLst>
          </p:cNvPr>
          <p:cNvSpPr/>
          <p:nvPr/>
        </p:nvSpPr>
        <p:spPr>
          <a:xfrm>
            <a:off x="611560" y="5085184"/>
            <a:ext cx="7755200" cy="1200329"/>
          </a:xfrm>
          <a:prstGeom prst="rect">
            <a:avLst/>
          </a:prstGeom>
        </p:spPr>
        <p:txBody>
          <a:bodyPr wrap="square">
            <a:spAutoFit/>
          </a:bodyPr>
          <a:lstStyle/>
          <a:p>
            <a:endParaRPr lang="en-US" dirty="0"/>
          </a:p>
          <a:p>
            <a:r>
              <a:rPr lang="en-US" dirty="0"/>
              <a:t> (Used in over 1400 universities in over 125 countries.  </a:t>
            </a:r>
          </a:p>
          <a:p>
            <a:r>
              <a:rPr lang="en-US" dirty="0"/>
              <a:t>The 22nd most cited computer science publication on </a:t>
            </a:r>
            <a:r>
              <a:rPr lang="en-US" dirty="0" err="1"/>
              <a:t>Citeseer</a:t>
            </a:r>
            <a:r>
              <a:rPr lang="en-US" dirty="0"/>
              <a:t> (and 4th most cited publication of this century). </a:t>
            </a:r>
          </a:p>
        </p:txBody>
      </p:sp>
    </p:spTree>
    <p:extLst>
      <p:ext uri="{BB962C8B-B14F-4D97-AF65-F5344CB8AC3E}">
        <p14:creationId xmlns:p14="http://schemas.microsoft.com/office/powerpoint/2010/main" val="275130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5141" y="0"/>
            <a:ext cx="3615962" cy="1450757"/>
          </a:xfrm>
        </p:spPr>
        <p:txBody>
          <a:bodyPr>
            <a:normAutofit/>
          </a:bodyPr>
          <a:lstStyle/>
          <a:p>
            <a:r>
              <a:rPr lang="en-US" dirty="0"/>
              <a:t>Textbook</a:t>
            </a:r>
          </a:p>
        </p:txBody>
      </p:sp>
      <p:sp>
        <p:nvSpPr>
          <p:cNvPr id="12" name="Rectangle 11">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2293430"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E3399D-F0B4-4277-8F8A-6F07D5EA37E9}"/>
              </a:ext>
            </a:extLst>
          </p:cNvPr>
          <p:cNvPicPr>
            <a:picLocks noChangeAspect="1"/>
          </p:cNvPicPr>
          <p:nvPr/>
        </p:nvPicPr>
        <p:blipFill>
          <a:blip r:embed="rId2"/>
          <a:stretch>
            <a:fillRect/>
          </a:stretch>
        </p:blipFill>
        <p:spPr>
          <a:xfrm>
            <a:off x="343752" y="981589"/>
            <a:ext cx="2088525" cy="2088525"/>
          </a:xfrm>
          <a:prstGeom prst="rect">
            <a:avLst/>
          </a:prstGeom>
        </p:spPr>
      </p:pic>
      <p:sp>
        <p:nvSpPr>
          <p:cNvPr id="14" name="Rectangle 13">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045" y="321733"/>
            <a:ext cx="1937955"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0072" y="2085703"/>
            <a:ext cx="30861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879167"/>
            <a:ext cx="2293430"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6441" y="2451014"/>
            <a:ext cx="1925558"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FEDF04-7797-4239-9D39-360F9749256B}"/>
              </a:ext>
            </a:extLst>
          </p:cNvPr>
          <p:cNvPicPr>
            <a:picLocks noChangeAspect="1"/>
          </p:cNvPicPr>
          <p:nvPr/>
        </p:nvPicPr>
        <p:blipFill>
          <a:blip r:embed="rId3"/>
          <a:stretch>
            <a:fillRect/>
          </a:stretch>
        </p:blipFill>
        <p:spPr>
          <a:xfrm>
            <a:off x="2748564" y="2970070"/>
            <a:ext cx="1721311" cy="2494653"/>
          </a:xfrm>
          <a:prstGeom prst="rect">
            <a:avLst/>
          </a:prstGeom>
        </p:spPr>
      </p:pic>
      <p:sp>
        <p:nvSpPr>
          <p:cNvPr id="3" name="Content Placeholder 2"/>
          <p:cNvSpPr>
            <a:spLocks noGrp="1"/>
          </p:cNvSpPr>
          <p:nvPr>
            <p:ph idx="1"/>
          </p:nvPr>
        </p:nvSpPr>
        <p:spPr>
          <a:xfrm>
            <a:off x="4833607" y="1593910"/>
            <a:ext cx="4069094" cy="2136060"/>
          </a:xfrm>
        </p:spPr>
        <p:txBody>
          <a:bodyPr>
            <a:noAutofit/>
          </a:bodyPr>
          <a:lstStyle/>
          <a:p>
            <a:pPr marL="201168" lvl="1" indent="0">
              <a:buNone/>
            </a:pPr>
            <a:r>
              <a:rPr lang="en-US" sz="1600" dirty="0">
                <a:solidFill>
                  <a:srgbClr val="C00000"/>
                </a:solidFill>
              </a:rPr>
              <a:t>Peter </a:t>
            </a:r>
            <a:r>
              <a:rPr lang="en-US" sz="1600" dirty="0" err="1">
                <a:solidFill>
                  <a:srgbClr val="C00000"/>
                </a:solidFill>
              </a:rPr>
              <a:t>Norvig</a:t>
            </a:r>
            <a:r>
              <a:rPr lang="en-US" sz="1600" dirty="0">
                <a:solidFill>
                  <a:srgbClr val="C00000"/>
                </a:solidFill>
              </a:rPr>
              <a:t> is a director of research at Google. Previously he was head of Google’s core search algorithms group and of NASA Ames’s Computational Sciences Division, making him NASA’s senior computer scientist. He received the NASA Exceptional Achievement Award in 2001. He has taught at the University of Southern California and the University of California, Berkeley, from which he received a PhD in 1986 and the distinguished alumni award in 2006.</a:t>
            </a:r>
          </a:p>
          <a:p>
            <a:pPr marL="201168" lvl="1" indent="0">
              <a:buNone/>
            </a:pPr>
            <a:endParaRPr lang="en-US" sz="1600" dirty="0">
              <a:solidFill>
                <a:srgbClr val="C00000"/>
              </a:solidFill>
            </a:endParaRPr>
          </a:p>
        </p:txBody>
      </p:sp>
      <p:sp>
        <p:nvSpPr>
          <p:cNvPr id="22" name="Rectangle 21">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B1EE1121-7DB8-4D8A-A1C6-E709BE44103D}"/>
              </a:ext>
            </a:extLst>
          </p:cNvPr>
          <p:cNvSpPr/>
          <p:nvPr/>
        </p:nvSpPr>
        <p:spPr>
          <a:xfrm>
            <a:off x="4702030" y="4127034"/>
            <a:ext cx="3942184" cy="2308324"/>
          </a:xfrm>
          <a:prstGeom prst="rect">
            <a:avLst/>
          </a:prstGeom>
        </p:spPr>
        <p:txBody>
          <a:bodyPr wrap="square">
            <a:spAutoFit/>
          </a:bodyPr>
          <a:lstStyle/>
          <a:p>
            <a:r>
              <a:rPr lang="en-US" dirty="0">
                <a:solidFill>
                  <a:srgbClr val="00B0F0"/>
                </a:solidFill>
              </a:rPr>
              <a:t>Stuart Russell is a computer scientist known for his contributions to artificial </a:t>
            </a:r>
            <a:r>
              <a:rPr lang="en-US" dirty="0" err="1">
                <a:solidFill>
                  <a:srgbClr val="00B0F0"/>
                </a:solidFill>
              </a:rPr>
              <a:t>intelligenceHe</a:t>
            </a:r>
            <a:r>
              <a:rPr lang="en-US" dirty="0">
                <a:solidFill>
                  <a:srgbClr val="00B0F0"/>
                </a:solidFill>
              </a:rPr>
              <a:t> is a Professor of Computer Science at the University of California, Berkeley. He founded and leads the Center for Human-Compatible Artificial Intelligence (CHAI) at UC Berkeley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Grading</a:t>
            </a:r>
            <a:endParaRPr lang="en-US" dirty="0"/>
          </a:p>
        </p:txBody>
      </p:sp>
      <p:sp>
        <p:nvSpPr>
          <p:cNvPr id="3" name="Content Placeholder 2"/>
          <p:cNvSpPr>
            <a:spLocks noGrp="1"/>
          </p:cNvSpPr>
          <p:nvPr>
            <p:ph idx="1"/>
          </p:nvPr>
        </p:nvSpPr>
        <p:spPr/>
        <p:txBody>
          <a:bodyPr/>
          <a:lstStyle/>
          <a:p>
            <a:r>
              <a:rPr lang="en-US" dirty="0"/>
              <a:t> </a:t>
            </a:r>
          </a:p>
          <a:p>
            <a:pPr lvl="1"/>
            <a:r>
              <a:rPr lang="en-US" dirty="0"/>
              <a:t>Quizzes (10%)</a:t>
            </a:r>
          </a:p>
          <a:p>
            <a:pPr lvl="1"/>
            <a:r>
              <a:rPr lang="en-US" dirty="0"/>
              <a:t>Assig (</a:t>
            </a:r>
            <a:r>
              <a:rPr lang="en-US"/>
              <a:t>20%</a:t>
            </a:r>
            <a:r>
              <a:rPr lang="en-US" dirty="0"/>
              <a:t>)</a:t>
            </a:r>
          </a:p>
          <a:p>
            <a:pPr lvl="1"/>
            <a:r>
              <a:rPr lang="en-US" dirty="0"/>
              <a:t>Midterm exams (20%), </a:t>
            </a:r>
          </a:p>
          <a:p>
            <a:pPr lvl="1"/>
            <a:r>
              <a:rPr lang="en-US" dirty="0"/>
              <a:t>Final exam (50%) </a:t>
            </a:r>
          </a:p>
          <a:p>
            <a:endParaRPr lang="en-US" dirty="0"/>
          </a:p>
        </p:txBody>
      </p:sp>
      <p:graphicFrame>
        <p:nvGraphicFramePr>
          <p:cNvPr id="6" name="Chart 5">
            <a:extLst>
              <a:ext uri="{FF2B5EF4-FFF2-40B4-BE49-F238E27FC236}">
                <a16:creationId xmlns:a16="http://schemas.microsoft.com/office/drawing/2014/main" id="{44519172-E754-4DDA-990D-62A09D5C54D7}"/>
              </a:ext>
            </a:extLst>
          </p:cNvPr>
          <p:cNvGraphicFramePr/>
          <p:nvPr>
            <p:extLst>
              <p:ext uri="{D42A27DB-BD31-4B8C-83A1-F6EECF244321}">
                <p14:modId xmlns:p14="http://schemas.microsoft.com/office/powerpoint/2010/main" val="129868159"/>
              </p:ext>
            </p:extLst>
          </p:nvPr>
        </p:nvGraphicFramePr>
        <p:xfrm>
          <a:off x="4716016" y="1725814"/>
          <a:ext cx="4223792"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2F1B-1C23-4778-8EF0-371C4B125C0D}"/>
              </a:ext>
            </a:extLst>
          </p:cNvPr>
          <p:cNvSpPr>
            <a:spLocks noGrp="1"/>
          </p:cNvSpPr>
          <p:nvPr>
            <p:ph type="title"/>
          </p:nvPr>
        </p:nvSpPr>
        <p:spPr>
          <a:xfrm>
            <a:off x="822960" y="286603"/>
            <a:ext cx="7543800" cy="1450757"/>
          </a:xfrm>
        </p:spPr>
        <p:txBody>
          <a:bodyPr>
            <a:normAutofit/>
          </a:bodyPr>
          <a:lstStyle/>
          <a:p>
            <a:pPr>
              <a:defRPr/>
            </a:pPr>
            <a:r>
              <a:rPr lang="en-US"/>
              <a:t>Policies regarding Assignments </a:t>
            </a:r>
          </a:p>
        </p:txBody>
      </p:sp>
      <p:sp>
        <p:nvSpPr>
          <p:cNvPr id="4" name="Footer Placeholder 3">
            <a:extLst>
              <a:ext uri="{FF2B5EF4-FFF2-40B4-BE49-F238E27FC236}">
                <a16:creationId xmlns:a16="http://schemas.microsoft.com/office/drawing/2014/main" id="{A21278A5-1BD4-426A-811E-9896E3BFC68D}"/>
              </a:ext>
            </a:extLst>
          </p:cNvPr>
          <p:cNvSpPr>
            <a:spLocks noGrp="1"/>
          </p:cNvSpPr>
          <p:nvPr>
            <p:ph type="ftr" sz="quarter" idx="11"/>
          </p:nvPr>
        </p:nvSpPr>
        <p:spPr>
          <a:xfrm>
            <a:off x="2764638" y="6459785"/>
            <a:ext cx="3617103" cy="365125"/>
          </a:xfrm>
        </p:spPr>
        <p:txBody>
          <a:bodyPr>
            <a:normAutofit/>
          </a:bodyPr>
          <a:lstStyle/>
          <a:p>
            <a:pPr>
              <a:spcAft>
                <a:spcPts val="600"/>
              </a:spcAft>
              <a:defRPr/>
            </a:pPr>
            <a:r>
              <a:rPr lang="en-US" dirty="0"/>
              <a:t> </a:t>
            </a:r>
            <a:endParaRPr lang="en-AU"/>
          </a:p>
        </p:txBody>
      </p:sp>
      <p:graphicFrame>
        <p:nvGraphicFramePr>
          <p:cNvPr id="6" name="Content Placeholder 2">
            <a:extLst>
              <a:ext uri="{FF2B5EF4-FFF2-40B4-BE49-F238E27FC236}">
                <a16:creationId xmlns:a16="http://schemas.microsoft.com/office/drawing/2014/main" id="{F65986D8-EFC4-4DDE-B0A8-D09C5B2D265D}"/>
              </a:ext>
            </a:extLst>
          </p:cNvPr>
          <p:cNvGraphicFramePr>
            <a:graphicFrameLocks noGrp="1"/>
          </p:cNvGraphicFramePr>
          <p:nvPr>
            <p:ph idx="1"/>
            <p:extLst>
              <p:ext uri="{D42A27DB-BD31-4B8C-83A1-F6EECF244321}">
                <p14:modId xmlns:p14="http://schemas.microsoft.com/office/powerpoint/2010/main" val="3448706319"/>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520A6-0552-4948-A24B-2456066E0840}"/>
              </a:ext>
            </a:extLst>
          </p:cNvPr>
          <p:cNvSpPr>
            <a:spLocks noGrp="1"/>
          </p:cNvSpPr>
          <p:nvPr>
            <p:ph type="title"/>
          </p:nvPr>
        </p:nvSpPr>
        <p:spPr>
          <a:xfrm>
            <a:off x="369277" y="605896"/>
            <a:ext cx="2313633" cy="5646208"/>
          </a:xfrm>
        </p:spPr>
        <p:txBody>
          <a:bodyPr anchor="ctr">
            <a:normAutofit/>
          </a:bodyPr>
          <a:lstStyle/>
          <a:p>
            <a:pPr>
              <a:defRPr/>
            </a:pPr>
            <a:r>
              <a:rPr lang="en-US" sz="3100">
                <a:solidFill>
                  <a:srgbClr val="FFFFFF"/>
                </a:solidFill>
              </a:rPr>
              <a:t>Policies regarding Quizzes </a:t>
            </a:r>
          </a:p>
        </p:txBody>
      </p:sp>
      <p:sp>
        <p:nvSpPr>
          <p:cNvPr id="76" name="Rectangle 7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5" name="Content Placeholder 2">
            <a:extLst>
              <a:ext uri="{FF2B5EF4-FFF2-40B4-BE49-F238E27FC236}">
                <a16:creationId xmlns:a16="http://schemas.microsoft.com/office/drawing/2014/main" id="{3BB5593D-9691-40AB-BDF6-CABF99075185}"/>
              </a:ext>
            </a:extLst>
          </p:cNvPr>
          <p:cNvSpPr>
            <a:spLocks noGrp="1"/>
          </p:cNvSpPr>
          <p:nvPr>
            <p:ph idx="1"/>
          </p:nvPr>
        </p:nvSpPr>
        <p:spPr>
          <a:xfrm>
            <a:off x="3556512" y="605896"/>
            <a:ext cx="4810247" cy="5646208"/>
          </a:xfrm>
        </p:spPr>
        <p:txBody>
          <a:bodyPr anchor="ctr">
            <a:normAutofit/>
          </a:bodyPr>
          <a:lstStyle/>
          <a:p>
            <a:pPr eaLnBrk="1" hangingPunct="1">
              <a:buFont typeface="Wingdings" panose="05000000000000000000" pitchFamily="2" charset="2"/>
              <a:buChar char="v"/>
            </a:pPr>
            <a:endParaRPr lang="en-US" altLang="en-US"/>
          </a:p>
          <a:p>
            <a:pPr eaLnBrk="1" hangingPunct="1">
              <a:buFont typeface="Wingdings" panose="05000000000000000000" pitchFamily="2" charset="2"/>
              <a:buChar char="v"/>
            </a:pPr>
            <a:r>
              <a:rPr lang="en-US" altLang="en-US"/>
              <a:t>   I will take 3 to 5 quizzes and all quizzes are included in final grade calculation</a:t>
            </a:r>
          </a:p>
          <a:p>
            <a:pPr eaLnBrk="1" hangingPunct="1">
              <a:buFont typeface="Wingdings" panose="05000000000000000000" pitchFamily="2" charset="2"/>
              <a:buChar char="v"/>
            </a:pPr>
            <a:r>
              <a:rPr lang="en-US" altLang="en-US"/>
              <a:t>   Quizzes may be </a:t>
            </a:r>
            <a:r>
              <a:rPr lang="en-US" altLang="en-US" b="1" u="sng"/>
              <a:t>announced</a:t>
            </a:r>
            <a:r>
              <a:rPr lang="en-US" altLang="en-US"/>
              <a:t> or </a:t>
            </a:r>
            <a:r>
              <a:rPr lang="en-US" altLang="en-US" b="1" u="sng"/>
              <a:t>surprise</a:t>
            </a:r>
          </a:p>
          <a:p>
            <a:pPr eaLnBrk="1" hangingPunct="1">
              <a:buFont typeface="Wingdings" panose="05000000000000000000" pitchFamily="2" charset="2"/>
              <a:buChar char="v"/>
            </a:pPr>
            <a:r>
              <a:rPr lang="en-US" altLang="en-US"/>
              <a:t>  There will be no makeup quiz</a:t>
            </a:r>
          </a:p>
          <a:p>
            <a:pPr eaLnBrk="1" hangingPunct="1">
              <a:buFont typeface="Calibri" panose="020F0502020204030204" pitchFamily="34" charset="0"/>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50B5D8-D617-48FF-955D-8A3E463B11D6}"/>
              </a:ext>
            </a:extLst>
          </p:cNvPr>
          <p:cNvSpPr>
            <a:spLocks noGrp="1"/>
          </p:cNvSpPr>
          <p:nvPr>
            <p:ph type="title"/>
          </p:nvPr>
        </p:nvSpPr>
        <p:spPr>
          <a:xfrm>
            <a:off x="800100" y="5252936"/>
            <a:ext cx="7543800" cy="1028715"/>
          </a:xfrm>
        </p:spPr>
        <p:txBody>
          <a:bodyPr anchor="ctr">
            <a:normAutofit/>
          </a:bodyPr>
          <a:lstStyle/>
          <a:p>
            <a:pPr algn="ctr">
              <a:defRPr/>
            </a:pPr>
            <a:r>
              <a:rPr lang="en-US">
                <a:solidFill>
                  <a:srgbClr val="FFFFFF"/>
                </a:solidFill>
              </a:rPr>
              <a:t>Academic Honesty</a:t>
            </a:r>
          </a:p>
        </p:txBody>
      </p:sp>
      <p:sp>
        <p:nvSpPr>
          <p:cNvPr id="19459" name="Content Placeholder 2">
            <a:extLst>
              <a:ext uri="{FF2B5EF4-FFF2-40B4-BE49-F238E27FC236}">
                <a16:creationId xmlns:a16="http://schemas.microsoft.com/office/drawing/2014/main" id="{27CE5CA0-7C7D-4D9E-B67E-CC47E09089AF}"/>
              </a:ext>
            </a:extLst>
          </p:cNvPr>
          <p:cNvSpPr>
            <a:spLocks noGrp="1"/>
          </p:cNvSpPr>
          <p:nvPr>
            <p:ph idx="1"/>
          </p:nvPr>
        </p:nvSpPr>
        <p:spPr>
          <a:xfrm>
            <a:off x="822960" y="1086678"/>
            <a:ext cx="7520940" cy="3471467"/>
          </a:xfrm>
        </p:spPr>
        <p:txBody>
          <a:bodyPr>
            <a:normAutofit/>
          </a:bodyPr>
          <a:lstStyle/>
          <a:p>
            <a:pPr eaLnBrk="1" hangingPunct="1"/>
            <a:endParaRPr lang="en-US" altLang="en-US"/>
          </a:p>
          <a:p>
            <a:pPr eaLnBrk="1" hangingPunct="1"/>
            <a:r>
              <a:rPr lang="en-US" altLang="en-US"/>
              <a:t>All parties involved in any kind of cheating in any exam will get </a:t>
            </a:r>
            <a:r>
              <a:rPr lang="en-US" altLang="en-US" b="1"/>
              <a:t>zero</a:t>
            </a:r>
            <a:r>
              <a:rPr lang="en-US" altLang="en-US"/>
              <a:t> in that exam</a:t>
            </a:r>
          </a:p>
          <a:p>
            <a:pPr eaLnBrk="1" hangingPunct="1">
              <a:buFont typeface="Calibri" panose="020F0502020204030204" pitchFamily="34" charset="0"/>
              <a:buNone/>
            </a:pPr>
            <a:endParaRPr lang="en-US" altLang="en-US"/>
          </a:p>
        </p:txBody>
      </p:sp>
      <p:sp>
        <p:nvSpPr>
          <p:cNvPr id="76" name="Rectangle 75">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1251</Words>
  <Application>Microsoft Office PowerPoint</Application>
  <PresentationFormat>On-screen Show (4:3)</PresentationFormat>
  <Paragraphs>161</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Symbol</vt:lpstr>
      <vt:lpstr>Times New Roman</vt:lpstr>
      <vt:lpstr>Wingdings</vt:lpstr>
      <vt:lpstr>Retrospect</vt:lpstr>
      <vt:lpstr>Artificial Intelligence</vt:lpstr>
      <vt:lpstr>Instructor</vt:lpstr>
      <vt:lpstr>Topics</vt:lpstr>
      <vt:lpstr>Text book</vt:lpstr>
      <vt:lpstr>Textbook</vt:lpstr>
      <vt:lpstr>Grading</vt:lpstr>
      <vt:lpstr>Policies regarding Assignments </vt:lpstr>
      <vt:lpstr>Policies regarding Quizzes </vt:lpstr>
      <vt:lpstr>Academic Honesty</vt:lpstr>
      <vt:lpstr>Intelligence Are the things shown below intelligent?</vt:lpstr>
      <vt:lpstr> </vt:lpstr>
      <vt:lpstr>What is AI?</vt:lpstr>
      <vt:lpstr>What is AI?</vt:lpstr>
      <vt:lpstr>Acting humanly: The Turing test</vt:lpstr>
      <vt:lpstr>Acting humanly: The Turing test</vt:lpstr>
      <vt:lpstr>Thinking humanly: Cognitive Science</vt:lpstr>
      <vt:lpstr>Thinking rationally:  Laws of Thought</vt:lpstr>
      <vt:lpstr>Acting  rationally</vt:lpstr>
      <vt:lpstr>AI prehistory</vt:lpstr>
      <vt:lpstr>PowerPoint Presentation</vt:lpstr>
      <vt:lpstr>History of AI</vt:lpstr>
      <vt:lpstr>PowerPoint Presentation</vt:lpstr>
      <vt:lpstr>State of the art</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Somabia Tehseen</dc:creator>
  <cp:lastModifiedBy>Amina</cp:lastModifiedBy>
  <cp:revision>35</cp:revision>
  <dcterms:created xsi:type="dcterms:W3CDTF">2019-09-12T10:52:41Z</dcterms:created>
  <dcterms:modified xsi:type="dcterms:W3CDTF">2020-09-22T16:29:27Z</dcterms:modified>
</cp:coreProperties>
</file>