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5" r:id="rId9"/>
    <p:sldId id="278" r:id="rId10"/>
    <p:sldId id="270" r:id="rId11"/>
    <p:sldId id="271" r:id="rId12"/>
    <p:sldId id="273" r:id="rId13"/>
    <p:sldId id="274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80" autoAdjust="0"/>
  </p:normalViewPr>
  <p:slideViewPr>
    <p:cSldViewPr>
      <p:cViewPr>
        <p:scale>
          <a:sx n="66" d="100"/>
          <a:sy n="66" d="100"/>
        </p:scale>
        <p:origin x="87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B301C-E435-4390-A37E-3CB49280092C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64D77-C87E-402A-A21D-6764E5471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34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64D77-C87E-402A-A21D-6764E547187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39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64D77-C87E-402A-A21D-6764E547187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640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3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21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395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276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22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51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084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993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78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70989" y="2933522"/>
            <a:ext cx="9148445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94688" y="3639692"/>
            <a:ext cx="9802622" cy="1306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746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11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84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79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13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05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24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56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44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41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" y="2"/>
            <a:ext cx="12191999" cy="68579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03546" y="3728084"/>
            <a:ext cx="403085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0" dirty="0">
                <a:solidFill>
                  <a:srgbClr val="7E7E7E"/>
                </a:solidFill>
                <a:latin typeface="Verdana"/>
                <a:cs typeface="Verdana"/>
              </a:rPr>
              <a:t>DETAIL</a:t>
            </a:r>
            <a:r>
              <a:rPr sz="1800" spc="-180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1800" spc="-50" dirty="0">
                <a:solidFill>
                  <a:srgbClr val="7E7E7E"/>
                </a:solidFill>
                <a:latin typeface="Verdana"/>
                <a:cs typeface="Verdana"/>
              </a:rPr>
              <a:t>D</a:t>
            </a:r>
            <a:r>
              <a:rPr sz="1800" spc="-13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7E7E7E"/>
                </a:solidFill>
                <a:latin typeface="Verdana"/>
                <a:cs typeface="Verdana"/>
              </a:rPr>
              <a:t>PRO</a:t>
            </a:r>
            <a:r>
              <a:rPr sz="1800" spc="-5" dirty="0">
                <a:solidFill>
                  <a:srgbClr val="7E7E7E"/>
                </a:solidFill>
                <a:latin typeface="Verdana"/>
                <a:cs typeface="Verdana"/>
              </a:rPr>
              <a:t>J</a:t>
            </a:r>
            <a:r>
              <a:rPr sz="1800" spc="-114" dirty="0">
                <a:solidFill>
                  <a:srgbClr val="7E7E7E"/>
                </a:solidFill>
                <a:latin typeface="Verdana"/>
                <a:cs typeface="Verdana"/>
              </a:rPr>
              <a:t>EC</a:t>
            </a:r>
            <a:r>
              <a:rPr sz="1800" spc="-100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1800" spc="-13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7E7E7E"/>
                </a:solidFill>
                <a:latin typeface="Verdana"/>
                <a:cs typeface="Verdana"/>
              </a:rPr>
              <a:t>REPO</a:t>
            </a:r>
            <a:r>
              <a:rPr sz="1800" spc="-85" dirty="0">
                <a:solidFill>
                  <a:srgbClr val="7E7E7E"/>
                </a:solidFill>
                <a:latin typeface="Verdana"/>
                <a:cs typeface="Verdana"/>
              </a:rPr>
              <a:t>R</a:t>
            </a:r>
            <a:r>
              <a:rPr sz="1800" spc="-345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7200" y="5221367"/>
            <a:ext cx="392112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rebuchet MS"/>
              </a:rPr>
              <a:t>     Syed Ameer John SK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83061" y="6108149"/>
            <a:ext cx="72313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BEBEBE"/>
                </a:solidFill>
                <a:latin typeface="Verdana"/>
                <a:cs typeface="Verdana"/>
              </a:rPr>
              <a:t>iNeuron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C99E09-1596-4770-8C1F-74BBE4F92820}"/>
              </a:ext>
            </a:extLst>
          </p:cNvPr>
          <p:cNvSpPr txBox="1"/>
          <p:nvPr/>
        </p:nvSpPr>
        <p:spPr>
          <a:xfrm>
            <a:off x="1008062" y="2719540"/>
            <a:ext cx="1043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Analyse International Debt Statistics</a:t>
            </a:r>
            <a:endParaRPr lang="en-US" sz="4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IN" sz="4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1F3F10-99E6-3CA5-20F1-8C67E8C696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3" t="9148" r="16565" b="32612"/>
          <a:stretch/>
        </p:blipFill>
        <p:spPr bwMode="auto">
          <a:xfrm>
            <a:off x="3929061" y="379698"/>
            <a:ext cx="4333875" cy="21717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AA6796-D71A-AAFA-B0F4-032EA01CC0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9" r="12500" b="8869"/>
          <a:stretch/>
        </p:blipFill>
        <p:spPr>
          <a:xfrm>
            <a:off x="0" y="-228599"/>
            <a:ext cx="12192000" cy="73478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12191999" cy="6865372"/>
            <a:chOff x="0" y="15240"/>
            <a:chExt cx="12191999" cy="6865372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3472" y="5920614"/>
              <a:ext cx="889594" cy="88902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614"/>
              <a:ext cx="12191999" cy="685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209800"/>
              <a:ext cx="5715000" cy="46471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904744"/>
              <a:ext cx="2350007" cy="23530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528" y="1736344"/>
              <a:ext cx="2694431" cy="2694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936" y="15240"/>
              <a:ext cx="1594103" cy="159410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3932" y="1264665"/>
            <a:ext cx="8044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0" dirty="0">
                <a:solidFill>
                  <a:srgbClr val="EBEBEB"/>
                </a:solidFill>
              </a:rPr>
              <a:t>KEY </a:t>
            </a:r>
            <a:r>
              <a:rPr sz="3600" spc="-30" dirty="0">
                <a:solidFill>
                  <a:srgbClr val="EBEBEB"/>
                </a:solidFill>
              </a:rPr>
              <a:t>P</a:t>
            </a:r>
            <a:r>
              <a:rPr sz="3600" spc="-25" dirty="0">
                <a:solidFill>
                  <a:srgbClr val="EBEBEB"/>
                </a:solidFill>
              </a:rPr>
              <a:t>ERFORMAN</a:t>
            </a:r>
            <a:r>
              <a:rPr sz="3600" spc="-15" dirty="0">
                <a:solidFill>
                  <a:srgbClr val="EBEBEB"/>
                </a:solidFill>
              </a:rPr>
              <a:t>C</a:t>
            </a:r>
            <a:r>
              <a:rPr sz="3600" spc="-350" dirty="0">
                <a:solidFill>
                  <a:srgbClr val="EBEBEB"/>
                </a:solidFill>
              </a:rPr>
              <a:t>E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425" dirty="0">
                <a:solidFill>
                  <a:srgbClr val="EBEBEB"/>
                </a:solidFill>
              </a:rPr>
              <a:t>IND</a:t>
            </a:r>
            <a:r>
              <a:rPr sz="3600" spc="-270" dirty="0">
                <a:solidFill>
                  <a:srgbClr val="EBEBEB"/>
                </a:solidFill>
              </a:rPr>
              <a:t>I</a:t>
            </a:r>
            <a:r>
              <a:rPr sz="3600" spc="-25" dirty="0">
                <a:solidFill>
                  <a:srgbClr val="EBEBEB"/>
                </a:solidFill>
              </a:rPr>
              <a:t>CA</a:t>
            </a:r>
            <a:r>
              <a:rPr sz="3600" spc="-20" dirty="0">
                <a:solidFill>
                  <a:srgbClr val="EBEBEB"/>
                </a:solidFill>
              </a:rPr>
              <a:t>TO</a:t>
            </a:r>
            <a:r>
              <a:rPr sz="3600" spc="-15" dirty="0">
                <a:solidFill>
                  <a:srgbClr val="EBEBEB"/>
                </a:solidFill>
              </a:rPr>
              <a:t>R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350" dirty="0">
                <a:solidFill>
                  <a:srgbClr val="EBEBEB"/>
                </a:solidFill>
              </a:rPr>
              <a:t>(KPI)</a:t>
            </a:r>
            <a:endParaRPr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59DEFA-AC57-4A38-9B76-3D5FB36FABC6}"/>
              </a:ext>
            </a:extLst>
          </p:cNvPr>
          <p:cNvSpPr txBox="1"/>
          <p:nvPr/>
        </p:nvSpPr>
        <p:spPr>
          <a:xfrm>
            <a:off x="1233932" y="2438400"/>
            <a:ext cx="9785604" cy="221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95300" marR="736600" indent="-5715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Key indicators displaying a summary of the Investment Analysis and its relationship with different metrics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84300" algn="l"/>
              </a:tabLst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Country wise Dept, Total no of Dept Country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84300" algn="l"/>
              </a:tabLst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Which Indicator has maximum or minimum indicator. Total Sum of dept Country Wise.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84300" algn="l"/>
              </a:tabLst>
            </a:pP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</a:rPr>
              <a:t>Indicator wise analysis like Country’s Common Indicators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84300" marR="0">
              <a:spcBef>
                <a:spcPts val="0"/>
              </a:spcBef>
              <a:spcAft>
                <a:spcPts val="0"/>
              </a:spcAft>
              <a:tabLst>
                <a:tab pos="1384300" algn="l"/>
              </a:tabLst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"/>
            <a:ext cx="12188824" cy="685787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782" y="3500058"/>
            <a:ext cx="68243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60" dirty="0">
                <a:solidFill>
                  <a:schemeClr val="tx1"/>
                </a:solidFill>
              </a:rPr>
              <a:t>THANK YOU!</a:t>
            </a:r>
            <a:endParaRPr spc="-6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3345" y="5920136"/>
              <a:ext cx="889531" cy="8889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672081"/>
              <a:ext cx="4181855" cy="41849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904744"/>
              <a:ext cx="2350007" cy="23530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528" y="1736344"/>
              <a:ext cx="2694431" cy="2694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936" y="15240"/>
              <a:ext cx="1594103" cy="159410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3932" y="1264665"/>
            <a:ext cx="3565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EBEBEB"/>
                </a:solidFill>
              </a:rPr>
              <a:t>PR</a:t>
            </a:r>
            <a:r>
              <a:rPr sz="3600" spc="-15" dirty="0">
                <a:solidFill>
                  <a:srgbClr val="EBEBEB"/>
                </a:solidFill>
              </a:rPr>
              <a:t>O</a:t>
            </a:r>
            <a:r>
              <a:rPr sz="3600" spc="-135" dirty="0">
                <a:solidFill>
                  <a:srgbClr val="EBEBEB"/>
                </a:solidFill>
              </a:rPr>
              <a:t>JECT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250" dirty="0">
                <a:solidFill>
                  <a:srgbClr val="EBEBEB"/>
                </a:solidFill>
              </a:rPr>
              <a:t>D</a:t>
            </a:r>
            <a:r>
              <a:rPr sz="3600" spc="-195" dirty="0">
                <a:solidFill>
                  <a:srgbClr val="EBEBEB"/>
                </a:solidFill>
              </a:rPr>
              <a:t>E</a:t>
            </a:r>
            <a:r>
              <a:rPr sz="3600" spc="-385" dirty="0">
                <a:solidFill>
                  <a:srgbClr val="EBEBEB"/>
                </a:solidFill>
              </a:rPr>
              <a:t>TAIL</a:t>
            </a:r>
            <a:r>
              <a:rPr lang="en-US" spc="-385" dirty="0">
                <a:solidFill>
                  <a:srgbClr val="EBEBEB"/>
                </a:solidFill>
              </a:rPr>
              <a:t>S</a:t>
            </a:r>
            <a:endParaRPr sz="3600" dirty="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28908"/>
              </p:ext>
            </p:extLst>
          </p:nvPr>
        </p:nvGraphicFramePr>
        <p:xfrm>
          <a:off x="1742567" y="3006598"/>
          <a:ext cx="8478520" cy="2427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3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973">
                <a:tc>
                  <a:txBody>
                    <a:bodyPr/>
                    <a:lstStyle/>
                    <a:p>
                      <a:pPr marR="80010" algn="r">
                        <a:lnSpc>
                          <a:spcPts val="1935"/>
                        </a:lnSpc>
                        <a:spcBef>
                          <a:spcPts val="1265"/>
                        </a:spcBef>
                      </a:pPr>
                      <a:r>
                        <a:rPr sz="1800" b="1" spc="-70" dirty="0">
                          <a:latin typeface="Tahoma"/>
                          <a:cs typeface="Tahoma"/>
                        </a:rPr>
                        <a:t>Project</a:t>
                      </a:r>
                      <a:r>
                        <a:rPr sz="1800" b="1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140" dirty="0">
                          <a:latin typeface="Tahoma"/>
                          <a:cs typeface="Tahoma"/>
                        </a:rPr>
                        <a:t>Title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457200" rtl="0" eaLnBrk="1" fontAlgn="auto" latinLnBrk="0" hangingPunct="1">
                        <a:lnSpc>
                          <a:spcPts val="1935"/>
                        </a:lnSpc>
                        <a:spcBef>
                          <a:spcPts val="12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International Debt Statistics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54">
                <a:tc>
                  <a:txBody>
                    <a:bodyPr/>
                    <a:lstStyle/>
                    <a:p>
                      <a:pPr marR="82550" algn="r">
                        <a:lnSpc>
                          <a:spcPts val="1595"/>
                        </a:lnSpc>
                        <a:spcBef>
                          <a:spcPts val="1265"/>
                        </a:spcBef>
                      </a:pPr>
                      <a:r>
                        <a:rPr sz="1800" b="1" spc="-20" dirty="0">
                          <a:latin typeface="Tahoma"/>
                          <a:cs typeface="Tahoma"/>
                        </a:rPr>
                        <a:t>Technology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595"/>
                        </a:lnSpc>
                        <a:spcBef>
                          <a:spcPts val="126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Bu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ll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R="83185" algn="r">
                        <a:lnSpc>
                          <a:spcPts val="1614"/>
                        </a:lnSpc>
                        <a:spcBef>
                          <a:spcPts val="1265"/>
                        </a:spcBef>
                      </a:pPr>
                      <a:r>
                        <a:rPr sz="1800" b="1" spc="-35" dirty="0">
                          <a:latin typeface="Tahoma"/>
                          <a:cs typeface="Tahoma"/>
                        </a:rPr>
                        <a:t>Domain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14"/>
                        </a:lnSpc>
                        <a:spcBef>
                          <a:spcPts val="1265"/>
                        </a:spcBef>
                      </a:pPr>
                      <a:r>
                        <a:rPr lang="en-US" sz="1800" spc="5" dirty="0">
                          <a:latin typeface="Verdana"/>
                          <a:cs typeface="Verdana"/>
                        </a:rPr>
                        <a:t>Dept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797">
                <a:tc>
                  <a:txBody>
                    <a:bodyPr/>
                    <a:lstStyle/>
                    <a:p>
                      <a:pPr marR="82550" algn="r">
                        <a:lnSpc>
                          <a:spcPts val="1910"/>
                        </a:lnSpc>
                        <a:spcBef>
                          <a:spcPts val="1260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Projec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8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Difficult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8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level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10"/>
                        </a:lnSpc>
                        <a:spcBef>
                          <a:spcPts val="1260"/>
                        </a:spcBef>
                      </a:pPr>
                      <a:r>
                        <a:rPr sz="1800" spc="80" dirty="0">
                          <a:latin typeface="Verdana"/>
                          <a:cs typeface="Verdana"/>
                        </a:rPr>
                        <a:t>Advanced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R="78740" algn="r">
                        <a:lnSpc>
                          <a:spcPts val="1855"/>
                        </a:lnSpc>
                        <a:spcBef>
                          <a:spcPts val="1265"/>
                        </a:spcBef>
                      </a:pPr>
                      <a:r>
                        <a:rPr sz="1800" b="1" spc="-55" dirty="0">
                          <a:latin typeface="Tahoma"/>
                          <a:cs typeface="Tahoma"/>
                        </a:rPr>
                        <a:t>Programming</a:t>
                      </a:r>
                      <a:r>
                        <a:rPr sz="18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Language</a:t>
                      </a:r>
                      <a:r>
                        <a:rPr sz="18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0" dirty="0">
                          <a:latin typeface="Tahoma"/>
                          <a:cs typeface="Tahoma"/>
                        </a:rPr>
                        <a:t>Used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55"/>
                        </a:lnSpc>
                        <a:spcBef>
                          <a:spcPts val="1265"/>
                        </a:spcBef>
                      </a:pPr>
                      <a:r>
                        <a:rPr sz="1800" spc="-40" dirty="0">
                          <a:latin typeface="Verdana"/>
                          <a:cs typeface="Verdana"/>
                        </a:rPr>
                        <a:t>Python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497">
                <a:tc>
                  <a:txBody>
                    <a:bodyPr/>
                    <a:lstStyle/>
                    <a:p>
                      <a:pPr marR="81280" algn="r">
                        <a:lnSpc>
                          <a:spcPts val="2000"/>
                        </a:lnSpc>
                        <a:spcBef>
                          <a:spcPts val="1275"/>
                        </a:spcBef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Tools</a:t>
                      </a:r>
                      <a:r>
                        <a:rPr sz="18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Used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00"/>
                        </a:lnSpc>
                        <a:spcBef>
                          <a:spcPts val="12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J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k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8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4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Ex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IN" sz="1800" spc="5" dirty="0">
                          <a:latin typeface="Verdana"/>
                          <a:cs typeface="Verdana"/>
                        </a:rPr>
                        <a:t>Tableau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FCB21EB-9794-4057-9218-7692356EA701}"/>
              </a:ext>
            </a:extLst>
          </p:cNvPr>
          <p:cNvSpPr txBox="1"/>
          <p:nvPr/>
        </p:nvSpPr>
        <p:spPr>
          <a:xfrm>
            <a:off x="10640059" y="6061758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iNeuron</a:t>
            </a:r>
            <a:endParaRPr lang="en-IN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3345" y="5920136"/>
              <a:ext cx="889531" cy="8889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672081"/>
              <a:ext cx="4181855" cy="41849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904744"/>
              <a:ext cx="2350007" cy="23530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528" y="1736344"/>
              <a:ext cx="2694431" cy="2694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936" y="15240"/>
              <a:ext cx="1594103" cy="15941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33932" y="1264665"/>
            <a:ext cx="238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solidFill>
                  <a:srgbClr val="EBEBEB"/>
                </a:solidFill>
                <a:latin typeface="Verdana"/>
                <a:cs typeface="Verdana"/>
              </a:rPr>
              <a:t>OBJECTIVE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7690" y="2082821"/>
            <a:ext cx="9681845" cy="382027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0" marR="30480" indent="-342900" algn="just">
              <a:lnSpc>
                <a:spcPct val="100200"/>
              </a:lnSpc>
              <a:spcBef>
                <a:spcPts val="90"/>
              </a:spcBef>
            </a:pPr>
            <a:r>
              <a:rPr lang="en-US" sz="2400" spc="70" dirty="0">
                <a:latin typeface="Verdana"/>
                <a:cs typeface="Verdana"/>
              </a:rPr>
              <a:t>Project Tasks</a:t>
            </a:r>
          </a:p>
          <a:p>
            <a:pPr marL="838200" marR="30480" lvl="1" indent="-342900" algn="just">
              <a:lnSpc>
                <a:spcPct val="100200"/>
              </a:lnSpc>
              <a:spcBef>
                <a:spcPts val="90"/>
              </a:spcBef>
            </a:pPr>
            <a:r>
              <a:rPr lang="en-US" sz="2400" spc="70" dirty="0">
                <a:latin typeface="Verdana"/>
                <a:cs typeface="Verdana"/>
              </a:rPr>
              <a:t> 1. The World Bank's international debt data</a:t>
            </a:r>
          </a:p>
          <a:p>
            <a:pPr marL="838200" marR="30480" lvl="1" indent="-342900" algn="just">
              <a:lnSpc>
                <a:spcPct val="100200"/>
              </a:lnSpc>
              <a:spcBef>
                <a:spcPts val="90"/>
              </a:spcBef>
            </a:pPr>
            <a:r>
              <a:rPr lang="en-US" sz="2400" spc="70" dirty="0">
                <a:latin typeface="Verdana"/>
                <a:cs typeface="Verdana"/>
              </a:rPr>
              <a:t> 2. Finding the number of distinct countries</a:t>
            </a:r>
          </a:p>
          <a:p>
            <a:pPr marL="838200" marR="30480" lvl="1" indent="-342900" algn="just">
              <a:lnSpc>
                <a:spcPct val="100200"/>
              </a:lnSpc>
              <a:spcBef>
                <a:spcPts val="90"/>
              </a:spcBef>
            </a:pPr>
            <a:r>
              <a:rPr lang="en-US" sz="2400" spc="70" dirty="0">
                <a:latin typeface="Verdana"/>
                <a:cs typeface="Verdana"/>
              </a:rPr>
              <a:t> 3. Finding out the distinct debt indicators</a:t>
            </a:r>
          </a:p>
          <a:p>
            <a:pPr marL="838200" marR="30480" lvl="1" indent="-342900" algn="just">
              <a:lnSpc>
                <a:spcPct val="100200"/>
              </a:lnSpc>
              <a:spcBef>
                <a:spcPts val="90"/>
              </a:spcBef>
            </a:pPr>
            <a:r>
              <a:rPr lang="en-US" sz="2400" spc="70" dirty="0">
                <a:latin typeface="Verdana"/>
                <a:cs typeface="Verdana"/>
              </a:rPr>
              <a:t> 4. Totaling the amount of debt owed by the countries</a:t>
            </a:r>
          </a:p>
          <a:p>
            <a:pPr marL="838200" marR="30480" lvl="1" indent="-342900" algn="just">
              <a:lnSpc>
                <a:spcPct val="100200"/>
              </a:lnSpc>
              <a:spcBef>
                <a:spcPts val="90"/>
              </a:spcBef>
            </a:pPr>
            <a:r>
              <a:rPr lang="en-US" sz="2400" spc="70" dirty="0">
                <a:latin typeface="Verdana"/>
                <a:cs typeface="Verdana"/>
              </a:rPr>
              <a:t> 5. Country with the highest debt</a:t>
            </a:r>
          </a:p>
          <a:p>
            <a:pPr marL="381000" marR="30480" indent="-342900" algn="just">
              <a:lnSpc>
                <a:spcPct val="100200"/>
              </a:lnSpc>
              <a:spcBef>
                <a:spcPts val="90"/>
              </a:spcBef>
            </a:pPr>
            <a:r>
              <a:rPr lang="en-US" sz="2400" spc="70" dirty="0">
                <a:latin typeface="Verdana"/>
                <a:cs typeface="Verdana"/>
              </a:rPr>
              <a:t>		 6. Average amount of debt across indicators</a:t>
            </a:r>
          </a:p>
          <a:p>
            <a:pPr marL="381000" marR="30480" indent="-342900" algn="just">
              <a:lnSpc>
                <a:spcPct val="100200"/>
              </a:lnSpc>
              <a:spcBef>
                <a:spcPts val="90"/>
              </a:spcBef>
            </a:pPr>
            <a:r>
              <a:rPr lang="en-US" sz="2400" spc="70" dirty="0">
                <a:latin typeface="Verdana"/>
                <a:cs typeface="Verdana"/>
              </a:rPr>
              <a:t>     7. The highest amount of principal repayments</a:t>
            </a:r>
          </a:p>
          <a:p>
            <a:pPr marL="381000" marR="30480" indent="-342900" algn="just">
              <a:lnSpc>
                <a:spcPct val="100200"/>
              </a:lnSpc>
              <a:spcBef>
                <a:spcPts val="90"/>
              </a:spcBef>
            </a:pPr>
            <a:r>
              <a:rPr lang="en-US" sz="2400" spc="70" dirty="0">
                <a:latin typeface="Verdana"/>
                <a:cs typeface="Verdana"/>
              </a:rPr>
              <a:t>     8. The most common debt indicator</a:t>
            </a:r>
          </a:p>
          <a:p>
            <a:pPr marL="381000" marR="30480" indent="-342900" algn="just">
              <a:lnSpc>
                <a:spcPct val="100200"/>
              </a:lnSpc>
              <a:spcBef>
                <a:spcPts val="90"/>
              </a:spcBef>
            </a:pPr>
            <a:r>
              <a:rPr lang="en-US" sz="2400" spc="70" dirty="0">
                <a:latin typeface="Verdana"/>
                <a:cs typeface="Verdana"/>
              </a:rPr>
              <a:t>     9. Other viable debt issues and conclusion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DEFB83-8C05-41EB-9DB1-D5D758C52436}"/>
              </a:ext>
            </a:extLst>
          </p:cNvPr>
          <p:cNvSpPr txBox="1"/>
          <p:nvPr/>
        </p:nvSpPr>
        <p:spPr>
          <a:xfrm>
            <a:off x="10339037" y="6035092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iNeuron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BCA5CA-B448-36B1-6676-490DB29B26F6}"/>
              </a:ext>
            </a:extLst>
          </p:cNvPr>
          <p:cNvSpPr txBox="1"/>
          <p:nvPr/>
        </p:nvSpPr>
        <p:spPr>
          <a:xfrm>
            <a:off x="2909864" y="2904885"/>
            <a:ext cx="6313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277" baseline="19005" dirty="0">
                <a:latin typeface="Lucida Sans Unicode"/>
                <a:cs typeface="Lucida Sans Unicode"/>
              </a:rPr>
              <a:t>▶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7271" y="1524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3345" y="5920136"/>
              <a:ext cx="889531" cy="8889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672081"/>
              <a:ext cx="4181855" cy="41849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904744"/>
              <a:ext cx="2350007" cy="23530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528" y="1736344"/>
              <a:ext cx="2694431" cy="2694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936" y="15240"/>
              <a:ext cx="1594103" cy="159410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3932" y="1264665"/>
            <a:ext cx="4638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EBEBEB"/>
                </a:solidFill>
              </a:rPr>
              <a:t>PR</a:t>
            </a:r>
            <a:r>
              <a:rPr sz="3600" spc="-15" dirty="0">
                <a:solidFill>
                  <a:srgbClr val="EBEBEB"/>
                </a:solidFill>
              </a:rPr>
              <a:t>O</a:t>
            </a:r>
            <a:r>
              <a:rPr sz="3600" spc="-195" dirty="0">
                <a:solidFill>
                  <a:srgbClr val="EBEBEB"/>
                </a:solidFill>
              </a:rPr>
              <a:t>BLE</a:t>
            </a:r>
            <a:r>
              <a:rPr sz="3600" spc="-254" dirty="0">
                <a:solidFill>
                  <a:srgbClr val="EBEBEB"/>
                </a:solidFill>
              </a:rPr>
              <a:t>M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475" dirty="0">
                <a:solidFill>
                  <a:srgbClr val="EBEBEB"/>
                </a:solidFill>
              </a:rPr>
              <a:t>STA</a:t>
            </a:r>
            <a:r>
              <a:rPr sz="3600" spc="-430" dirty="0">
                <a:solidFill>
                  <a:srgbClr val="EBEBEB"/>
                </a:solidFill>
              </a:rPr>
              <a:t>T</a:t>
            </a:r>
            <a:r>
              <a:rPr sz="3600" spc="-155" dirty="0">
                <a:solidFill>
                  <a:srgbClr val="EBEBEB"/>
                </a:solidFill>
              </a:rPr>
              <a:t>EM</a:t>
            </a:r>
            <a:r>
              <a:rPr sz="3600" spc="-120" dirty="0">
                <a:solidFill>
                  <a:srgbClr val="EBEBEB"/>
                </a:solidFill>
              </a:rPr>
              <a:t>E</a:t>
            </a:r>
            <a:r>
              <a:rPr sz="3600" spc="-360" dirty="0">
                <a:solidFill>
                  <a:srgbClr val="EBEBEB"/>
                </a:solidFill>
              </a:rPr>
              <a:t>NT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1233932" y="2341574"/>
            <a:ext cx="10348468" cy="289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3180" indent="-3429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3200" spc="-277" baseline="19005" dirty="0">
                <a:latin typeface="Lucida Sans Unicode"/>
                <a:cs typeface="Lucida Sans Unicode"/>
              </a:rPr>
              <a:t>▶	</a:t>
            </a:r>
            <a:r>
              <a:rPr lang="en-US" sz="3200" spc="-277" baseline="19005" dirty="0">
                <a:latin typeface="Lucida Sans Unicode"/>
                <a:cs typeface="Lucida Sans Unicode"/>
              </a:rPr>
              <a:t>It's not that we humans only take debts to manage our necessities. A country may also</a:t>
            </a:r>
          </a:p>
          <a:p>
            <a:pPr marL="393700" marR="43180" indent="-3429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lang="en-US" sz="3200" spc="-277" baseline="19005" dirty="0">
                <a:latin typeface="Lucida Sans Unicode"/>
                <a:cs typeface="Lucida Sans Unicode"/>
              </a:rPr>
              <a:t>take debt to manage its economy. For example, infrastructure spending is one costly</a:t>
            </a:r>
          </a:p>
          <a:p>
            <a:pPr marL="393700" marR="43180" indent="-3429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lang="en-US" sz="3200" spc="-277" baseline="19005" dirty="0">
                <a:latin typeface="Lucida Sans Unicode"/>
                <a:cs typeface="Lucida Sans Unicode"/>
              </a:rPr>
              <a:t>ingredient required for a country's citizens to lead comfortable lives. The World Bank is</a:t>
            </a:r>
          </a:p>
          <a:p>
            <a:pPr marL="393700" marR="43180" indent="-3429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lang="en-US" sz="3200" spc="-277" baseline="19005" dirty="0">
                <a:latin typeface="Lucida Sans Unicode"/>
                <a:cs typeface="Lucida Sans Unicode"/>
              </a:rPr>
              <a:t>the organization that provides debt to countries.</a:t>
            </a:r>
          </a:p>
          <a:p>
            <a:pPr marL="393700" marR="43180" indent="-3429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endParaRPr lang="en-US" sz="3200" spc="-277" baseline="19005" dirty="0">
              <a:latin typeface="Lucida Sans Unicode"/>
              <a:cs typeface="Lucida Sans Unicode"/>
            </a:endParaRPr>
          </a:p>
          <a:p>
            <a:pPr marL="393700" marR="43180" indent="-3429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lang="en-US" sz="3200" spc="-277" baseline="19005" dirty="0">
                <a:latin typeface="Lucida Sans Unicode"/>
                <a:cs typeface="Lucida Sans Unicode"/>
              </a:rPr>
              <a:t>▶ In this project, you are going to analyze international debt data collected by The World</a:t>
            </a:r>
          </a:p>
          <a:p>
            <a:pPr marL="393700" marR="43180" indent="-3429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lang="en-US" sz="3200" spc="-277" baseline="19005" dirty="0">
                <a:latin typeface="Lucida Sans Unicode"/>
                <a:cs typeface="Lucida Sans Unicode"/>
              </a:rPr>
              <a:t>Bank. The dataset contains information about the amount of debt (in USD) owed by</a:t>
            </a:r>
          </a:p>
          <a:p>
            <a:pPr marL="393700" marR="43180" indent="-3429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lang="en-US" sz="3200" spc="-277" baseline="19005" dirty="0">
                <a:latin typeface="Lucida Sans Unicode"/>
                <a:cs typeface="Lucida Sans Unicode"/>
              </a:rPr>
              <a:t>developing countries across several categories.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B5FB8A-5A69-4714-8852-B75A853C8C2E}"/>
              </a:ext>
            </a:extLst>
          </p:cNvPr>
          <p:cNvSpPr txBox="1"/>
          <p:nvPr/>
        </p:nvSpPr>
        <p:spPr>
          <a:xfrm>
            <a:off x="9525000" y="5867400"/>
            <a:ext cx="889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iNeuron</a:t>
            </a:r>
            <a:endParaRPr lang="en-IN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3345" y="5920082"/>
            <a:ext cx="889531" cy="888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16F7E6-D380-6FCC-BBE8-1C8F5EEB7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048" y="0"/>
            <a:ext cx="1222604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4">
            <a:extLst>
              <a:ext uri="{FF2B5EF4-FFF2-40B4-BE49-F238E27FC236}">
                <a16:creationId xmlns:a16="http://schemas.microsoft.com/office/drawing/2014/main" id="{F1A20C0C-C803-F303-C571-4BBBD021152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98571B-4820-4D73-F45F-20F5D48B100E}"/>
              </a:ext>
            </a:extLst>
          </p:cNvPr>
          <p:cNvSpPr txBox="1"/>
          <p:nvPr/>
        </p:nvSpPr>
        <p:spPr>
          <a:xfrm>
            <a:off x="762000" y="762000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spc="-185" dirty="0">
                <a:solidFill>
                  <a:srgbClr val="EBEBEB"/>
                </a:solidFill>
                <a:latin typeface="Verdana"/>
              </a:rPr>
              <a:t>Dataset Information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3F825D-2712-F184-A9E7-B3C232A00EFC}"/>
              </a:ext>
            </a:extLst>
          </p:cNvPr>
          <p:cNvSpPr txBox="1"/>
          <p:nvPr/>
        </p:nvSpPr>
        <p:spPr>
          <a:xfrm>
            <a:off x="1219200" y="1800850"/>
            <a:ext cx="9296400" cy="4295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0" marR="1572260" indent="-635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dataset consists of 73401 individual data. There are 14 columns in the dataset, which are described below.</a:t>
            </a:r>
          </a:p>
          <a:p>
            <a:pPr marL="742950" marR="0" lvl="1" indent="-285750">
              <a:spcBef>
                <a:spcPts val="1015"/>
              </a:spcBef>
              <a:spcAft>
                <a:spcPts val="0"/>
              </a:spcAft>
              <a:buSzPts val="1200"/>
              <a:buFont typeface="Arial" panose="020B0604020202020204" pitchFamily="34" charset="0"/>
              <a:buAutoNum type="arabicPeriod"/>
              <a:tabLst>
                <a:tab pos="546735" algn="l"/>
              </a:tabLst>
            </a:pPr>
            <a:r>
              <a:rPr lang="en-US" b="1" spc="-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Country Name </a:t>
            </a:r>
            <a:r>
              <a:rPr lang="en-US" spc="-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 Display the Country Name.</a:t>
            </a:r>
          </a:p>
          <a:p>
            <a:pPr marL="742950" marR="0" lvl="1" indent="-285750">
              <a:spcBef>
                <a:spcPts val="1015"/>
              </a:spcBef>
              <a:spcAft>
                <a:spcPts val="0"/>
              </a:spcAft>
              <a:buSzPts val="1200"/>
              <a:buFont typeface="Arial" panose="020B0604020202020204" pitchFamily="34" charset="0"/>
              <a:buAutoNum type="arabicPeriod"/>
              <a:tabLst>
                <a:tab pos="546735" algn="l"/>
              </a:tabLst>
            </a:pPr>
            <a:r>
              <a:rPr lang="en-US" b="1" spc="-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Country Code- </a:t>
            </a:r>
            <a:r>
              <a:rPr lang="en-US" spc="-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Display the Country code based on Country Name</a:t>
            </a:r>
          </a:p>
          <a:p>
            <a:pPr marL="742950" marR="1341120" lvl="1" indent="-285750">
              <a:lnSpc>
                <a:spcPct val="105000"/>
              </a:lnSpc>
              <a:spcBef>
                <a:spcPts val="975"/>
              </a:spcBef>
              <a:spcAft>
                <a:spcPts val="0"/>
              </a:spcAft>
              <a:buSzPts val="1200"/>
              <a:buFont typeface="Arial" panose="020B0604020202020204" pitchFamily="34" charset="0"/>
              <a:buAutoNum type="arabicPeriod"/>
              <a:tabLst>
                <a:tab pos="546735" algn="l"/>
              </a:tabLst>
            </a:pPr>
            <a:r>
              <a:rPr lang="en-US" b="1" spc="-1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Counterpart-Area Name</a:t>
            </a:r>
            <a:r>
              <a:rPr lang="en-US" spc="-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Displays the General as World </a:t>
            </a:r>
          </a:p>
          <a:p>
            <a:pPr marL="742950" marR="1644015" lvl="1" indent="-285750">
              <a:lnSpc>
                <a:spcPct val="103000"/>
              </a:lnSpc>
              <a:spcBef>
                <a:spcPts val="950"/>
              </a:spcBef>
              <a:spcAft>
                <a:spcPts val="0"/>
              </a:spcAft>
              <a:buSzPts val="1200"/>
              <a:buFont typeface="Arial" panose="020B0604020202020204" pitchFamily="34" charset="0"/>
              <a:buAutoNum type="arabicPeriod"/>
              <a:tabLst>
                <a:tab pos="546735" algn="l"/>
              </a:tabLst>
            </a:pPr>
            <a:r>
              <a:rPr lang="en-US" b="1" spc="-1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Counterpart-Area Code</a:t>
            </a:r>
            <a:r>
              <a:rPr lang="en-US" spc="-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Displays the Code for World</a:t>
            </a:r>
          </a:p>
          <a:p>
            <a:pPr marL="588645" marR="1644015" indent="0">
              <a:lnSpc>
                <a:spcPct val="103000"/>
              </a:lnSpc>
              <a:spcBef>
                <a:spcPts val="950"/>
              </a:spcBef>
              <a:spcAft>
                <a:spcPts val="0"/>
              </a:spcAft>
              <a:tabLst>
                <a:tab pos="546735" algn="l"/>
              </a:tabLst>
            </a:pPr>
            <a:r>
              <a:rPr lang="en-US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   WLD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 World</a:t>
            </a:r>
          </a:p>
          <a:p>
            <a:pPr marL="742950" marR="0" lvl="1" indent="-285750">
              <a:spcBef>
                <a:spcPts val="1020"/>
              </a:spcBef>
              <a:spcAft>
                <a:spcPts val="0"/>
              </a:spcAft>
              <a:buSzPts val="1200"/>
              <a:buFont typeface="Arial" panose="020B0604020202020204" pitchFamily="34" charset="0"/>
              <a:buAutoNum type="arabicPeriod"/>
              <a:tabLst>
                <a:tab pos="546735" algn="l"/>
              </a:tabLst>
            </a:pPr>
            <a:r>
              <a:rPr lang="en-US" b="1" spc="-1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Indicator Name</a:t>
            </a:r>
            <a:r>
              <a:rPr lang="en-US" spc="-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Displays the Reason for Dept </a:t>
            </a:r>
          </a:p>
          <a:p>
            <a:pPr marL="742950" marR="1953895" lvl="1" indent="-285750">
              <a:lnSpc>
                <a:spcPct val="105000"/>
              </a:lnSpc>
              <a:spcBef>
                <a:spcPts val="970"/>
              </a:spcBef>
              <a:spcAft>
                <a:spcPts val="0"/>
              </a:spcAft>
              <a:buSzPts val="1200"/>
              <a:buFont typeface="Arial" panose="020B0604020202020204" pitchFamily="34" charset="0"/>
              <a:buAutoNum type="arabicPeriod"/>
              <a:tabLst>
                <a:tab pos="546735" algn="l"/>
              </a:tabLst>
            </a:pPr>
            <a:r>
              <a:rPr lang="en-US" b="1" spc="-1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Indicator Code</a:t>
            </a:r>
            <a:r>
              <a:rPr lang="en-US" spc="-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– Displays The unique code for Different  Indicator</a:t>
            </a:r>
          </a:p>
          <a:p>
            <a:pPr marL="393700" marR="43180" indent="-3429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endParaRPr lang="en-US"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4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1906"/>
              <a:ext cx="4181855" cy="41845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904617"/>
              <a:ext cx="2350007" cy="23528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4288" y="5910611"/>
              <a:ext cx="899159" cy="8990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528" y="1736217"/>
              <a:ext cx="2694431" cy="26941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936" y="15240"/>
              <a:ext cx="1594103" cy="159397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3932" y="1264665"/>
            <a:ext cx="1932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EBEBEB"/>
                </a:solidFill>
              </a:rPr>
              <a:t>INSIGHTS</a:t>
            </a:r>
            <a:endParaRPr sz="3600" dirty="0"/>
          </a:p>
        </p:txBody>
      </p:sp>
      <p:sp>
        <p:nvSpPr>
          <p:cNvPr id="17" name="object 17"/>
          <p:cNvSpPr txBox="1"/>
          <p:nvPr/>
        </p:nvSpPr>
        <p:spPr>
          <a:xfrm>
            <a:off x="3522472" y="1914827"/>
            <a:ext cx="58501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35" dirty="0">
                <a:latin typeface="Tahoma"/>
                <a:cs typeface="Tahoma"/>
              </a:rPr>
              <a:t>5 Common indicator for Major Dept</a:t>
            </a:r>
            <a:r>
              <a:rPr sz="2400" b="1" spc="15" dirty="0">
                <a:latin typeface="Tahoma"/>
                <a:cs typeface="Tahoma"/>
              </a:rPr>
              <a:t>?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686A6B-F289-0424-41D3-456B6B94ABC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5" t="25305" r="59375" b="19666"/>
          <a:stretch/>
        </p:blipFill>
        <p:spPr>
          <a:xfrm>
            <a:off x="4192243" y="2490107"/>
            <a:ext cx="3451280" cy="31131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7374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4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1906"/>
              <a:ext cx="4181855" cy="41845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904617"/>
              <a:ext cx="2350007" cy="23528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4288" y="5910611"/>
              <a:ext cx="899159" cy="8990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528" y="1736217"/>
              <a:ext cx="2694431" cy="26941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936" y="15240"/>
              <a:ext cx="1594103" cy="1593977"/>
            </a:xfrm>
            <a:prstGeom prst="rect">
              <a:avLst/>
            </a:prstGeom>
          </p:spPr>
        </p:pic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566E2B62-7833-472A-84BC-BA10B18A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813" y="524267"/>
            <a:ext cx="7379446" cy="7069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Who suffers from Dept ?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DC9AC4-FC2B-B1D4-6676-8297558C18B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0" t="23566" r="23750" b="18680"/>
          <a:stretch/>
        </p:blipFill>
        <p:spPr>
          <a:xfrm>
            <a:off x="3992567" y="1441952"/>
            <a:ext cx="4114800" cy="395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17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304971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4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1906"/>
              <a:ext cx="4181855" cy="41845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904617"/>
              <a:ext cx="2350007" cy="23528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4288" y="5910611"/>
              <a:ext cx="899159" cy="8990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528" y="1736217"/>
              <a:ext cx="2694431" cy="26941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936" y="15240"/>
              <a:ext cx="1594103" cy="1593977"/>
            </a:xfrm>
            <a:prstGeom prst="rect">
              <a:avLst/>
            </a:prstGeom>
          </p:spPr>
        </p:pic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566E2B62-7833-472A-84BC-BA10B18A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59815"/>
            <a:ext cx="7611675" cy="69493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Other Observations:</a:t>
            </a:r>
            <a:endParaRPr lang="en-IN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CB1B17-B7A3-41D3-B351-C0A95A52C876}"/>
              </a:ext>
            </a:extLst>
          </p:cNvPr>
          <p:cNvSpPr txBox="1"/>
          <p:nvPr/>
        </p:nvSpPr>
        <p:spPr>
          <a:xfrm>
            <a:off x="1185891" y="1688468"/>
            <a:ext cx="85158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44500" algn="l"/>
              </a:tabLst>
            </a:pPr>
            <a:r>
              <a:rPr lang="en-IN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Total 1</a:t>
            </a:r>
            <a:r>
              <a:rPr lang="en-IN" sz="2400" baseline="30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</a:t>
            </a:r>
            <a:r>
              <a:rPr lang="en-IN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Country with high Dept is China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44500" algn="l"/>
              </a:tabLst>
            </a:pPr>
            <a:r>
              <a:rPr lang="en-IN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 Country Have Same 129 Dept Indicators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44500" algn="l"/>
              </a:tabLst>
            </a:pPr>
            <a:r>
              <a:rPr lang="en-IN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This Indicator </a:t>
            </a:r>
            <a:r>
              <a:rPr lang="en-IN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DT.AMT.DLXF.CD Having </a:t>
            </a:r>
            <a:r>
              <a:rPr lang="en-IN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highest amount of principal repayments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44500" algn="l"/>
              </a:tabLst>
            </a:pPr>
            <a:r>
              <a:rPr lang="en-IN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128 Unique Country’s present in the Dept Analysis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44500" algn="l"/>
              </a:tabLs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569 Distinct Indicators and Indicator Name for Dept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44500" algn="l"/>
              </a:tabLst>
            </a:pPr>
            <a:r>
              <a:rPr lang="en-IN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China Dept is 13.102% Over all World Country’s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45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190</TotalTime>
  <Words>441</Words>
  <Application>Microsoft Office PowerPoint</Application>
  <PresentationFormat>Widescreen</PresentationFormat>
  <Paragraphs>70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Cambria</vt:lpstr>
      <vt:lpstr>Century Gothic</vt:lpstr>
      <vt:lpstr>Lucida Sans Unicode</vt:lpstr>
      <vt:lpstr>Segoe UI</vt:lpstr>
      <vt:lpstr>Tahoma</vt:lpstr>
      <vt:lpstr>Times New Roman</vt:lpstr>
      <vt:lpstr>Trebuchet MS</vt:lpstr>
      <vt:lpstr>Verdana</vt:lpstr>
      <vt:lpstr>Wingdings 3</vt:lpstr>
      <vt:lpstr>Ion Boardroom</vt:lpstr>
      <vt:lpstr>PowerPoint Presentation</vt:lpstr>
      <vt:lpstr>PROJECT DETAILS</vt:lpstr>
      <vt:lpstr>PowerPoint Presentation</vt:lpstr>
      <vt:lpstr>PROBLEM STATEMENT</vt:lpstr>
      <vt:lpstr>PowerPoint Presentation</vt:lpstr>
      <vt:lpstr>PowerPoint Presentation</vt:lpstr>
      <vt:lpstr>INSIGHTS</vt:lpstr>
      <vt:lpstr>Who suffers from Dept ?</vt:lpstr>
      <vt:lpstr>Other Observations:</vt:lpstr>
      <vt:lpstr>PowerPoint Presentation</vt:lpstr>
      <vt:lpstr>KEY PERFORMANCE INDICATOR (KPI)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Administrator</cp:lastModifiedBy>
  <cp:revision>24</cp:revision>
  <dcterms:created xsi:type="dcterms:W3CDTF">2022-07-03T14:44:44Z</dcterms:created>
  <dcterms:modified xsi:type="dcterms:W3CDTF">2022-08-31T18:15:22Z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2022-01-14T00:00:00Z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2022-07-03T00:00:00Z</vt:filetime>
  </property>
</Properties>
</file>