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6" r:id="rId15"/>
    <p:sldId id="287" r:id="rId16"/>
    <p:sldId id="288" r:id="rId17"/>
    <p:sldId id="270" r:id="rId18"/>
    <p:sldId id="271" r:id="rId19"/>
    <p:sldId id="272" r:id="rId20"/>
    <p:sldId id="282" r:id="rId21"/>
    <p:sldId id="273" r:id="rId22"/>
    <p:sldId id="274" r:id="rId23"/>
    <p:sldId id="275" r:id="rId24"/>
    <p:sldId id="291" r:id="rId25"/>
    <p:sldId id="276" r:id="rId26"/>
    <p:sldId id="277" r:id="rId27"/>
    <p:sldId id="278" r:id="rId28"/>
    <p:sldId id="321" r:id="rId29"/>
    <p:sldId id="323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4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F31F3-93F1-4D41-B1E5-09D2E383B59D}">
          <p14:sldIdLst>
            <p14:sldId id="256"/>
            <p14:sldId id="279"/>
            <p14:sldId id="290"/>
            <p14:sldId id="257"/>
            <p14:sldId id="258"/>
            <p14:sldId id="259"/>
            <p14:sldId id="260"/>
            <p14:sldId id="261"/>
            <p14:sldId id="262"/>
            <p14:sldId id="263"/>
            <p14:sldId id="285"/>
            <p14:sldId id="265"/>
            <p14:sldId id="266"/>
            <p14:sldId id="286"/>
            <p14:sldId id="287"/>
            <p14:sldId id="288"/>
            <p14:sldId id="270"/>
            <p14:sldId id="271"/>
            <p14:sldId id="272"/>
            <p14:sldId id="282"/>
            <p14:sldId id="273"/>
            <p14:sldId id="274"/>
            <p14:sldId id="275"/>
            <p14:sldId id="291"/>
            <p14:sldId id="276"/>
            <p14:sldId id="277"/>
            <p14:sldId id="278"/>
            <p14:sldId id="321"/>
            <p14:sldId id="323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24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9295-5926-46A0-808B-85B2D9AD5E2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1045-DE77-4A52-9CB9-541D8FF1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6405753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COMP 228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2000"/>
              <a:t>Java Programming</a:t>
            </a:r>
          </a:p>
          <a:p>
            <a:pPr algn="l">
              <a:lnSpc>
                <a:spcPct val="80000"/>
              </a:lnSpc>
            </a:pPr>
            <a:endParaRPr lang="en-US" sz="2000"/>
          </a:p>
          <a:p>
            <a:pPr algn="l">
              <a:lnSpc>
                <a:spcPct val="80000"/>
              </a:lnSpc>
            </a:pPr>
            <a:r>
              <a:rPr lang="en-US" sz="2000"/>
              <a:t>Week 1 – 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132525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Data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Fields</a:t>
            </a:r>
            <a:r>
              <a:rPr lang="en-US" sz="2000"/>
              <a:t> – Group of characters (or bytes) that has meaning</a:t>
            </a:r>
          </a:p>
          <a:p>
            <a:pPr lvl="1"/>
            <a:r>
              <a:rPr lang="en-US" sz="2000"/>
              <a:t>Sentences, phrases, words</a:t>
            </a:r>
          </a:p>
          <a:p>
            <a:endParaRPr lang="en-US" sz="2000" b="1"/>
          </a:p>
          <a:p>
            <a:r>
              <a:rPr lang="en-US" sz="2000" b="1"/>
              <a:t>Records </a:t>
            </a:r>
            <a:r>
              <a:rPr lang="en-US" sz="2000"/>
              <a:t>– Group of related fields. In programming this done using a </a:t>
            </a:r>
            <a:r>
              <a:rPr lang="en-US" sz="2000" i="1"/>
              <a:t>class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 b="1"/>
              <a:t>Files</a:t>
            </a:r>
            <a:r>
              <a:rPr lang="en-US" sz="2000"/>
              <a:t> – Group of related records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63460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Data Hierarchy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3" r="129" b="1"/>
          <a:stretch/>
        </p:blipFill>
        <p:spPr>
          <a:xfrm>
            <a:off x="3389797" y="2022475"/>
            <a:ext cx="5412406" cy="41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3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1"/>
              <a:t>Input – </a:t>
            </a:r>
            <a:r>
              <a:rPr lang="en-US" sz="2000"/>
              <a:t>Receive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Typically through </a:t>
            </a:r>
            <a:r>
              <a:rPr lang="en-US" sz="2000" b="1"/>
              <a:t>input devices</a:t>
            </a:r>
            <a:r>
              <a:rPr lang="en-US" sz="2000"/>
              <a:t>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Ex: Keyboard, mouse, USB stick, Blu-Ray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z="2000" b="1"/>
              <a:t>Output </a:t>
            </a:r>
            <a:r>
              <a:rPr lang="en-US" sz="2000"/>
              <a:t>– Sending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Typically through </a:t>
            </a:r>
            <a:r>
              <a:rPr lang="en-US" sz="2000" b="1"/>
              <a:t>output devices</a:t>
            </a:r>
            <a:endParaRPr lang="en-US" sz="2000"/>
          </a:p>
          <a:p>
            <a:pPr lvl="2">
              <a:lnSpc>
                <a:spcPct val="80000"/>
              </a:lnSpc>
            </a:pPr>
            <a:r>
              <a:rPr lang="en-US" dirty="0"/>
              <a:t>Ex: Monitor, printer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 sz="2000"/>
              <a:t>Can output from one program and input to another program.</a:t>
            </a:r>
          </a:p>
          <a:p>
            <a:pPr>
              <a:lnSpc>
                <a:spcPct val="80000"/>
              </a:lnSpc>
            </a:pPr>
            <a:r>
              <a:rPr lang="en-US" sz="2000" b="1"/>
              <a:t>Memory </a:t>
            </a:r>
            <a:r>
              <a:rPr lang="en-US" sz="2000"/>
              <a:t>– Quick brains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Volatile</a:t>
            </a:r>
            <a:r>
              <a:rPr lang="en-US" sz="2000"/>
              <a:t> memory – Data is lost when the computer loses power.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Random Access Memory (RAM)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“Random” because the information stored here can be processed randomly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 sz="2000"/>
              <a:t>Rapid access storage. Typically stores input actions making them available to be processed immediately.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95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1"/>
              <a:t>Arithmetic Logic Unit (ALU) </a:t>
            </a:r>
            <a:r>
              <a:rPr lang="en-US" sz="2000"/>
              <a:t>– The calculator and decider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Performs simple calculations (+, -, x, ÷)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Performs comparison between items in memory. Checks equality.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ALU is often integrated directly into the CPU</a:t>
            </a:r>
          </a:p>
          <a:p>
            <a:pPr>
              <a:lnSpc>
                <a:spcPct val="80000"/>
              </a:lnSpc>
            </a:pPr>
            <a:r>
              <a:rPr lang="en-US" sz="2000" b="1"/>
              <a:t>Central Processing Unit (CPU)</a:t>
            </a:r>
            <a:r>
              <a:rPr lang="en-US" sz="2000"/>
              <a:t> – The brains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Manages areas of the computer.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Tells the ALU what information to process and how to process it.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Multi-core processor can do multiple tasks at once</a:t>
            </a:r>
          </a:p>
          <a:p>
            <a:pPr>
              <a:lnSpc>
                <a:spcPct val="80000"/>
              </a:lnSpc>
            </a:pPr>
            <a:r>
              <a:rPr lang="en-US" sz="2000" b="1"/>
              <a:t>Secondary storage Unit – </a:t>
            </a:r>
            <a:r>
              <a:rPr lang="en-US" sz="2000"/>
              <a:t>The warehouse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Programs not used often are stored here.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Hard-drives, DVD, Blu-ray, flash drives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Persistent </a:t>
            </a:r>
            <a:r>
              <a:rPr lang="en-US" sz="2000"/>
              <a:t>memory – Data is saved even when device is powered off.</a:t>
            </a: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168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Languages</a:t>
            </a:r>
          </a:p>
          <a:p>
            <a:pPr lvl="1"/>
            <a:r>
              <a:rPr lang="en-US" dirty="0"/>
              <a:t>Lowest level language. The </a:t>
            </a:r>
            <a:r>
              <a:rPr lang="en-US" b="1" dirty="0"/>
              <a:t>syntax</a:t>
            </a:r>
            <a:r>
              <a:rPr lang="en-US" dirty="0"/>
              <a:t> (words/phrases) used are dependent on the machine used (aka </a:t>
            </a:r>
            <a:r>
              <a:rPr lang="en-US" b="1" dirty="0"/>
              <a:t>machine dependent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design of the hardware defines the machine language.</a:t>
            </a:r>
          </a:p>
          <a:p>
            <a:pPr lvl="2"/>
            <a:r>
              <a:rPr lang="en-US" dirty="0"/>
              <a:t>This language is the primary interface between the hardware and software.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language is </a:t>
            </a:r>
            <a:r>
              <a:rPr lang="en-US" b="1" dirty="0"/>
              <a:t>unreadable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Ex: Adds overtime pay to base pay and stores the result in gross pay.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Programming is </a:t>
            </a:r>
            <a:r>
              <a:rPr lang="en-US" b="1" dirty="0"/>
              <a:t>too slow.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4800850"/>
            <a:ext cx="15335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Assembly Languages</a:t>
            </a:r>
          </a:p>
          <a:p>
            <a:pPr lvl="1"/>
            <a:r>
              <a:rPr lang="en-US" dirty="0"/>
              <a:t>Programmers started using English-like words to perform operations. </a:t>
            </a:r>
          </a:p>
          <a:p>
            <a:pPr lvl="1"/>
            <a:r>
              <a:rPr lang="en-US" dirty="0"/>
              <a:t>These “words” needed to be translated into machine code to perform their function</a:t>
            </a:r>
          </a:p>
          <a:p>
            <a:pPr lvl="2"/>
            <a:r>
              <a:rPr lang="en-US" dirty="0"/>
              <a:t>This was accomplished with </a:t>
            </a:r>
            <a:r>
              <a:rPr lang="en-US" b="1" dirty="0"/>
              <a:t>assemblers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Ex: Adds overtime pay to base pay and stores the result in gross pay.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Remember: Computers do not understand this. It must be presented as </a:t>
            </a:r>
            <a:r>
              <a:rPr lang="en-US" u="sng" dirty="0"/>
              <a:t>machine code.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 Still need lots of instructions to perform a simple task.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4161061"/>
            <a:ext cx="189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/>
          </a:bodyPr>
          <a:lstStyle/>
          <a:p>
            <a:r>
              <a:rPr lang="en-US" dirty="0"/>
              <a:t>High-level Languages</a:t>
            </a:r>
          </a:p>
          <a:p>
            <a:pPr lvl="1"/>
            <a:r>
              <a:rPr lang="en-US" dirty="0"/>
              <a:t>Using understandable phrases to create programs. Almost like everyday English.</a:t>
            </a:r>
          </a:p>
          <a:p>
            <a:pPr lvl="1"/>
            <a:r>
              <a:rPr lang="en-US" dirty="0"/>
              <a:t>These statements had to be translated to machine code using </a:t>
            </a:r>
            <a:r>
              <a:rPr lang="en-US" b="1" dirty="0"/>
              <a:t>compilers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Different programming languages have different compilers but their jobs are all the same. Turn statements into machine code. </a:t>
            </a:r>
          </a:p>
          <a:p>
            <a:pPr lvl="1"/>
            <a:r>
              <a:rPr lang="en-US" dirty="0"/>
              <a:t>Ex: Adds overtime pay to base pay and stores the result in gross pay.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Compilers can take a long time to convert from high-language to machine code.</a:t>
            </a:r>
          </a:p>
          <a:p>
            <a:pPr lvl="1"/>
            <a:r>
              <a:rPr lang="en-US" b="1" dirty="0"/>
              <a:t>Interpreters </a:t>
            </a:r>
            <a:r>
              <a:rPr lang="en-US" dirty="0"/>
              <a:t>execute high-level programs directly without compiling.</a:t>
            </a:r>
            <a:endParaRPr lang="en-US" b="1" dirty="0"/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4537277"/>
            <a:ext cx="3629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Allows for easier use of computers for users, developers and administrators</a:t>
            </a:r>
          </a:p>
          <a:p>
            <a:endParaRPr lang="en-US" sz="2000"/>
          </a:p>
          <a:p>
            <a:r>
              <a:rPr lang="en-US" sz="2000"/>
              <a:t>Runs applications safely, efficiently and </a:t>
            </a:r>
            <a:r>
              <a:rPr lang="en-US" sz="2000" b="1"/>
              <a:t>concurrently</a:t>
            </a:r>
            <a:r>
              <a:rPr lang="en-US" sz="2000"/>
              <a:t> (in parallel).</a:t>
            </a:r>
          </a:p>
          <a:p>
            <a:endParaRPr lang="en-US" sz="2000"/>
          </a:p>
          <a:p>
            <a:r>
              <a:rPr lang="en-US" sz="2000"/>
              <a:t>Core of the operating system is called the </a:t>
            </a:r>
            <a:r>
              <a:rPr lang="en-US" sz="2000" b="1"/>
              <a:t>kernel</a:t>
            </a:r>
            <a:r>
              <a:rPr lang="en-US" sz="2000"/>
              <a:t>. </a:t>
            </a:r>
          </a:p>
          <a:p>
            <a:endParaRPr lang="en-US" sz="2000"/>
          </a:p>
          <a:p>
            <a:r>
              <a:rPr lang="en-US" sz="2000"/>
              <a:t>Examples:</a:t>
            </a:r>
          </a:p>
          <a:p>
            <a:pPr lvl="1"/>
            <a:r>
              <a:rPr lang="en-US" sz="2000"/>
              <a:t>Windows</a:t>
            </a:r>
          </a:p>
          <a:p>
            <a:pPr lvl="1"/>
            <a:r>
              <a:rPr lang="en-US" sz="2000"/>
              <a:t>Linux</a:t>
            </a:r>
          </a:p>
          <a:p>
            <a:pPr lvl="1"/>
            <a:r>
              <a:rPr lang="en-US" sz="200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27295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Sun Microsystems in 1991 funded a research project which resulted in Java</a:t>
            </a:r>
          </a:p>
          <a:p>
            <a:pPr lvl="1"/>
            <a:r>
              <a:rPr lang="en-US" sz="2000"/>
              <a:t>Based off another popular language (C++)</a:t>
            </a:r>
          </a:p>
          <a:p>
            <a:pPr lvl="1"/>
            <a:endParaRPr lang="en-US" sz="2000"/>
          </a:p>
          <a:p>
            <a:r>
              <a:rPr lang="en-US" sz="2000"/>
              <a:t>Goal of Java was to have programs that can run on a variety of systems and devices.</a:t>
            </a:r>
          </a:p>
          <a:p>
            <a:endParaRPr lang="en-US" sz="2000"/>
          </a:p>
          <a:p>
            <a:r>
              <a:rPr lang="en-US" sz="2000"/>
              <a:t>Became popular thanks to its usage in the early days of the internet (1993).</a:t>
            </a:r>
          </a:p>
          <a:p>
            <a:pPr lvl="1"/>
            <a:r>
              <a:rPr lang="en-US" sz="2000"/>
              <a:t>Provided interactions and animations to web pages</a:t>
            </a:r>
          </a:p>
          <a:p>
            <a:pPr lvl="1"/>
            <a:endParaRPr lang="en-US" sz="2000"/>
          </a:p>
          <a:p>
            <a:r>
              <a:rPr lang="en-US" sz="2000"/>
              <a:t>Currently used in large-scale enterprises, web servers, consumer devices. </a:t>
            </a:r>
          </a:p>
          <a:p>
            <a:endParaRPr lang="en-US" sz="2000"/>
          </a:p>
          <a:p>
            <a:r>
              <a:rPr lang="en-US" sz="2000"/>
              <a:t>In 2009, Oracle bought Java from Sun Microsystems.</a:t>
            </a:r>
          </a:p>
        </p:txBody>
      </p:sp>
    </p:spTree>
    <p:extLst>
      <p:ext uri="{BB962C8B-B14F-4D97-AF65-F5344CB8AC3E}">
        <p14:creationId xmlns:p14="http://schemas.microsoft.com/office/powerpoint/2010/main" val="180330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Java API (Application Programming Interfaces)</a:t>
            </a:r>
          </a:p>
          <a:p>
            <a:pPr lvl="1"/>
            <a:r>
              <a:rPr lang="en-US" sz="2000"/>
              <a:t>Provides </a:t>
            </a:r>
            <a:r>
              <a:rPr lang="en-US" sz="2000" i="1"/>
              <a:t>libraries</a:t>
            </a:r>
            <a:r>
              <a:rPr lang="en-US" sz="2000"/>
              <a:t> that contain classes and methods to aid programmers</a:t>
            </a:r>
          </a:p>
          <a:p>
            <a:pPr lvl="2"/>
            <a:r>
              <a:rPr lang="en-US" dirty="0"/>
              <a:t>If you don’t know what a class or method is don’t worry we will go over it.</a:t>
            </a:r>
          </a:p>
          <a:p>
            <a:pPr lvl="2"/>
            <a:r>
              <a:rPr lang="en-US" dirty="0"/>
              <a:t>For now a library is an aid.</a:t>
            </a:r>
          </a:p>
          <a:p>
            <a:pPr lvl="2"/>
            <a:r>
              <a:rPr lang="en-US" dirty="0"/>
              <a:t>Libraries cut down on development time by providing functionality</a:t>
            </a:r>
          </a:p>
          <a:p>
            <a:pPr lvl="3"/>
            <a:r>
              <a:rPr lang="en-US" sz="2000"/>
              <a:t>“Stand on the shoulder of giants” – Issac Newton</a:t>
            </a:r>
          </a:p>
          <a:p>
            <a:pPr lvl="1"/>
            <a:endParaRPr lang="en-US" sz="2000"/>
          </a:p>
          <a:p>
            <a:r>
              <a:rPr lang="en-US" sz="2000"/>
              <a:t>Other libraries exist that contain unique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29167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Have a good understanding of the Java platform</a:t>
            </a:r>
          </a:p>
          <a:p>
            <a:endParaRPr lang="en-US" sz="2000"/>
          </a:p>
          <a:p>
            <a:r>
              <a:rPr lang="en-US" sz="2000"/>
              <a:t>Utilize the Eclipse IDE to write simple Java applications</a:t>
            </a:r>
          </a:p>
          <a:p>
            <a:endParaRPr lang="en-US" sz="2000"/>
          </a:p>
          <a:p>
            <a:r>
              <a:rPr lang="en-US" sz="2000"/>
              <a:t>Introduction to the Java Programming Language</a:t>
            </a:r>
          </a:p>
          <a:p>
            <a:endParaRPr lang="en-US" sz="2000"/>
          </a:p>
          <a:p>
            <a:r>
              <a:rPr lang="en-US" sz="2000"/>
              <a:t>Anatomy of a Java Application</a:t>
            </a:r>
          </a:p>
          <a:p>
            <a:endParaRPr lang="en-US" sz="2000"/>
          </a:p>
          <a:p>
            <a:r>
              <a:rPr lang="en-US" sz="2000"/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309055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Anatomy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Java programs consist of separate pieces called </a:t>
            </a:r>
            <a:r>
              <a:rPr lang="en-US" sz="2000" b="1"/>
              <a:t>Classes</a:t>
            </a:r>
          </a:p>
          <a:p>
            <a:endParaRPr lang="en-US" sz="2000" b="1"/>
          </a:p>
          <a:p>
            <a:r>
              <a:rPr lang="en-US" sz="2000"/>
              <a:t>Classes can include </a:t>
            </a:r>
            <a:r>
              <a:rPr lang="en-US" sz="2000" b="1"/>
              <a:t>methods</a:t>
            </a:r>
            <a:r>
              <a:rPr lang="en-US" sz="2000"/>
              <a:t> that perform a task and return information when the task is complete</a:t>
            </a:r>
          </a:p>
          <a:p>
            <a:endParaRPr lang="en-US" sz="2000"/>
          </a:p>
          <a:p>
            <a:r>
              <a:rPr lang="en-US" sz="2000"/>
              <a:t>Your Java program will interface with the </a:t>
            </a:r>
            <a:r>
              <a:rPr lang="en-US" sz="2000" b="1"/>
              <a:t>Java API</a:t>
            </a:r>
            <a:endParaRPr lang="en-US" sz="2000"/>
          </a:p>
          <a:p>
            <a:endParaRPr lang="en-US" sz="2000"/>
          </a:p>
          <a:p>
            <a:r>
              <a:rPr lang="en-US" sz="2000"/>
              <a:t>It is important to learn the Java syntax itself as well as commonly used Java class libraries.</a:t>
            </a:r>
          </a:p>
        </p:txBody>
      </p:sp>
    </p:spTree>
    <p:extLst>
      <p:ext uri="{BB962C8B-B14F-4D97-AF65-F5344CB8AC3E}">
        <p14:creationId xmlns:p14="http://schemas.microsoft.com/office/powerpoint/2010/main" val="309271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5 phases of running a Java application</a:t>
            </a:r>
          </a:p>
          <a:p>
            <a:pPr lvl="1"/>
            <a:r>
              <a:rPr lang="en-US" sz="2000"/>
              <a:t>Creating the program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Compiling a Java program into Bytecode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Loading a program into memory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Bytecode verification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7511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Creating the Program</a:t>
            </a:r>
          </a:p>
          <a:p>
            <a:pPr lvl="1"/>
            <a:r>
              <a:rPr lang="en-US" sz="2000" dirty="0"/>
              <a:t>Accomplished with an </a:t>
            </a:r>
            <a:r>
              <a:rPr lang="en-US" sz="2000" b="1" dirty="0"/>
              <a:t>editor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Type out words and phrases according to Java guidelines (</a:t>
            </a:r>
            <a:r>
              <a:rPr lang="en-US" sz="2000" b="1" dirty="0"/>
              <a:t>source code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Source code is saved to secondary storage with the </a:t>
            </a:r>
            <a:r>
              <a:rPr lang="en-US" sz="2000" b="1" dirty="0"/>
              <a:t>.java</a:t>
            </a:r>
            <a:r>
              <a:rPr lang="en-US" sz="2000" dirty="0"/>
              <a:t> </a:t>
            </a:r>
            <a:r>
              <a:rPr lang="en-US" sz="2000" b="1" dirty="0"/>
              <a:t>extension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Simple text editors work…</a:t>
            </a:r>
          </a:p>
          <a:p>
            <a:pPr lvl="2"/>
            <a:r>
              <a:rPr lang="en-US" dirty="0"/>
              <a:t>Notepad, </a:t>
            </a:r>
            <a:r>
              <a:rPr lang="en-US" dirty="0" err="1"/>
              <a:t>TextPad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1"/>
            <a:r>
              <a:rPr lang="en-US" sz="2000" dirty="0"/>
              <a:t>…but </a:t>
            </a:r>
            <a:r>
              <a:rPr lang="en-US" sz="2000" b="1" dirty="0"/>
              <a:t>Integrated Development Environments</a:t>
            </a:r>
            <a:r>
              <a:rPr lang="en-US" sz="2000" dirty="0"/>
              <a:t> </a:t>
            </a:r>
            <a:r>
              <a:rPr lang="en-US" sz="2000" b="1" dirty="0"/>
              <a:t>(IDE) </a:t>
            </a:r>
            <a:r>
              <a:rPr lang="en-US" sz="2000" dirty="0"/>
              <a:t>are the most common editors used when creating programs.</a:t>
            </a:r>
          </a:p>
          <a:p>
            <a:pPr lvl="2"/>
            <a:r>
              <a:rPr lang="en-US" dirty="0"/>
              <a:t>Provides tools and aids while typing programs</a:t>
            </a:r>
          </a:p>
          <a:p>
            <a:pPr lvl="2"/>
            <a:r>
              <a:rPr lang="en-US" dirty="0"/>
              <a:t>Ex: Visual Studio, </a:t>
            </a:r>
            <a:r>
              <a:rPr lang="en-US" b="1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9613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Compiling a Java Program into Bytecode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/>
              <a:t>If using a simple text editor, you will have to start compilation through a command window</a:t>
            </a:r>
          </a:p>
          <a:p>
            <a:pPr lvl="2">
              <a:lnSpc>
                <a:spcPct val="70000"/>
              </a:lnSpc>
            </a:pPr>
            <a:r>
              <a:rPr lang="en-US" b="1" dirty="0" err="1"/>
              <a:t>javac</a:t>
            </a:r>
            <a:r>
              <a:rPr lang="en-US" b="1" dirty="0"/>
              <a:t> myJavaProgram.java</a:t>
            </a:r>
          </a:p>
          <a:p>
            <a:pPr lvl="2">
              <a:lnSpc>
                <a:spcPct val="70000"/>
              </a:lnSpc>
            </a:pPr>
            <a:endParaRPr lang="en-US" b="1" dirty="0"/>
          </a:p>
          <a:p>
            <a:pPr lvl="1">
              <a:lnSpc>
                <a:spcPct val="70000"/>
              </a:lnSpc>
            </a:pPr>
            <a:r>
              <a:rPr lang="en-US" sz="2000" dirty="0"/>
              <a:t>If using an IDE, this is done for you with the press of a button.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/>
              <a:t>If compilation is success it will produce </a:t>
            </a:r>
            <a:r>
              <a:rPr lang="en-US" sz="2000" b="1" dirty="0" err="1"/>
              <a:t>myJavaProgram.class</a:t>
            </a:r>
            <a:endParaRPr lang="en-US" sz="2000" dirty="0"/>
          </a:p>
          <a:p>
            <a:pPr lvl="1">
              <a:lnSpc>
                <a:spcPct val="70000"/>
              </a:lnSpc>
            </a:pPr>
            <a:endParaRPr lang="en-US" sz="1700" dirty="0"/>
          </a:p>
          <a:p>
            <a:pPr lvl="3">
              <a:lnSpc>
                <a:spcPct val="7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767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400" dirty="0"/>
              <a:t>Compiling a Java Program into Bytecode</a:t>
            </a:r>
          </a:p>
          <a:p>
            <a:pPr>
              <a:lnSpc>
                <a:spcPct val="70000"/>
              </a:lnSpc>
            </a:pPr>
            <a:endParaRPr lang="en-US" sz="2100" dirty="0"/>
          </a:p>
          <a:p>
            <a:pPr lvl="1">
              <a:lnSpc>
                <a:spcPct val="70000"/>
              </a:lnSpc>
            </a:pPr>
            <a:r>
              <a:rPr lang="en-US" sz="1700" dirty="0"/>
              <a:t>Java source code is translated into </a:t>
            </a:r>
            <a:r>
              <a:rPr lang="en-US" sz="1700" b="1" dirty="0"/>
              <a:t>bytecode</a:t>
            </a:r>
            <a:r>
              <a:rPr lang="en-US" sz="1700" dirty="0"/>
              <a:t>. </a:t>
            </a:r>
            <a:endParaRPr lang="en-US" sz="1300" dirty="0"/>
          </a:p>
          <a:p>
            <a:pPr lvl="2">
              <a:lnSpc>
                <a:spcPct val="70000"/>
              </a:lnSpc>
            </a:pPr>
            <a:r>
              <a:rPr lang="en-US" sz="1700" dirty="0"/>
              <a:t>Represents the tasks to execute</a:t>
            </a:r>
          </a:p>
          <a:p>
            <a:pPr lvl="2">
              <a:lnSpc>
                <a:spcPct val="70000"/>
              </a:lnSpc>
            </a:pPr>
            <a:r>
              <a:rPr lang="en-US" sz="1700" dirty="0"/>
              <a:t>Bytecode is run by a </a:t>
            </a:r>
            <a:r>
              <a:rPr lang="en-US" sz="1700" b="1" dirty="0"/>
              <a:t>Java Virtual Machine (JVM)</a:t>
            </a:r>
            <a:r>
              <a:rPr lang="en-US" sz="1700" dirty="0"/>
              <a:t>. </a:t>
            </a:r>
          </a:p>
          <a:p>
            <a:pPr lvl="3">
              <a:lnSpc>
                <a:spcPct val="70000"/>
              </a:lnSpc>
            </a:pPr>
            <a:r>
              <a:rPr lang="en-US" sz="1500" dirty="0"/>
              <a:t>Part of the JDK and foundation of the Java platform</a:t>
            </a:r>
          </a:p>
          <a:p>
            <a:pPr lvl="2">
              <a:lnSpc>
                <a:spcPct val="70000"/>
              </a:lnSpc>
            </a:pPr>
            <a:r>
              <a:rPr lang="en-US" sz="1700" dirty="0"/>
              <a:t>A </a:t>
            </a:r>
            <a:r>
              <a:rPr lang="en-US" sz="1700" b="1" dirty="0"/>
              <a:t>virtual machine</a:t>
            </a:r>
            <a:r>
              <a:rPr lang="en-US" sz="1700" dirty="0"/>
              <a:t> is software that simulates a computer but hides the operating system and hardware from it directly.</a:t>
            </a:r>
          </a:p>
          <a:p>
            <a:pPr lvl="2">
              <a:lnSpc>
                <a:spcPct val="70000"/>
              </a:lnSpc>
            </a:pPr>
            <a:r>
              <a:rPr lang="en-US" sz="1700" dirty="0"/>
              <a:t>If the same virtual machine is installed on many different devices, then your program can run on all those different devices</a:t>
            </a:r>
          </a:p>
          <a:p>
            <a:pPr lvl="3">
              <a:lnSpc>
                <a:spcPct val="70000"/>
              </a:lnSpc>
            </a:pPr>
            <a:r>
              <a:rPr lang="en-US" sz="1700" dirty="0"/>
              <a:t>Remember the goal of Java?</a:t>
            </a:r>
          </a:p>
          <a:p>
            <a:pPr lvl="3">
              <a:lnSpc>
                <a:spcPct val="70000"/>
              </a:lnSpc>
            </a:pPr>
            <a:endParaRPr lang="en-US" sz="1700" dirty="0"/>
          </a:p>
          <a:p>
            <a:pPr lvl="1">
              <a:lnSpc>
                <a:spcPct val="70000"/>
              </a:lnSpc>
            </a:pPr>
            <a:r>
              <a:rPr lang="en-US" sz="1700" dirty="0"/>
              <a:t>Bytecode is </a:t>
            </a:r>
            <a:r>
              <a:rPr lang="en-US" sz="1700" b="1" dirty="0"/>
              <a:t>platform independent</a:t>
            </a:r>
            <a:endParaRPr lang="en-US" sz="1700" dirty="0"/>
          </a:p>
          <a:p>
            <a:pPr lvl="2">
              <a:lnSpc>
                <a:spcPct val="70000"/>
              </a:lnSpc>
            </a:pPr>
            <a:r>
              <a:rPr lang="en-US" sz="1700" dirty="0"/>
              <a:t>Does not require particular hardware</a:t>
            </a:r>
          </a:p>
          <a:p>
            <a:pPr lvl="2">
              <a:lnSpc>
                <a:spcPct val="70000"/>
              </a:lnSpc>
            </a:pPr>
            <a:r>
              <a:rPr lang="en-US" sz="1700" dirty="0"/>
              <a:t>Results in bytecode being portable</a:t>
            </a:r>
          </a:p>
          <a:p>
            <a:pPr lvl="2">
              <a:lnSpc>
                <a:spcPct val="70000"/>
              </a:lnSpc>
            </a:pPr>
            <a:r>
              <a:rPr lang="en-US" sz="1700" dirty="0"/>
              <a:t>Don’t have to recompile source code every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868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Loading a program into memory</a:t>
            </a:r>
          </a:p>
          <a:p>
            <a:endParaRPr lang="en-US" sz="2000" dirty="0"/>
          </a:p>
          <a:p>
            <a:pPr lvl="1"/>
            <a:r>
              <a:rPr lang="en-US" sz="2000" dirty="0"/>
              <a:t>JVM places the program into memory and executes it (aka </a:t>
            </a:r>
            <a:r>
              <a:rPr lang="en-US" sz="2000" b="1" dirty="0"/>
              <a:t>loading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class loader</a:t>
            </a:r>
            <a:r>
              <a:rPr lang="en-US" sz="2000" dirty="0"/>
              <a:t> loads .class files containing bytecode of your program into primary memory.</a:t>
            </a:r>
          </a:p>
          <a:p>
            <a:pPr lvl="2"/>
            <a:r>
              <a:rPr lang="en-US" dirty="0"/>
              <a:t>.class files can be loaded from disk, a system or through a network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73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Bytecode Verification</a:t>
            </a:r>
          </a:p>
          <a:p>
            <a:endParaRPr lang="en-US" sz="2000" dirty="0"/>
          </a:p>
          <a:p>
            <a:pPr lvl="1"/>
            <a:r>
              <a:rPr lang="en-US" sz="2000" dirty="0"/>
              <a:t>Once the classes are loaded the </a:t>
            </a:r>
            <a:r>
              <a:rPr lang="en-US" sz="2000" b="1" dirty="0"/>
              <a:t>bytecode verifier</a:t>
            </a:r>
            <a:r>
              <a:rPr lang="en-US" sz="2000" dirty="0"/>
              <a:t> examines the bytecode to make sure it’s valid and adheres to Java security restrictions.</a:t>
            </a:r>
          </a:p>
          <a:p>
            <a:pPr lvl="2"/>
            <a:r>
              <a:rPr lang="en-US" sz="1600" dirty="0"/>
              <a:t>Ensures that any Java programs cannot damages other files on your system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Java enforces strong security to make sure programs arriving over the network do not damage files or the system itself (like a virus or worm)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556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Execution</a:t>
            </a:r>
          </a:p>
          <a:p>
            <a:pPr lvl="1"/>
            <a:r>
              <a:rPr lang="en-US" sz="2000" dirty="0"/>
              <a:t>The JVM executes the programs bytecode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actions outlined in your program are performed.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An analysis of the bytecode is performed to search for </a:t>
            </a:r>
            <a:r>
              <a:rPr lang="en-US" sz="2000" b="1" dirty="0"/>
              <a:t>hot spots</a:t>
            </a:r>
            <a:r>
              <a:rPr lang="en-US" sz="2000" dirty="0"/>
              <a:t> or frequently executed sections of the bytecode.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Java uses a combination of </a:t>
            </a:r>
            <a:r>
              <a:rPr lang="en-US" sz="2000" b="1" dirty="0"/>
              <a:t>compilation</a:t>
            </a:r>
            <a:r>
              <a:rPr lang="en-US" sz="2000" dirty="0"/>
              <a:t> and </a:t>
            </a:r>
            <a:r>
              <a:rPr lang="en-US" sz="2000" b="1" dirty="0"/>
              <a:t>interpretation</a:t>
            </a:r>
            <a:r>
              <a:rPr lang="en-US" sz="2000" dirty="0"/>
              <a:t>. This is called </a:t>
            </a:r>
            <a:r>
              <a:rPr lang="en-US" sz="2000" b="1" dirty="0"/>
              <a:t>just-in-time compilation (JIT).</a:t>
            </a:r>
          </a:p>
          <a:p>
            <a:pPr lvl="2"/>
            <a:r>
              <a:rPr lang="en-US" dirty="0"/>
              <a:t>JVM analyzes bytecode for areas that executes frequently and compiles them with JIT. The other areas are interpreted.</a:t>
            </a:r>
          </a:p>
          <a:p>
            <a:pPr lvl="2"/>
            <a:r>
              <a:rPr lang="en-US" dirty="0"/>
              <a:t>Translate the bytecode into the underlying computer’s machine language</a:t>
            </a:r>
          </a:p>
          <a:p>
            <a:pPr lvl="2"/>
            <a:r>
              <a:rPr lang="en-US" dirty="0"/>
              <a:t>If the JVM encounters these </a:t>
            </a:r>
            <a:r>
              <a:rPr lang="en-US" b="1" dirty="0"/>
              <a:t>hot spots</a:t>
            </a:r>
            <a:r>
              <a:rPr lang="en-US" dirty="0"/>
              <a:t> again, the machine code is executed (faster!)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2 phases of compilation</a:t>
            </a:r>
          </a:p>
          <a:p>
            <a:pPr lvl="2"/>
            <a:r>
              <a:rPr lang="en-US" dirty="0"/>
              <a:t>Source code translated into bytecode (for portability)</a:t>
            </a:r>
          </a:p>
          <a:p>
            <a:pPr lvl="2"/>
            <a:r>
              <a:rPr lang="en-US" dirty="0"/>
              <a:t>Bytecode is translated into machine language for the actual computer</a:t>
            </a:r>
          </a:p>
        </p:txBody>
      </p:sp>
    </p:spTree>
    <p:extLst>
      <p:ext uri="{BB962C8B-B14F-4D97-AF65-F5344CB8AC3E}">
        <p14:creationId xmlns:p14="http://schemas.microsoft.com/office/powerpoint/2010/main" val="282042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773" y="1825626"/>
            <a:ext cx="5412259" cy="3817294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sz="1700" dirty="0"/>
          </a:p>
        </p:txBody>
      </p:sp>
      <p:pic>
        <p:nvPicPr>
          <p:cNvPr id="8" name="Picture 1" descr="ch01imagesildes_Page_09.png"/>
          <p:cNvPicPr>
            <a:picLocks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93" y="1825625"/>
            <a:ext cx="716501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34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514" y="2022602"/>
            <a:ext cx="5262466" cy="3874346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sz="1700" dirty="0"/>
          </a:p>
        </p:txBody>
      </p:sp>
      <p:pic>
        <p:nvPicPr>
          <p:cNvPr id="8" name="Picture 1" descr="ch01imagesildes_Page_10.png"/>
          <p:cNvPicPr>
            <a:picLocks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5" y="1825625"/>
            <a:ext cx="716690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423630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Java is widely regarded as being one of the most popular programming languages in the world.</a:t>
            </a:r>
          </a:p>
          <a:p>
            <a:endParaRPr lang="en-US" sz="2000" dirty="0"/>
          </a:p>
          <a:p>
            <a:r>
              <a:rPr lang="en-US" sz="2000" dirty="0"/>
              <a:t>Used mostly to implement internet-based applications that communicate over a network</a:t>
            </a:r>
          </a:p>
          <a:p>
            <a:endParaRPr lang="en-US" sz="2000" dirty="0"/>
          </a:p>
          <a:p>
            <a:r>
              <a:rPr lang="en-US" sz="2000" dirty="0"/>
              <a:t>Billions of Java-enabled devices</a:t>
            </a:r>
          </a:p>
          <a:p>
            <a:endParaRPr lang="en-US" sz="2000" dirty="0"/>
          </a:p>
          <a:p>
            <a:r>
              <a:rPr lang="en-US" sz="2000" dirty="0"/>
              <a:t>Left: Most popular websites are implementing and utilizing Java</a:t>
            </a:r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78" y="2317071"/>
            <a:ext cx="6664053" cy="294884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631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6405753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First Java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Launch Eclipse now</a:t>
            </a:r>
          </a:p>
        </p:txBody>
      </p:sp>
    </p:spTree>
    <p:extLst>
      <p:ext uri="{BB962C8B-B14F-4D97-AF65-F5344CB8AC3E}">
        <p14:creationId xmlns:p14="http://schemas.microsoft.com/office/powerpoint/2010/main" val="402896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public class Welcome1  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   // main method begins execution of Java application</a:t>
            </a:r>
          </a:p>
          <a:p>
            <a:pPr marL="0" indent="0">
              <a:buNone/>
            </a:pPr>
            <a:r>
              <a:rPr lang="en-US" sz="2000"/>
              <a:t>   public static void main(String[] args)</a:t>
            </a:r>
          </a:p>
          <a:p>
            <a:pPr marL="0" indent="0">
              <a:buNone/>
            </a:pPr>
            <a:r>
              <a:rPr lang="en-US" sz="2000"/>
              <a:t>   {</a:t>
            </a:r>
          </a:p>
          <a:p>
            <a:pPr marL="0" indent="0">
              <a:buNone/>
            </a:pPr>
            <a:r>
              <a:rPr lang="en-US" sz="2000"/>
              <a:t>      System.out.println("Welcome to Java Programming!");</a:t>
            </a:r>
          </a:p>
          <a:p>
            <a:pPr marL="0" indent="0">
              <a:buNone/>
            </a:pPr>
            <a:r>
              <a:rPr lang="en-US" sz="2000"/>
              <a:t>   } // end method main</a:t>
            </a:r>
          </a:p>
          <a:p>
            <a:pPr marL="0" indent="0">
              <a:buNone/>
            </a:pPr>
            <a:r>
              <a:rPr lang="en-US" sz="2000"/>
              <a:t>} // end class Welcome1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45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Commenting</a:t>
            </a:r>
          </a:p>
          <a:p>
            <a:pPr lvl="1"/>
            <a:r>
              <a:rPr lang="en-US" sz="2000"/>
              <a:t>// </a:t>
            </a:r>
            <a:r>
              <a:rPr lang="en-US" sz="2000">
                <a:sym typeface="Wingdings" panose="05000000000000000000" pitchFamily="2" charset="2"/>
              </a:rPr>
              <a:t> Indicates that the line will be a comment</a:t>
            </a:r>
            <a:endParaRPr lang="en-US" sz="2000"/>
          </a:p>
          <a:p>
            <a:pPr lvl="1"/>
            <a:r>
              <a:rPr lang="en-US" sz="2000"/>
              <a:t>Used to </a:t>
            </a:r>
            <a:r>
              <a:rPr lang="en-US" sz="2000" b="1"/>
              <a:t>document programs</a:t>
            </a:r>
            <a:r>
              <a:rPr lang="en-US" sz="2000"/>
              <a:t> and improve readability</a:t>
            </a:r>
          </a:p>
          <a:p>
            <a:pPr lvl="1"/>
            <a:r>
              <a:rPr lang="en-US" sz="2000"/>
              <a:t>Compiler ignores comments</a:t>
            </a:r>
          </a:p>
          <a:p>
            <a:pPr lvl="1"/>
            <a:r>
              <a:rPr lang="en-US" sz="2000"/>
              <a:t>When using //, it means the comment terminates at the end of the line</a:t>
            </a:r>
          </a:p>
          <a:p>
            <a:pPr lvl="1"/>
            <a:endParaRPr lang="en-US" sz="2000"/>
          </a:p>
          <a:p>
            <a:pPr lvl="1"/>
            <a:r>
              <a:rPr lang="en-US" sz="2000" b="1"/>
              <a:t>Traditional comment</a:t>
            </a:r>
            <a:r>
              <a:rPr lang="en-US" sz="2000"/>
              <a:t> can be spread over multiple lines</a:t>
            </a:r>
          </a:p>
          <a:p>
            <a:pPr marL="457200" lvl="1" indent="0">
              <a:buNone/>
            </a:pPr>
            <a:r>
              <a:rPr lang="en-US" sz="2000"/>
              <a:t>/* This is a traditional comment. It</a:t>
            </a:r>
          </a:p>
          <a:p>
            <a:pPr marL="457200" lvl="1" indent="0">
              <a:buNone/>
            </a:pPr>
            <a:r>
              <a:rPr lang="en-US" sz="2000"/>
              <a:t>can be split over multiple lines */</a:t>
            </a:r>
          </a:p>
          <a:p>
            <a:pPr lvl="2"/>
            <a:r>
              <a:rPr lang="en-US" dirty="0"/>
              <a:t>Begins with a /* and ends with a */</a:t>
            </a:r>
          </a:p>
          <a:p>
            <a:pPr lvl="2"/>
            <a:r>
              <a:rPr lang="en-US" dirty="0"/>
              <a:t>Anything written between those to symbols will be ignored by the compiler.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9096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Javadoc comments</a:t>
            </a:r>
          </a:p>
          <a:p>
            <a:pPr lvl="1"/>
            <a:r>
              <a:rPr lang="en-US" sz="2000"/>
              <a:t>Delimited by /** … */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Compiler ignores all text between delimiters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Useful in creating </a:t>
            </a:r>
            <a:r>
              <a:rPr lang="en-US" sz="2000" b="1"/>
              <a:t>documentation </a:t>
            </a:r>
            <a:r>
              <a:rPr lang="en-US" sz="2000"/>
              <a:t>directly within your program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 </a:t>
            </a:r>
            <a:r>
              <a:rPr lang="en-US" sz="2000" b="1"/>
              <a:t>Javadoc utility program</a:t>
            </a:r>
            <a:r>
              <a:rPr lang="en-US" sz="2000"/>
              <a:t> reads Javadoc comments and uses those comments to prepare documentation in an HTML format.</a:t>
            </a:r>
          </a:p>
        </p:txBody>
      </p:sp>
    </p:spTree>
    <p:extLst>
      <p:ext uri="{BB962C8B-B14F-4D97-AF65-F5344CB8AC3E}">
        <p14:creationId xmlns:p14="http://schemas.microsoft.com/office/powerpoint/2010/main" val="1891332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Syntax errors</a:t>
            </a:r>
          </a:p>
          <a:p>
            <a:pPr lvl="1"/>
            <a:r>
              <a:rPr lang="en-US" sz="2000"/>
              <a:t>Errors detected by the compiler that violates the rules of the Java language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Syntax errors must be eliminated before the application can compile properly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Cannot run a program that has not been compiled</a:t>
            </a:r>
          </a:p>
        </p:txBody>
      </p:sp>
    </p:spTree>
    <p:extLst>
      <p:ext uri="{BB962C8B-B14F-4D97-AF65-F5344CB8AC3E}">
        <p14:creationId xmlns:p14="http://schemas.microsoft.com/office/powerpoint/2010/main" val="189358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Blank lines, space, tabs</a:t>
            </a:r>
          </a:p>
          <a:p>
            <a:pPr lvl="1"/>
            <a:r>
              <a:rPr lang="en-US" sz="2000"/>
              <a:t>Whitespace is useful for making your code readable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All </a:t>
            </a:r>
            <a:r>
              <a:rPr lang="en-US" sz="2000" b="1"/>
              <a:t>whitespace</a:t>
            </a:r>
            <a:r>
              <a:rPr lang="en-US" sz="2000"/>
              <a:t> is ignored by the compiler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No need to compress all your code together. Consider that in enterprise development, you are not the only person that will see code. </a:t>
            </a:r>
          </a:p>
        </p:txBody>
      </p:sp>
    </p:spTree>
    <p:extLst>
      <p:ext uri="{BB962C8B-B14F-4D97-AF65-F5344CB8AC3E}">
        <p14:creationId xmlns:p14="http://schemas.microsoft.com/office/powerpoint/2010/main" val="405627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Declaring a class</a:t>
            </a:r>
          </a:p>
          <a:p>
            <a:pPr marL="0" indent="0">
              <a:buNone/>
            </a:pPr>
            <a:r>
              <a:rPr lang="en-US" sz="2000" i="1"/>
              <a:t>public class Welcome1</a:t>
            </a:r>
          </a:p>
          <a:p>
            <a:pPr marL="0" indent="0">
              <a:buNone/>
            </a:pPr>
            <a:endParaRPr lang="en-US" sz="2000" i="1"/>
          </a:p>
          <a:p>
            <a:pPr lvl="1"/>
            <a:r>
              <a:rPr lang="en-US" sz="2000"/>
              <a:t>Every Java program consists of at least one class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 </a:t>
            </a:r>
            <a:r>
              <a:rPr lang="en-US" sz="2000" i="1"/>
              <a:t>class</a:t>
            </a:r>
            <a:r>
              <a:rPr lang="en-US" sz="2000"/>
              <a:t> keyword introduces a class declaration and is immediately followed by the </a:t>
            </a:r>
            <a:r>
              <a:rPr lang="en-US" sz="2000" b="1"/>
              <a:t>class name</a:t>
            </a: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 b="1"/>
              <a:t>Keywords</a:t>
            </a:r>
            <a:r>
              <a:rPr lang="en-US" sz="2000"/>
              <a:t> are reserved by Java is are always lower case.</a:t>
            </a:r>
            <a:r>
              <a:rPr lang="en-US" sz="2000" b="1"/>
              <a:t> </a:t>
            </a:r>
            <a:r>
              <a:rPr lang="en-US" sz="2000"/>
              <a:t>Appendix C of the textbook contains a list of commonly used keywords</a:t>
            </a:r>
          </a:p>
        </p:txBody>
      </p:sp>
    </p:spTree>
    <p:extLst>
      <p:ext uri="{BB962C8B-B14F-4D97-AF65-F5344CB8AC3E}">
        <p14:creationId xmlns:p14="http://schemas.microsoft.com/office/powerpoint/2010/main" val="1883613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Filename for a </a:t>
            </a:r>
            <a:r>
              <a:rPr lang="en-US" sz="2000" i="1"/>
              <a:t>public</a:t>
            </a:r>
            <a:r>
              <a:rPr lang="en-US" sz="2000"/>
              <a:t> class</a:t>
            </a:r>
          </a:p>
          <a:p>
            <a:endParaRPr lang="en-US" sz="2000"/>
          </a:p>
          <a:p>
            <a:pPr lvl="1"/>
            <a:r>
              <a:rPr lang="en-US" sz="2000"/>
              <a:t>A </a:t>
            </a:r>
            <a:r>
              <a:rPr lang="en-US" sz="2000" i="1"/>
              <a:t>public</a:t>
            </a:r>
            <a:r>
              <a:rPr lang="en-US" sz="2000"/>
              <a:t> must be placed in a file that has the </a:t>
            </a:r>
            <a:r>
              <a:rPr lang="en-US" sz="2000" b="1"/>
              <a:t>same name as the class name</a:t>
            </a: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For example:</a:t>
            </a:r>
          </a:p>
          <a:p>
            <a:pPr lvl="2"/>
            <a:r>
              <a:rPr lang="en-US" dirty="0"/>
              <a:t>Creating </a:t>
            </a:r>
            <a:r>
              <a:rPr lang="en-US" i="1" dirty="0"/>
              <a:t>public class Welcome1…</a:t>
            </a:r>
          </a:p>
          <a:p>
            <a:pPr lvl="2"/>
            <a:r>
              <a:rPr lang="en-US" dirty="0"/>
              <a:t>This class must be stored in a file called </a:t>
            </a:r>
            <a:r>
              <a:rPr lang="en-US" b="1" dirty="0"/>
              <a:t>Welcome1.java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Class names and identifiers</a:t>
            </a:r>
          </a:p>
          <a:p>
            <a:pPr lvl="1"/>
            <a:r>
              <a:rPr lang="en-US" sz="2000"/>
              <a:t>By convention, these begin with a capital letter and capitzaliz the first letter of each word included</a:t>
            </a:r>
          </a:p>
          <a:p>
            <a:pPr lvl="2"/>
            <a:r>
              <a:rPr lang="en-US" dirty="0"/>
              <a:t>Ex: </a:t>
            </a:r>
            <a:r>
              <a:rPr lang="en-US" i="1" dirty="0" err="1"/>
              <a:t>SomeClassName</a:t>
            </a:r>
            <a:endParaRPr lang="en-US" i="1" dirty="0"/>
          </a:p>
          <a:p>
            <a:pPr lvl="1"/>
            <a:r>
              <a:rPr lang="en-US" sz="2000"/>
              <a:t>A class name is known as an </a:t>
            </a:r>
            <a:r>
              <a:rPr lang="en-US" sz="2000" b="1"/>
              <a:t>identifier</a:t>
            </a:r>
            <a:r>
              <a:rPr lang="en-US" sz="2000"/>
              <a:t>. These are a series of characters consisting of letters, digits, underscores and dollar signs. </a:t>
            </a:r>
          </a:p>
          <a:p>
            <a:pPr lvl="2"/>
            <a:r>
              <a:rPr lang="en-US" dirty="0"/>
              <a:t>Note: Cannot start with a digit</a:t>
            </a:r>
          </a:p>
          <a:p>
            <a:pPr lvl="2"/>
            <a:r>
              <a:rPr lang="en-US" dirty="0"/>
              <a:t>Note: Cannot contain space</a:t>
            </a:r>
          </a:p>
          <a:p>
            <a:pPr lvl="2"/>
            <a:endParaRPr lang="en-US" dirty="0"/>
          </a:p>
          <a:p>
            <a:pPr lvl="1"/>
            <a:r>
              <a:rPr lang="en-US" sz="2000"/>
              <a:t>Java is </a:t>
            </a:r>
            <a:r>
              <a:rPr lang="en-US" sz="2000" b="1"/>
              <a:t>case sensitive</a:t>
            </a:r>
            <a:r>
              <a:rPr lang="en-US" sz="2000"/>
              <a:t>. Uppercase and lowercase letters are distinct.</a:t>
            </a:r>
          </a:p>
          <a:p>
            <a:pPr lvl="2"/>
            <a:r>
              <a:rPr lang="en-US" dirty="0"/>
              <a:t>Ex: a1 and A1 are different (but also valid)</a:t>
            </a:r>
          </a:p>
        </p:txBody>
      </p:sp>
    </p:spTree>
    <p:extLst>
      <p:ext uri="{BB962C8B-B14F-4D97-AF65-F5344CB8AC3E}">
        <p14:creationId xmlns:p14="http://schemas.microsoft.com/office/powerpoint/2010/main" val="382593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Class body</a:t>
            </a:r>
          </a:p>
          <a:p>
            <a:pPr lvl="1"/>
            <a:r>
              <a:rPr lang="en-US" sz="2000"/>
              <a:t>A </a:t>
            </a:r>
            <a:r>
              <a:rPr lang="en-US" sz="2000" b="1"/>
              <a:t>left brace {</a:t>
            </a:r>
            <a:r>
              <a:rPr lang="en-US" sz="2000"/>
              <a:t>, begins the body of every class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A </a:t>
            </a:r>
            <a:r>
              <a:rPr lang="en-US" sz="2000" b="1"/>
              <a:t>right brace }</a:t>
            </a:r>
            <a:r>
              <a:rPr lang="en-US" sz="2000"/>
              <a:t>, must end each class declaration</a:t>
            </a:r>
          </a:p>
          <a:p>
            <a:pPr lvl="1"/>
            <a:endParaRPr lang="en-US" sz="2000"/>
          </a:p>
          <a:p>
            <a:r>
              <a:rPr lang="en-US" sz="2000"/>
              <a:t>So far..</a:t>
            </a:r>
          </a:p>
          <a:p>
            <a:pPr marL="0" indent="0">
              <a:buNone/>
            </a:pPr>
            <a:r>
              <a:rPr lang="en-US" sz="2000" i="1"/>
              <a:t>public class Welcome1 { … }</a:t>
            </a:r>
          </a:p>
        </p:txBody>
      </p:sp>
    </p:spTree>
    <p:extLst>
      <p:ext uri="{BB962C8B-B14F-4D97-AF65-F5344CB8AC3E}">
        <p14:creationId xmlns:p14="http://schemas.microsoft.com/office/powerpoint/2010/main" val="1638848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Java</a:t>
            </a:r>
            <a:r>
              <a:rPr lang="en-US" sz="2000"/>
              <a:t> – Considered the most widely used computer programming language</a:t>
            </a:r>
            <a:endParaRPr lang="en-US" sz="2000" b="1"/>
          </a:p>
          <a:p>
            <a:pPr lvl="1"/>
            <a:r>
              <a:rPr lang="en-US" sz="2000"/>
              <a:t>Programming creates </a:t>
            </a:r>
            <a:r>
              <a:rPr lang="en-US" sz="2000" b="1"/>
              <a:t>software</a:t>
            </a:r>
            <a:r>
              <a:rPr lang="en-US" sz="2000"/>
              <a:t> which is used to control </a:t>
            </a:r>
            <a:r>
              <a:rPr lang="en-US" sz="2000" b="1"/>
              <a:t>hardware</a:t>
            </a:r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Java is currently owned by </a:t>
            </a:r>
            <a:r>
              <a:rPr lang="en-US" sz="2000" b="1"/>
              <a:t>Oracle</a:t>
            </a:r>
          </a:p>
          <a:p>
            <a:pPr lvl="1"/>
            <a:r>
              <a:rPr lang="en-US" sz="2000"/>
              <a:t>Maintenance, updates, etc.</a:t>
            </a:r>
          </a:p>
          <a:p>
            <a:pPr lvl="1"/>
            <a:endParaRPr lang="en-US" sz="2000"/>
          </a:p>
          <a:p>
            <a:r>
              <a:rPr lang="en-US" sz="2000"/>
              <a:t>Java is an </a:t>
            </a:r>
            <a:r>
              <a:rPr lang="en-US" sz="2000" b="1"/>
              <a:t>object-oriented language</a:t>
            </a:r>
            <a:r>
              <a:rPr lang="en-US" sz="2000"/>
              <a:t>. What does this mean?</a:t>
            </a:r>
          </a:p>
          <a:p>
            <a:pPr lvl="1"/>
            <a:r>
              <a:rPr lang="en-US" sz="2000"/>
              <a:t>Object-oriented programming (OOP) is a methodology (or way of thinking).</a:t>
            </a:r>
          </a:p>
          <a:p>
            <a:pPr lvl="2"/>
            <a:r>
              <a:rPr lang="en-US" dirty="0"/>
              <a:t>Largely replace </a:t>
            </a:r>
            <a:r>
              <a:rPr lang="en-US" b="1" dirty="0"/>
              <a:t>procedural programming</a:t>
            </a:r>
            <a:r>
              <a:rPr lang="en-US" dirty="0"/>
              <a:t>.</a:t>
            </a:r>
          </a:p>
          <a:p>
            <a:pPr lvl="1"/>
            <a:r>
              <a:rPr lang="en-US" sz="2000"/>
              <a:t>You program with objects. This will become clear in labs.</a:t>
            </a:r>
          </a:p>
        </p:txBody>
      </p:sp>
    </p:spTree>
    <p:extLst>
      <p:ext uri="{BB962C8B-B14F-4D97-AF65-F5344CB8AC3E}">
        <p14:creationId xmlns:p14="http://schemas.microsoft.com/office/powerpoint/2010/main" val="115209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Declaring a method</a:t>
            </a:r>
          </a:p>
          <a:p>
            <a:pPr marL="0" indent="0">
              <a:buNone/>
            </a:pPr>
            <a:r>
              <a:rPr lang="en-US" sz="2000" i="1"/>
              <a:t>public static void main( String[] args )</a:t>
            </a:r>
            <a:endParaRPr lang="en-US" sz="2000"/>
          </a:p>
          <a:p>
            <a:pPr marL="0" indent="0">
              <a:buNone/>
            </a:pPr>
            <a:endParaRPr lang="en-US" sz="2000" i="1"/>
          </a:p>
          <a:p>
            <a:r>
              <a:rPr lang="en-US" sz="2000"/>
              <a:t>The </a:t>
            </a:r>
            <a:r>
              <a:rPr lang="en-US" sz="2000" b="1"/>
              <a:t>main method</a:t>
            </a:r>
            <a:r>
              <a:rPr lang="en-US" sz="2000"/>
              <a:t> is the starting for of every Java application</a:t>
            </a:r>
          </a:p>
          <a:p>
            <a:pPr lvl="1"/>
            <a:r>
              <a:rPr lang="en-US" sz="2000"/>
              <a:t>The parentheses “( )” indicate that this is a method</a:t>
            </a:r>
          </a:p>
          <a:p>
            <a:r>
              <a:rPr lang="en-US" sz="2000"/>
              <a:t>Java class declaration normally contain 1 or more methods</a:t>
            </a:r>
          </a:p>
          <a:p>
            <a:r>
              <a:rPr lang="en-US" sz="2000"/>
              <a:t>The </a:t>
            </a:r>
            <a:r>
              <a:rPr lang="en-US" sz="2000" b="1"/>
              <a:t>main method</a:t>
            </a:r>
            <a:r>
              <a:rPr lang="en-US" sz="2000"/>
              <a:t> must be implements as shown above. If not then the JVM will not execute the application</a:t>
            </a:r>
          </a:p>
          <a:p>
            <a:r>
              <a:rPr lang="en-US" sz="2000"/>
              <a:t>Methods perform tasks and can return information when they complete the task</a:t>
            </a:r>
          </a:p>
          <a:p>
            <a:r>
              <a:rPr lang="en-US" sz="2000"/>
              <a:t>The keyword </a:t>
            </a:r>
            <a:r>
              <a:rPr lang="en-US" sz="2000" b="1"/>
              <a:t>void</a:t>
            </a:r>
            <a:r>
              <a:rPr lang="en-US" sz="2000"/>
              <a:t> indicates that this method will not return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208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The body of a method declaration utilizes left and right braces { }</a:t>
            </a:r>
          </a:p>
          <a:p>
            <a:endParaRPr lang="en-US" sz="2000"/>
          </a:p>
          <a:p>
            <a:r>
              <a:rPr lang="en-US" sz="2000"/>
              <a:t>Statement</a:t>
            </a:r>
          </a:p>
          <a:p>
            <a:pPr marL="457200" lvl="1" indent="0">
              <a:buNone/>
            </a:pPr>
            <a:r>
              <a:rPr lang="en-US" sz="2000" i="1"/>
              <a:t>System.out.println(“Welcome to Java Programming”);</a:t>
            </a:r>
          </a:p>
          <a:p>
            <a:pPr marL="457200" lvl="1" indent="0">
              <a:buNone/>
            </a:pPr>
            <a:endParaRPr lang="en-US" sz="2000" i="1"/>
          </a:p>
          <a:p>
            <a:pPr lvl="1"/>
            <a:r>
              <a:rPr lang="en-US" sz="2000"/>
              <a:t>Instructs the computer to perform an action</a:t>
            </a:r>
          </a:p>
          <a:p>
            <a:pPr lvl="2"/>
            <a:r>
              <a:rPr lang="en-US" dirty="0"/>
              <a:t>Display the characters between the quotation marks onto the console</a:t>
            </a:r>
          </a:p>
          <a:p>
            <a:pPr lvl="1"/>
            <a:r>
              <a:rPr lang="en-US" sz="2000"/>
              <a:t>The characters between the quotation marks is known as a </a:t>
            </a:r>
            <a:r>
              <a:rPr lang="en-US" sz="2000" b="1"/>
              <a:t>string</a:t>
            </a:r>
            <a:endParaRPr lang="en-US" sz="2000"/>
          </a:p>
          <a:p>
            <a:pPr lvl="2"/>
            <a:r>
              <a:rPr lang="en-US" dirty="0"/>
              <a:t>Also known as a </a:t>
            </a:r>
            <a:r>
              <a:rPr lang="en-US" b="1" dirty="0"/>
              <a:t>character string </a:t>
            </a:r>
            <a:r>
              <a:rPr lang="en-US" dirty="0"/>
              <a:t>or </a:t>
            </a:r>
            <a:r>
              <a:rPr lang="en-US" b="1" dirty="0"/>
              <a:t>string literal</a:t>
            </a:r>
            <a:endParaRPr lang="en-US" dirty="0"/>
          </a:p>
          <a:p>
            <a:pPr lvl="1"/>
            <a:r>
              <a:rPr lang="en-US" sz="2000"/>
              <a:t>Notice that white space is NOT ignored by the compiler</a:t>
            </a:r>
          </a:p>
          <a:p>
            <a:pPr lvl="1"/>
            <a:r>
              <a:rPr lang="en-US" sz="2000"/>
              <a:t>Strings cannot span multiple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401971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i="1"/>
              <a:t>System.out </a:t>
            </a:r>
            <a:r>
              <a:rPr lang="en-US" sz="2000"/>
              <a:t>object</a:t>
            </a:r>
          </a:p>
          <a:p>
            <a:pPr lvl="1"/>
            <a:r>
              <a:rPr lang="en-US" sz="2000"/>
              <a:t>Represents a standard output object</a:t>
            </a:r>
          </a:p>
          <a:p>
            <a:pPr lvl="1"/>
            <a:r>
              <a:rPr lang="en-US" sz="2000"/>
              <a:t>Allows a Java application to display information in the command window</a:t>
            </a:r>
          </a:p>
          <a:p>
            <a:pPr lvl="1"/>
            <a:endParaRPr lang="en-US" sz="2000"/>
          </a:p>
          <a:p>
            <a:r>
              <a:rPr lang="en-US" sz="2000" i="1"/>
              <a:t>System.out.println </a:t>
            </a:r>
            <a:r>
              <a:rPr lang="en-US" sz="2000"/>
              <a:t>method</a:t>
            </a:r>
          </a:p>
          <a:p>
            <a:pPr lvl="1"/>
            <a:r>
              <a:rPr lang="en-US" sz="2000"/>
              <a:t>Displays the line of text provided</a:t>
            </a:r>
          </a:p>
          <a:p>
            <a:pPr lvl="1"/>
            <a:r>
              <a:rPr lang="en-US" sz="2000"/>
              <a:t>The string in the parenthesis is known as an </a:t>
            </a:r>
            <a:r>
              <a:rPr lang="en-US" sz="2000" b="1"/>
              <a:t>argument</a:t>
            </a:r>
            <a:r>
              <a:rPr lang="en-US" sz="2000"/>
              <a:t> for the println method.</a:t>
            </a:r>
          </a:p>
          <a:p>
            <a:pPr lvl="1"/>
            <a:r>
              <a:rPr lang="en-US" sz="2000" i="1"/>
              <a:t>println</a:t>
            </a:r>
            <a:r>
              <a:rPr lang="en-US" sz="2000"/>
              <a:t> will position the cursor on the next line after printing the test</a:t>
            </a:r>
          </a:p>
          <a:p>
            <a:pPr lvl="2"/>
            <a:r>
              <a:rPr lang="en-US" dirty="0"/>
              <a:t>Can use </a:t>
            </a:r>
            <a:r>
              <a:rPr lang="en-US" i="1" dirty="0"/>
              <a:t>print</a:t>
            </a:r>
            <a:r>
              <a:rPr lang="en-US" dirty="0"/>
              <a:t> to keep the cursor on the same line</a:t>
            </a:r>
          </a:p>
          <a:p>
            <a:r>
              <a:rPr lang="en-US" sz="2000"/>
              <a:t>Most statement end with a semicolon ;</a:t>
            </a:r>
          </a:p>
        </p:txBody>
      </p:sp>
    </p:spTree>
    <p:extLst>
      <p:ext uri="{BB962C8B-B14F-4D97-AF65-F5344CB8AC3E}">
        <p14:creationId xmlns:p14="http://schemas.microsoft.com/office/powerpoint/2010/main" val="287188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Modifying Your 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900"/>
              <a:t>// Fig. 2.3: Welcome2.java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// Printing a line of text with multiple statements.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900"/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public class Welcome2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// main method begins execution of Java application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public static void main(String[] args)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   System.out.print("Welcome to 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   System.out.println("Java Programming!");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   } // end method main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/>
              <a:t>} // end class Welcome2</a:t>
            </a:r>
          </a:p>
          <a:p>
            <a:pPr marL="0" indent="0">
              <a:lnSpc>
                <a:spcPct val="70000"/>
              </a:lnSpc>
              <a:buNone/>
            </a:pPr>
            <a:endParaRPr lang="en-US" sz="1900"/>
          </a:p>
          <a:p>
            <a:pPr>
              <a:lnSpc>
                <a:spcPct val="7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48147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Modifying Your 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Newline characters</a:t>
            </a:r>
            <a:r>
              <a:rPr lang="en-US" sz="2000"/>
              <a:t> tell </a:t>
            </a:r>
            <a:r>
              <a:rPr lang="en-US" sz="2000" i="1"/>
              <a:t>System.out’s print and println </a:t>
            </a:r>
            <a:r>
              <a:rPr lang="en-US" sz="2000"/>
              <a:t>methods when to position the output cursor at the beginning of the next line in the command window</a:t>
            </a:r>
          </a:p>
          <a:p>
            <a:r>
              <a:rPr lang="en-US" sz="2000"/>
              <a:t>Newline characters are whitespace characters</a:t>
            </a:r>
          </a:p>
          <a:p>
            <a:r>
              <a:rPr lang="en-US" sz="2000"/>
              <a:t>The </a:t>
            </a:r>
            <a:r>
              <a:rPr lang="en-US" sz="2000" b="1"/>
              <a:t>backslash </a:t>
            </a:r>
            <a:r>
              <a:rPr lang="en-US" sz="2000"/>
              <a:t>(\) is called an </a:t>
            </a:r>
            <a:r>
              <a:rPr lang="en-US" sz="2000" b="1"/>
              <a:t>escape character</a:t>
            </a:r>
            <a:endParaRPr lang="en-US" sz="2000"/>
          </a:p>
          <a:p>
            <a:pPr lvl="1"/>
            <a:r>
              <a:rPr lang="en-US" sz="2000"/>
              <a:t>Indicates that this is a “special character”</a:t>
            </a:r>
          </a:p>
          <a:p>
            <a:r>
              <a:rPr lang="en-US" sz="2000"/>
              <a:t>Backslash is combined with the next character to form an </a:t>
            </a:r>
            <a:r>
              <a:rPr lang="en-US" sz="2000" b="1"/>
              <a:t>escape sequence</a:t>
            </a:r>
            <a:r>
              <a:rPr lang="en-US" sz="2000"/>
              <a:t>. </a:t>
            </a:r>
          </a:p>
          <a:p>
            <a:pPr lvl="1"/>
            <a:r>
              <a:rPr lang="en-US" sz="2000"/>
              <a:t>Example: \n – Represents a newline character</a:t>
            </a:r>
          </a:p>
          <a:p>
            <a:pPr lvl="1"/>
            <a:endParaRPr lang="en-US" sz="2000"/>
          </a:p>
          <a:p>
            <a:r>
              <a:rPr lang="en-US" sz="2000"/>
              <a:t>A list of escape sequences can be found online</a:t>
            </a:r>
          </a:p>
        </p:txBody>
      </p:sp>
    </p:spTree>
    <p:extLst>
      <p:ext uri="{BB962C8B-B14F-4D97-AF65-F5344CB8AC3E}">
        <p14:creationId xmlns:p14="http://schemas.microsoft.com/office/powerpoint/2010/main" val="47634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Modifying Your 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/>
              <a:t>// Fig. 2.4: Welcome3.java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// Printing multiple lines with a single statement.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public class Welcome3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  // main method begins execution of Java application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  public static void main(String[] args)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     System.out.println("Welcome\nto\nJava\nProgramming!");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  } // end method main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} // end class Welcome3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588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Displaying Text with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900"/>
              <a:t>System.out.printf method</a:t>
            </a:r>
          </a:p>
          <a:p>
            <a:pPr lvl="1">
              <a:lnSpc>
                <a:spcPct val="70000"/>
              </a:lnSpc>
            </a:pPr>
            <a:r>
              <a:rPr lang="en-US" sz="1900"/>
              <a:t>The “f” means </a:t>
            </a:r>
            <a:r>
              <a:rPr lang="en-US" sz="1900" b="1"/>
              <a:t>formatted</a:t>
            </a:r>
            <a:endParaRPr lang="en-US" sz="1900"/>
          </a:p>
          <a:p>
            <a:pPr lvl="1">
              <a:lnSpc>
                <a:spcPct val="70000"/>
              </a:lnSpc>
            </a:pPr>
            <a:r>
              <a:rPr lang="en-US" sz="1900"/>
              <a:t>This means this method displays </a:t>
            </a:r>
            <a:r>
              <a:rPr lang="en-US" sz="1900" b="1"/>
              <a:t>formatted data</a:t>
            </a:r>
            <a:endParaRPr lang="en-US" sz="1900"/>
          </a:p>
          <a:p>
            <a:pPr>
              <a:lnSpc>
                <a:spcPct val="70000"/>
              </a:lnSpc>
            </a:pPr>
            <a:r>
              <a:rPr lang="en-US" sz="1900"/>
              <a:t>Multiple method arguments are placed in a </a:t>
            </a:r>
            <a:r>
              <a:rPr lang="en-US" sz="1900" b="1"/>
              <a:t>comma-separated list</a:t>
            </a:r>
            <a:endParaRPr lang="en-US" sz="1900"/>
          </a:p>
          <a:p>
            <a:pPr>
              <a:lnSpc>
                <a:spcPct val="70000"/>
              </a:lnSpc>
            </a:pPr>
            <a:r>
              <a:rPr lang="en-US" sz="1900"/>
              <a:t>Calling a method is referred to as </a:t>
            </a:r>
            <a:r>
              <a:rPr lang="en-US" sz="1900" b="1"/>
              <a:t>invoking</a:t>
            </a:r>
            <a:r>
              <a:rPr lang="en-US" sz="1900"/>
              <a:t> a method</a:t>
            </a:r>
          </a:p>
          <a:p>
            <a:pPr>
              <a:lnSpc>
                <a:spcPct val="70000"/>
              </a:lnSpc>
            </a:pPr>
            <a:r>
              <a:rPr lang="en-US" sz="1900"/>
              <a:t>Java allows large statements to be split over many lines</a:t>
            </a:r>
          </a:p>
          <a:p>
            <a:pPr lvl="1">
              <a:lnSpc>
                <a:spcPct val="70000"/>
              </a:lnSpc>
            </a:pPr>
            <a:r>
              <a:rPr lang="en-US" sz="1900"/>
              <a:t>Cannot split in the middle of an identifier or a string</a:t>
            </a:r>
          </a:p>
          <a:p>
            <a:pPr>
              <a:lnSpc>
                <a:spcPct val="70000"/>
              </a:lnSpc>
            </a:pPr>
            <a:r>
              <a:rPr lang="en-US" sz="1900"/>
              <a:t>The first argument in the printf method is a </a:t>
            </a:r>
            <a:r>
              <a:rPr lang="en-US" sz="1900" b="1"/>
              <a:t>format string</a:t>
            </a:r>
            <a:endParaRPr lang="en-US" sz="1900"/>
          </a:p>
          <a:p>
            <a:pPr lvl="1">
              <a:lnSpc>
                <a:spcPct val="70000"/>
              </a:lnSpc>
            </a:pPr>
            <a:r>
              <a:rPr lang="en-US" sz="1900"/>
              <a:t>Consists of </a:t>
            </a:r>
            <a:r>
              <a:rPr lang="en-US" sz="1900" b="1"/>
              <a:t>fixed text</a:t>
            </a:r>
            <a:r>
              <a:rPr lang="en-US" sz="1900"/>
              <a:t> and </a:t>
            </a:r>
            <a:r>
              <a:rPr lang="en-US" sz="1900" b="1"/>
              <a:t>formatted specifiers</a:t>
            </a:r>
            <a:endParaRPr lang="en-US" sz="1900"/>
          </a:p>
          <a:p>
            <a:pPr lvl="1">
              <a:lnSpc>
                <a:spcPct val="70000"/>
              </a:lnSpc>
            </a:pPr>
            <a:r>
              <a:rPr lang="en-US" sz="1900"/>
              <a:t>Fixed text is output as it would be with print or println</a:t>
            </a:r>
          </a:p>
          <a:p>
            <a:pPr lvl="1">
              <a:lnSpc>
                <a:spcPct val="70000"/>
              </a:lnSpc>
            </a:pPr>
            <a:r>
              <a:rPr lang="en-US" sz="1900"/>
              <a:t>Format specifiers act as placeholders for a value and specifies the type of data to output</a:t>
            </a:r>
          </a:p>
          <a:p>
            <a:pPr>
              <a:lnSpc>
                <a:spcPct val="70000"/>
              </a:lnSpc>
            </a:pPr>
            <a:r>
              <a:rPr lang="en-US" sz="1900"/>
              <a:t>Format specifiers begin with a % and is followed by a character representing the data type</a:t>
            </a:r>
          </a:p>
          <a:p>
            <a:pPr>
              <a:lnSpc>
                <a:spcPct val="70000"/>
              </a:lnSpc>
            </a:pPr>
            <a:r>
              <a:rPr lang="en-US" sz="1900"/>
              <a:t>Ex: %s is placeholder for a string</a:t>
            </a:r>
          </a:p>
        </p:txBody>
      </p:sp>
    </p:spTree>
    <p:extLst>
      <p:ext uri="{BB962C8B-B14F-4D97-AF65-F5344CB8AC3E}">
        <p14:creationId xmlns:p14="http://schemas.microsoft.com/office/powerpoint/2010/main" val="229829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Displaying Text with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// Fig. 2.6: Welcome4.java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// Displaying multiple lines with method System.out.printf.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900">
              <a:ea typeface="Times New Roman" pitchFamily="18" charset="0"/>
              <a:cs typeface="Arial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public class Welcome4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// main method begins execution of Java application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public static void main(String[] args)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   System.out.printf("%s%n%s%n",       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      "Welcome to", "Java Programming!");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   } // end method main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900">
                <a:ea typeface="Times New Roman" pitchFamily="18" charset="0"/>
                <a:cs typeface="Arial" charset="0"/>
              </a:rPr>
              <a:t>} // end class Welcome4</a:t>
            </a:r>
          </a:p>
          <a:p>
            <a:pPr>
              <a:lnSpc>
                <a:spcPct val="7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4168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Adding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Integers</a:t>
            </a:r>
          </a:p>
          <a:p>
            <a:pPr lvl="1"/>
            <a:r>
              <a:rPr lang="en-US" sz="2000"/>
              <a:t>Whole numbers like -22, 7, 0 and 1024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Programs remember numbers and other pieces of data in the computers memory and access that data through </a:t>
            </a:r>
            <a:r>
              <a:rPr lang="en-US" sz="2000" b="1"/>
              <a:t>variables</a:t>
            </a:r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3092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Adding Integers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8562" y="1783492"/>
            <a:ext cx="419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92D050"/>
                </a:solidFill>
              </a:rPr>
              <a:t>// Fig. 2.7: Addition.java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92D050"/>
                </a:solidFill>
              </a:rPr>
              <a:t>// Addition program that displays the sum of two numbers.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import </a:t>
            </a:r>
            <a:r>
              <a:rPr lang="en-US" sz="1200" dirty="0" err="1"/>
              <a:t>java.util.Scanner</a:t>
            </a:r>
            <a:r>
              <a:rPr lang="en-US" sz="1200" dirty="0"/>
              <a:t>; // program uses class Scanner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public class Addition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200" dirty="0">
                <a:solidFill>
                  <a:srgbClr val="92D050"/>
                </a:solidFill>
              </a:rPr>
              <a:t>// main method begins execution of Java application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92D050"/>
                </a:solidFill>
              </a:rPr>
              <a:t>// create a Scanner to obtain input from the command window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   Scanner input = new Scanner(System.in);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number1; </a:t>
            </a:r>
            <a:r>
              <a:rPr lang="en-US" sz="1200" dirty="0">
                <a:solidFill>
                  <a:srgbClr val="92D050"/>
                </a:solidFill>
              </a:rPr>
              <a:t>// first number to add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number2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en-US" sz="1200" dirty="0">
                <a:solidFill>
                  <a:srgbClr val="92D050"/>
                </a:solidFill>
              </a:rPr>
              <a:t>// second number to add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sum; </a:t>
            </a:r>
            <a:r>
              <a:rPr lang="en-US" sz="1200" dirty="0">
                <a:solidFill>
                  <a:srgbClr val="92D050"/>
                </a:solidFill>
              </a:rPr>
              <a:t>// sum of number1 and number2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05400" y="198120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200" b="0" kern="0" dirty="0"/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</a:t>
            </a:r>
            <a:r>
              <a:rPr lang="en-US" sz="1200" b="0" kern="0" dirty="0" err="1"/>
              <a:t>System.out.print</a:t>
            </a:r>
            <a:r>
              <a:rPr lang="en-US" sz="1200" b="0" kern="0" dirty="0"/>
              <a:t>("Enter first integer: "); </a:t>
            </a:r>
            <a:r>
              <a:rPr lang="en-US" sz="1200" b="0" kern="0" dirty="0">
                <a:solidFill>
                  <a:srgbClr val="92D050"/>
                </a:solidFill>
              </a:rPr>
              <a:t>// prompt 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number1 = </a:t>
            </a:r>
            <a:r>
              <a:rPr lang="en-US" sz="1200" b="0" kern="0" dirty="0" err="1"/>
              <a:t>input.nextInt</a:t>
            </a:r>
            <a:r>
              <a:rPr lang="en-US" sz="1200" b="0" kern="0" dirty="0"/>
              <a:t>(); </a:t>
            </a:r>
            <a:r>
              <a:rPr lang="en-US" sz="1200" b="0" kern="0" dirty="0">
                <a:solidFill>
                  <a:srgbClr val="92D050"/>
                </a:solidFill>
              </a:rPr>
              <a:t>// read first number from user</a:t>
            </a:r>
          </a:p>
          <a:p>
            <a:pPr marL="0" indent="0">
              <a:buFont typeface="Wingdings" pitchFamily="2" charset="2"/>
              <a:buNone/>
            </a:pPr>
            <a:endParaRPr lang="en-US" sz="1200" b="0" kern="0" dirty="0">
              <a:solidFill>
                <a:srgbClr val="92D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</a:t>
            </a:r>
            <a:r>
              <a:rPr lang="en-US" sz="1200" b="0" kern="0" dirty="0" err="1"/>
              <a:t>System.out.print</a:t>
            </a:r>
            <a:r>
              <a:rPr lang="en-US" sz="1200" b="0" kern="0" dirty="0"/>
              <a:t>("Enter second integer: "); </a:t>
            </a:r>
            <a:r>
              <a:rPr lang="en-US" sz="1200" b="0" kern="0" dirty="0">
                <a:solidFill>
                  <a:srgbClr val="92D050"/>
                </a:solidFill>
              </a:rPr>
              <a:t>// prompt 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number2 = </a:t>
            </a:r>
            <a:r>
              <a:rPr lang="en-US" sz="1200" b="0" kern="0" dirty="0" err="1"/>
              <a:t>input.nextInt</a:t>
            </a:r>
            <a:r>
              <a:rPr lang="en-US" sz="1200" b="0" kern="0" dirty="0"/>
              <a:t>(); </a:t>
            </a:r>
            <a:r>
              <a:rPr lang="en-US" sz="1200" b="0" kern="0" dirty="0">
                <a:solidFill>
                  <a:srgbClr val="92D050"/>
                </a:solidFill>
              </a:rPr>
              <a:t>// read second number from user</a:t>
            </a:r>
          </a:p>
          <a:p>
            <a:pPr marL="0" indent="0">
              <a:buFont typeface="Wingdings" pitchFamily="2" charset="2"/>
              <a:buNone/>
            </a:pPr>
            <a:endParaRPr lang="en-US" sz="1200" b="0" kern="0" dirty="0"/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sum = number1 + number2; </a:t>
            </a:r>
            <a:r>
              <a:rPr lang="en-US" sz="1200" b="0" kern="0" dirty="0">
                <a:solidFill>
                  <a:srgbClr val="92D050"/>
                </a:solidFill>
              </a:rPr>
              <a:t>// add numbers, then store</a:t>
            </a:r>
            <a:r>
              <a:rPr lang="en-US" sz="1200" b="0" kern="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0" kern="0" dirty="0">
                <a:solidFill>
                  <a:srgbClr val="92D050"/>
                </a:solidFill>
              </a:rPr>
              <a:t>total in sum</a:t>
            </a:r>
          </a:p>
          <a:p>
            <a:pPr marL="0" indent="0">
              <a:buFont typeface="Wingdings" pitchFamily="2" charset="2"/>
              <a:buNone/>
            </a:pPr>
            <a:endParaRPr lang="en-US" sz="1200" b="0" kern="0" dirty="0"/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   </a:t>
            </a:r>
            <a:r>
              <a:rPr lang="en-US" sz="1200" b="0" kern="0" dirty="0" err="1"/>
              <a:t>System.out.printf</a:t>
            </a:r>
            <a:r>
              <a:rPr lang="en-US" sz="1200" b="0" kern="0" dirty="0"/>
              <a:t>("Sum is %</a:t>
            </a:r>
            <a:r>
              <a:rPr lang="en-US" sz="1200" b="0" kern="0" dirty="0" err="1"/>
              <a:t>d%n</a:t>
            </a:r>
            <a:r>
              <a:rPr lang="en-US" sz="1200" b="0" kern="0" dirty="0"/>
              <a:t>", sum); </a:t>
            </a:r>
            <a:r>
              <a:rPr lang="en-US" sz="1200" b="0" kern="0" dirty="0">
                <a:solidFill>
                  <a:srgbClr val="92D050"/>
                </a:solidFill>
              </a:rPr>
              <a:t>// display sum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   } </a:t>
            </a:r>
            <a:r>
              <a:rPr lang="en-US" sz="1200" b="0" kern="0" dirty="0">
                <a:solidFill>
                  <a:srgbClr val="92D050"/>
                </a:solidFill>
              </a:rPr>
              <a:t>// end method main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b="0" kern="0" dirty="0"/>
              <a:t>} </a:t>
            </a:r>
            <a:r>
              <a:rPr lang="en-US" sz="1200" b="0" kern="0" dirty="0">
                <a:solidFill>
                  <a:srgbClr val="92D050"/>
                </a:solidFill>
              </a:rPr>
              <a:t>// end class Addition</a:t>
            </a:r>
          </a:p>
        </p:txBody>
      </p:sp>
    </p:spTree>
    <p:extLst>
      <p:ext uri="{BB962C8B-B14F-4D97-AF65-F5344CB8AC3E}">
        <p14:creationId xmlns:p14="http://schemas.microsoft.com/office/powerpoint/2010/main" val="160448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Java is currently on version 8.</a:t>
            </a:r>
          </a:p>
          <a:p>
            <a:pPr lvl="1"/>
            <a:r>
              <a:rPr lang="en-US" sz="2000"/>
              <a:t>This is what we will be using in this course.</a:t>
            </a:r>
          </a:p>
          <a:p>
            <a:pPr lvl="1"/>
            <a:endParaRPr lang="en-US" sz="2000"/>
          </a:p>
          <a:p>
            <a:r>
              <a:rPr lang="en-US" sz="2000"/>
              <a:t>Many different “editions” of Java are available</a:t>
            </a:r>
          </a:p>
          <a:p>
            <a:pPr lvl="1"/>
            <a:r>
              <a:rPr lang="en-US" sz="2000"/>
              <a:t>SE – Standard Edition</a:t>
            </a:r>
          </a:p>
          <a:p>
            <a:pPr lvl="1"/>
            <a:r>
              <a:rPr lang="en-US" sz="2000"/>
              <a:t>EE – Enterprise Edition (large corporations)</a:t>
            </a:r>
          </a:p>
          <a:p>
            <a:pPr lvl="1"/>
            <a:r>
              <a:rPr lang="en-US" sz="2000"/>
              <a:t>ME – Micro Edition (small devices)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6119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import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Helps the compiler locate a class being used by the program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Rich set of predefined classes that you can reuse rather than “reinventing the wheel”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“Stand on the shoulders of giants” – Issac Newton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Classes are grouped into </a:t>
            </a:r>
            <a:r>
              <a:rPr lang="en-US" sz="2000" b="1"/>
              <a:t>packages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Used to group related classes together.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Import declarations are used to identify which predefined classes you are using in your Java application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They are placed before the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230325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Scanner Object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Variable declaration statement</a:t>
            </a:r>
            <a:endParaRPr lang="en-US" sz="2000"/>
          </a:p>
          <a:p>
            <a:pPr marL="0" indent="0">
              <a:buNone/>
            </a:pPr>
            <a:r>
              <a:rPr lang="en-US" sz="2000" i="1"/>
              <a:t>Scanner input = new Scanner( System.in );</a:t>
            </a:r>
          </a:p>
          <a:p>
            <a:pPr lvl="1"/>
            <a:r>
              <a:rPr lang="en-US" sz="2000"/>
              <a:t>Notice the format</a:t>
            </a:r>
          </a:p>
          <a:p>
            <a:pPr lvl="2"/>
            <a:r>
              <a:rPr lang="en-US" i="1" dirty="0"/>
              <a:t>Type name = new Type(…)</a:t>
            </a:r>
          </a:p>
          <a:p>
            <a:pPr lvl="2"/>
            <a:endParaRPr lang="en-US" i="1" dirty="0"/>
          </a:p>
          <a:p>
            <a:r>
              <a:rPr lang="en-US" sz="2000"/>
              <a:t>Variable</a:t>
            </a:r>
          </a:p>
          <a:p>
            <a:pPr lvl="1"/>
            <a:r>
              <a:rPr lang="en-US" sz="2000"/>
              <a:t>A location in computer’s memory where a value can be stored for use later</a:t>
            </a:r>
          </a:p>
          <a:p>
            <a:pPr lvl="1"/>
            <a:r>
              <a:rPr lang="en-US" sz="2000"/>
              <a:t>Must always be declared with a </a:t>
            </a:r>
            <a:r>
              <a:rPr lang="en-US" sz="2000" b="1"/>
              <a:t>name</a:t>
            </a:r>
            <a:r>
              <a:rPr lang="en-US" sz="2000"/>
              <a:t> and a </a:t>
            </a:r>
            <a:r>
              <a:rPr lang="en-US" sz="2000" b="1"/>
              <a:t>type</a:t>
            </a:r>
            <a:endParaRPr lang="en-US" sz="2000"/>
          </a:p>
          <a:p>
            <a:pPr lvl="2"/>
            <a:r>
              <a:rPr lang="en-US" dirty="0"/>
              <a:t>The name allows the program to access the value in memory</a:t>
            </a:r>
          </a:p>
          <a:p>
            <a:pPr lvl="2"/>
            <a:r>
              <a:rPr lang="en-US" dirty="0"/>
              <a:t>The name can be any valid identifier</a:t>
            </a:r>
          </a:p>
          <a:p>
            <a:pPr lvl="1"/>
            <a:r>
              <a:rPr lang="en-US" sz="2000"/>
              <a:t>The variable type specifies what kind of information is stored at that location in memory.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502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Adding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Scanner</a:t>
            </a:r>
          </a:p>
          <a:p>
            <a:pPr lvl="1"/>
            <a:r>
              <a:rPr lang="en-US" sz="2000"/>
              <a:t>Enables a program to read data for use in the program</a:t>
            </a:r>
          </a:p>
          <a:p>
            <a:pPr lvl="1"/>
            <a:r>
              <a:rPr lang="en-US" sz="2000"/>
              <a:t>Data can come from many sources</a:t>
            </a:r>
          </a:p>
          <a:p>
            <a:pPr lvl="2"/>
            <a:r>
              <a:rPr lang="en-US" dirty="0"/>
              <a:t>Keyboard, or a file on disk</a:t>
            </a:r>
          </a:p>
          <a:p>
            <a:pPr lvl="1"/>
            <a:r>
              <a:rPr lang="en-US" sz="2000"/>
              <a:t>To use Scanner you must first create it and specify the source of the data being input (System.in)</a:t>
            </a:r>
          </a:p>
          <a:p>
            <a:pPr lvl="1"/>
            <a:r>
              <a:rPr lang="en-US" sz="2000"/>
              <a:t>The </a:t>
            </a:r>
            <a:r>
              <a:rPr lang="en-US" sz="2000" b="1"/>
              <a:t>equals</a:t>
            </a:r>
            <a:r>
              <a:rPr lang="en-US" sz="2000"/>
              <a:t> </a:t>
            </a:r>
            <a:r>
              <a:rPr lang="en-US" sz="2000" b="1"/>
              <a:t>(=)</a:t>
            </a:r>
            <a:r>
              <a:rPr lang="en-US" sz="2000"/>
              <a:t> in the declaration indicates that the variable (input) should be initialized with the result of the expression to the right of the </a:t>
            </a:r>
            <a:r>
              <a:rPr lang="en-US" sz="2000" b="1"/>
              <a:t>equals =</a:t>
            </a:r>
            <a:endParaRPr lang="en-US" sz="2000"/>
          </a:p>
          <a:p>
            <a:pPr lvl="1"/>
            <a:r>
              <a:rPr lang="en-US" sz="2000"/>
              <a:t>The </a:t>
            </a:r>
            <a:r>
              <a:rPr lang="en-US" sz="2000" b="1"/>
              <a:t>new</a:t>
            </a:r>
            <a:r>
              <a:rPr lang="en-US" sz="2000"/>
              <a:t> keyword creates an object</a:t>
            </a:r>
          </a:p>
          <a:p>
            <a:pPr lvl="1"/>
            <a:r>
              <a:rPr lang="en-US" sz="2000"/>
              <a:t>System.in</a:t>
            </a:r>
          </a:p>
          <a:p>
            <a:pPr lvl="2"/>
            <a:r>
              <a:rPr lang="en-US" dirty="0"/>
              <a:t>Enables applications to read bytes of data types by the user</a:t>
            </a:r>
          </a:p>
          <a:p>
            <a:pPr lvl="2"/>
            <a:r>
              <a:rPr lang="en-US" dirty="0"/>
              <a:t>Scanner translate these bytes into types understood by a program</a:t>
            </a:r>
          </a:p>
        </p:txBody>
      </p:sp>
    </p:spTree>
    <p:extLst>
      <p:ext uri="{BB962C8B-B14F-4D97-AF65-F5344CB8AC3E}">
        <p14:creationId xmlns:p14="http://schemas.microsoft.com/office/powerpoint/2010/main" val="359598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Variable declaration statements</a:t>
            </a:r>
          </a:p>
          <a:p>
            <a:pPr marL="914400" lvl="2" indent="0">
              <a:buNone/>
            </a:pPr>
            <a:r>
              <a:rPr lang="en-US" altLang="en-US"/>
              <a:t>int number1; // first number to add</a:t>
            </a:r>
            <a:br>
              <a:rPr lang="en-US" altLang="en-US"/>
            </a:br>
            <a:r>
              <a:rPr lang="en-US" altLang="en-US"/>
              <a:t>int number2; // second number to add</a:t>
            </a:r>
            <a:br>
              <a:rPr lang="en-US" altLang="en-US"/>
            </a:br>
            <a:r>
              <a:rPr lang="en-US" altLang="en-US"/>
              <a:t>int sum; // sum of number1 and number2</a:t>
            </a:r>
          </a:p>
          <a:p>
            <a:pPr lvl="1"/>
            <a:endParaRPr lang="en-US" sz="2000"/>
          </a:p>
          <a:p>
            <a:r>
              <a:rPr lang="en-US" sz="2000"/>
              <a:t>Declaring 3 different variables (with different names). Each will hold data of type </a:t>
            </a:r>
            <a:r>
              <a:rPr lang="en-US" sz="2000" b="1"/>
              <a:t>int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int value range (-2,147,483,648 to + 2,147,483, 647)</a:t>
            </a:r>
          </a:p>
          <a:p>
            <a:pPr lvl="1"/>
            <a:r>
              <a:rPr lang="en-US" sz="2000" b="1"/>
              <a:t>Cannot use commas</a:t>
            </a:r>
            <a:endParaRPr lang="en-US" sz="2000"/>
          </a:p>
          <a:p>
            <a:r>
              <a:rPr lang="en-US" sz="2000"/>
              <a:t>Several variables of the same type can be declared together at once</a:t>
            </a:r>
          </a:p>
          <a:p>
            <a:pPr marL="0" indent="0">
              <a:buNone/>
            </a:pPr>
            <a:r>
              <a:rPr lang="en-US" sz="2000" i="1"/>
              <a:t>int numer1, number2, sum;</a:t>
            </a:r>
          </a:p>
          <a:p>
            <a:r>
              <a:rPr lang="en-US" sz="2000" b="1"/>
              <a:t>CamalCaseNaming</a:t>
            </a:r>
            <a:endParaRPr lang="en-US" sz="2000"/>
          </a:p>
          <a:p>
            <a:pPr marL="457200" lvl="1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71793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Prompting the User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Prompt</a:t>
            </a:r>
            <a:endParaRPr lang="en-US" sz="2000"/>
          </a:p>
          <a:p>
            <a:pPr lvl="1"/>
            <a:r>
              <a:rPr lang="en-US" sz="2000"/>
              <a:t>Good practice to provide a statement that directs the user to take a specific action.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Don’t just have a cursor blinking on screen. Tell them what to do.</a:t>
            </a:r>
          </a:p>
          <a:p>
            <a:pPr lvl="1"/>
            <a:endParaRPr lang="en-US" sz="2000"/>
          </a:p>
          <a:p>
            <a:pPr marL="457200" lvl="1" indent="0">
              <a:buNone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0765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Obtaining an </a:t>
            </a:r>
            <a:r>
              <a:rPr lang="en-US" dirty="0" err="1"/>
              <a:t>int</a:t>
            </a:r>
            <a:r>
              <a:rPr lang="en-US" dirty="0"/>
              <a:t>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Scanner method </a:t>
            </a:r>
            <a:r>
              <a:rPr lang="en-US" sz="2000" i="1"/>
              <a:t>nextInt()</a:t>
            </a:r>
            <a:endParaRPr lang="en-US" sz="2000"/>
          </a:p>
          <a:p>
            <a:pPr marL="0" indent="0">
              <a:buNone/>
            </a:pPr>
            <a:r>
              <a:rPr lang="en-US" sz="2000" i="1"/>
              <a:t>number1 = input.nextInt()</a:t>
            </a:r>
          </a:p>
          <a:p>
            <a:pPr marL="0" indent="0">
              <a:buNone/>
            </a:pPr>
            <a:endParaRPr lang="en-US" sz="2000" i="1"/>
          </a:p>
          <a:p>
            <a:pPr lvl="1"/>
            <a:r>
              <a:rPr lang="en-US" sz="2000"/>
              <a:t>Expects an integer value from the user at the keyboard</a:t>
            </a:r>
          </a:p>
          <a:p>
            <a:pPr lvl="1"/>
            <a:r>
              <a:rPr lang="en-US" sz="2000"/>
              <a:t>The program will wait for user to type the number and press the enter key.</a:t>
            </a:r>
          </a:p>
          <a:p>
            <a:pPr lvl="1"/>
            <a:endParaRPr lang="en-US" sz="2000"/>
          </a:p>
          <a:p>
            <a:r>
              <a:rPr lang="en-US" sz="2000"/>
              <a:t>The result of method </a:t>
            </a:r>
            <a:r>
              <a:rPr lang="en-US" sz="2000" i="1"/>
              <a:t>nextInt()</a:t>
            </a:r>
            <a:r>
              <a:rPr lang="en-US" sz="2000"/>
              <a:t> takes the value and places it inside the variable </a:t>
            </a:r>
            <a:r>
              <a:rPr lang="en-US" sz="2000" i="1"/>
              <a:t>number1</a:t>
            </a:r>
            <a:endParaRPr lang="en-US" sz="2000"/>
          </a:p>
          <a:p>
            <a:pPr lvl="1"/>
            <a:r>
              <a:rPr lang="en-US" sz="2000"/>
              <a:t>number1 </a:t>
            </a:r>
            <a:r>
              <a:rPr lang="en-US" sz="2000" i="1"/>
              <a:t>gets</a:t>
            </a:r>
            <a:r>
              <a:rPr lang="en-US" sz="2000"/>
              <a:t> the value of input.nextInt()</a:t>
            </a:r>
          </a:p>
          <a:p>
            <a:pPr lvl="1"/>
            <a:r>
              <a:rPr lang="en-US" sz="2000"/>
              <a:t>The </a:t>
            </a:r>
            <a:r>
              <a:rPr lang="en-US" sz="2000" b="1"/>
              <a:t>operator =</a:t>
            </a:r>
            <a:r>
              <a:rPr lang="en-US" sz="2000"/>
              <a:t> is called a </a:t>
            </a:r>
            <a:r>
              <a:rPr lang="en-US" sz="2000" b="1"/>
              <a:t>binary operator</a:t>
            </a:r>
            <a:r>
              <a:rPr lang="en-US" sz="2000"/>
              <a:t>. It has 2 operands</a:t>
            </a:r>
          </a:p>
          <a:p>
            <a:pPr lvl="2"/>
            <a:r>
              <a:rPr lang="en-US" dirty="0"/>
              <a:t>Right of the operator is always evaluated BEFORE the assignment is performed (left).</a:t>
            </a:r>
          </a:p>
        </p:txBody>
      </p:sp>
    </p:spTree>
    <p:extLst>
      <p:ext uri="{BB962C8B-B14F-4D97-AF65-F5344CB8AC3E}">
        <p14:creationId xmlns:p14="http://schemas.microsoft.com/office/powerpoint/2010/main" val="337501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Adding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Arithmetic</a:t>
            </a:r>
          </a:p>
          <a:p>
            <a:pPr lvl="1"/>
            <a:r>
              <a:rPr lang="en-US" sz="2000"/>
              <a:t>sum = number1 + number2; // Adds numbers then stores the result in “sum”</a:t>
            </a:r>
          </a:p>
          <a:p>
            <a:endParaRPr lang="en-US" sz="2000"/>
          </a:p>
          <a:p>
            <a:r>
              <a:rPr lang="en-US" sz="2000"/>
              <a:t>The arithmetic is completed first (number1 + number2), then the result is assigned to the variable </a:t>
            </a:r>
            <a:r>
              <a:rPr lang="en-US" sz="2000" b="1"/>
              <a:t>sum</a:t>
            </a:r>
            <a:r>
              <a:rPr lang="en-US" sz="2000"/>
              <a:t> by using the = operator.</a:t>
            </a:r>
          </a:p>
          <a:p>
            <a:pPr lvl="1"/>
            <a:r>
              <a:rPr lang="en-US" sz="2000"/>
              <a:t>sum </a:t>
            </a:r>
            <a:r>
              <a:rPr lang="en-US" sz="2000" i="1"/>
              <a:t>gets</a:t>
            </a:r>
            <a:r>
              <a:rPr lang="en-US" sz="2000"/>
              <a:t> the value of number1 + number2</a:t>
            </a:r>
          </a:p>
          <a:p>
            <a:pPr lvl="1"/>
            <a:endParaRPr lang="en-US" sz="2000"/>
          </a:p>
          <a:p>
            <a:r>
              <a:rPr lang="en-US" sz="2000"/>
              <a:t>The part of a statement that does calculations are called </a:t>
            </a:r>
            <a:r>
              <a:rPr lang="en-US" sz="2000" b="1"/>
              <a:t>expressions</a:t>
            </a:r>
            <a:endParaRPr lang="en-US" sz="2000"/>
          </a:p>
          <a:p>
            <a:pPr lvl="1"/>
            <a:r>
              <a:rPr lang="en-US" sz="2000"/>
              <a:t>Expressions have a value associated with them</a:t>
            </a:r>
          </a:p>
        </p:txBody>
      </p:sp>
    </p:spTree>
    <p:extLst>
      <p:ext uri="{BB962C8B-B14F-4D97-AF65-F5344CB8AC3E}">
        <p14:creationId xmlns:p14="http://schemas.microsoft.com/office/powerpoint/2010/main" val="272627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Displaying the Calculation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Integer formatted output</a:t>
            </a:r>
          </a:p>
          <a:p>
            <a:pPr marL="0" indent="0">
              <a:buNone/>
            </a:pPr>
            <a:r>
              <a:rPr lang="en-US" sz="2000" i="1"/>
              <a:t>System.out.printf(“Sum is %d%n”, sum)</a:t>
            </a:r>
          </a:p>
          <a:p>
            <a:pPr marL="0" indent="0">
              <a:buNone/>
            </a:pPr>
            <a:endParaRPr lang="en-US" sz="2000" i="1"/>
          </a:p>
          <a:p>
            <a:pPr lvl="1"/>
            <a:r>
              <a:rPr lang="en-US" sz="2000"/>
              <a:t>Format specifier %d is a </a:t>
            </a:r>
            <a:r>
              <a:rPr lang="en-US" sz="2000" b="1"/>
              <a:t>placeholder</a:t>
            </a:r>
            <a:r>
              <a:rPr lang="en-US" sz="2000"/>
              <a:t> for some </a:t>
            </a:r>
            <a:r>
              <a:rPr lang="en-US" sz="2000" b="1"/>
              <a:t>int value</a:t>
            </a: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The “d” stands for “decimal integer”.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4339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6405753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See you next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“Don’t do bad things” – Dr. Ilia Nika</a:t>
            </a:r>
          </a:p>
        </p:txBody>
      </p:sp>
    </p:spTree>
    <p:extLst>
      <p:ext uri="{BB962C8B-B14F-4D97-AF65-F5344CB8AC3E}">
        <p14:creationId xmlns:p14="http://schemas.microsoft.com/office/powerpoint/2010/main" val="198904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Programming allows us to create applications that do work for us and make our lives easier.</a:t>
            </a:r>
          </a:p>
          <a:p>
            <a:r>
              <a:rPr lang="en-US" sz="2000"/>
              <a:t>Examples:</a:t>
            </a:r>
          </a:p>
          <a:p>
            <a:pPr lvl="1"/>
            <a:r>
              <a:rPr lang="en-US" sz="2000"/>
              <a:t>The Internet</a:t>
            </a:r>
          </a:p>
          <a:p>
            <a:pPr lvl="1"/>
            <a:r>
              <a:rPr lang="en-US" sz="2000"/>
              <a:t>Human Genome Project</a:t>
            </a:r>
          </a:p>
          <a:p>
            <a:pPr lvl="2"/>
            <a:r>
              <a:rPr lang="en-US" dirty="0"/>
              <a:t>Mapping and analyzing DNA</a:t>
            </a:r>
          </a:p>
          <a:p>
            <a:pPr lvl="1"/>
            <a:r>
              <a:rPr lang="en-US" sz="2000"/>
              <a:t>GPS</a:t>
            </a:r>
          </a:p>
          <a:p>
            <a:pPr lvl="2"/>
            <a:r>
              <a:rPr lang="en-US" dirty="0"/>
              <a:t>Tracks physical location in the world. Useful for navigation</a:t>
            </a:r>
          </a:p>
          <a:p>
            <a:pPr lvl="1"/>
            <a:r>
              <a:rPr lang="en-US" sz="2000"/>
              <a:t>AMBER Alerts</a:t>
            </a:r>
          </a:p>
          <a:p>
            <a:pPr lvl="2"/>
            <a:r>
              <a:rPr lang="en-US" dirty="0"/>
              <a:t>Notify the community of a missing or abducted children</a:t>
            </a:r>
          </a:p>
          <a:p>
            <a:pPr lvl="2"/>
            <a:endParaRPr lang="en-US" dirty="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441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Computers: Hardware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 b="1"/>
              <a:t>program</a:t>
            </a:r>
            <a:r>
              <a:rPr lang="en-US" sz="2000"/>
              <a:t> processes data under the control of a set of instructions. 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Instructions are created by </a:t>
            </a:r>
            <a:r>
              <a:rPr lang="en-US" sz="2000" b="1"/>
              <a:t>programmers.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Software</a:t>
            </a:r>
            <a:r>
              <a:rPr lang="en-US" sz="2000"/>
              <a:t> can be used to control </a:t>
            </a:r>
            <a:r>
              <a:rPr lang="en-US" sz="2000" b="1"/>
              <a:t>hardware</a:t>
            </a:r>
            <a:r>
              <a:rPr lang="en-US" sz="2000"/>
              <a:t>. Software can also be used to control other pieces of software running on a device.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Ex: Copy and pasting between Word and Powerpoint. 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Software can be found in </a:t>
            </a:r>
            <a:r>
              <a:rPr lang="en-US" sz="2000" b="1"/>
              <a:t>embedded systems </a:t>
            </a:r>
            <a:r>
              <a:rPr lang="en-US" sz="2000"/>
              <a:t>run by </a:t>
            </a:r>
            <a:r>
              <a:rPr lang="en-US" sz="2000" b="1"/>
              <a:t>microprocessors</a:t>
            </a:r>
            <a:r>
              <a:rPr lang="en-US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Much smaller in scale.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Software is streamlined and performs very specific tasks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Ex: Anti-lock breaks, home security,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8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Computers: Hardware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Moore’s Law</a:t>
            </a:r>
          </a:p>
          <a:p>
            <a:pPr lvl="1"/>
            <a:r>
              <a:rPr lang="en-US" sz="2000"/>
              <a:t>Every ~18 months the capability of computers </a:t>
            </a:r>
            <a:r>
              <a:rPr lang="en-US" sz="2000" b="1"/>
              <a:t>double</a:t>
            </a:r>
            <a:r>
              <a:rPr lang="en-US" sz="2000"/>
              <a:t> with no change in price.</a:t>
            </a:r>
          </a:p>
          <a:p>
            <a:pPr lvl="1"/>
            <a:r>
              <a:rPr lang="en-US" sz="2000"/>
              <a:t>Often current technology in 18 months will be </a:t>
            </a:r>
            <a:r>
              <a:rPr lang="en-US" sz="2000" b="1"/>
              <a:t>half</a:t>
            </a:r>
            <a:r>
              <a:rPr lang="en-US" sz="2000"/>
              <a:t> the price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This law refers to semiconductors becoming more efficient and also becoming much smaller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Researchers believe there is a limit to semiconductor efficiency.</a:t>
            </a:r>
          </a:p>
          <a:p>
            <a:pPr lvl="2"/>
            <a:r>
              <a:rPr lang="en-US" dirty="0"/>
              <a:t>Can only get so small and can only get so fast</a:t>
            </a:r>
          </a:p>
          <a:p>
            <a:pPr lvl="2"/>
            <a:endParaRPr lang="en-US" dirty="0"/>
          </a:p>
          <a:p>
            <a:pPr lvl="1"/>
            <a:r>
              <a:rPr lang="en-US" sz="2000"/>
              <a:t>Other forms of technology may replace semiconductors</a:t>
            </a:r>
          </a:p>
          <a:p>
            <a:pPr lvl="2"/>
            <a:r>
              <a:rPr lang="en-US" dirty="0"/>
              <a:t>Quantum computers?</a:t>
            </a:r>
          </a:p>
        </p:txBody>
      </p:sp>
    </p:spTree>
    <p:extLst>
      <p:ext uri="{BB962C8B-B14F-4D97-AF65-F5344CB8AC3E}">
        <p14:creationId xmlns:p14="http://schemas.microsoft.com/office/powerpoint/2010/main" val="156272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Data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1"/>
              <a:t>Bit</a:t>
            </a:r>
            <a:r>
              <a:rPr lang="en-US" sz="2000"/>
              <a:t> – Short for “</a:t>
            </a:r>
            <a:r>
              <a:rPr lang="en-US" sz="2000" b="1"/>
              <a:t>b</a:t>
            </a:r>
            <a:r>
              <a:rPr lang="en-US" sz="2000"/>
              <a:t>inary dig</a:t>
            </a:r>
            <a:r>
              <a:rPr lang="en-US" sz="2000" b="1"/>
              <a:t>it</a:t>
            </a:r>
            <a:r>
              <a:rPr lang="en-US" sz="2000"/>
              <a:t>”. Either a 0 or 1.</a:t>
            </a:r>
          </a:p>
          <a:p>
            <a:pPr lvl="1"/>
            <a:r>
              <a:rPr lang="en-US" sz="2000" b="1"/>
              <a:t>8 bits = 01010101 </a:t>
            </a:r>
            <a:r>
              <a:rPr lang="en-US" sz="2000"/>
              <a:t>(also called a byte)</a:t>
            </a:r>
          </a:p>
          <a:p>
            <a:pPr lvl="1"/>
            <a:r>
              <a:rPr lang="en-US" sz="2000"/>
              <a:t>All the functions of modern computers are accomplished by working bits.</a:t>
            </a:r>
          </a:p>
          <a:p>
            <a:pPr lvl="1"/>
            <a:r>
              <a:rPr lang="en-US" sz="2000"/>
              <a:t>Not readable</a:t>
            </a:r>
          </a:p>
          <a:p>
            <a:pPr marL="457200" lvl="1" indent="0">
              <a:buNone/>
            </a:pPr>
            <a:endParaRPr lang="en-US" sz="2000" b="1"/>
          </a:p>
          <a:p>
            <a:r>
              <a:rPr lang="en-US" sz="2000" b="1"/>
              <a:t>Character</a:t>
            </a:r>
          </a:p>
          <a:p>
            <a:pPr lvl="1"/>
            <a:r>
              <a:rPr lang="en-US" sz="2000"/>
              <a:t>Readable images that humans can interpret</a:t>
            </a:r>
          </a:p>
          <a:p>
            <a:pPr lvl="1"/>
            <a:r>
              <a:rPr lang="en-US" sz="2000"/>
              <a:t>Decimals, letters, special symbols (@, #, $, …)</a:t>
            </a:r>
          </a:p>
          <a:p>
            <a:pPr lvl="1"/>
            <a:r>
              <a:rPr lang="en-US" sz="2000"/>
              <a:t>Java uses </a:t>
            </a:r>
            <a:r>
              <a:rPr lang="en-US" sz="2000" b="1"/>
              <a:t>Unicode </a:t>
            </a:r>
            <a:r>
              <a:rPr lang="en-US" sz="2000"/>
              <a:t>which is 2 bytes (16 bits) of information.</a:t>
            </a:r>
          </a:p>
          <a:p>
            <a:pPr lvl="2"/>
            <a:r>
              <a:rPr lang="en-US" dirty="0"/>
              <a:t>ASCII – American Standard Code for Information</a:t>
            </a:r>
          </a:p>
          <a:p>
            <a:pPr lvl="3"/>
            <a:r>
              <a:rPr lang="en-US" sz="2000"/>
              <a:t>Subset of Unicode  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8582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354</TotalTime>
  <Words>3628</Words>
  <Application>Microsoft Office PowerPoint</Application>
  <PresentationFormat>Widescreen</PresentationFormat>
  <Paragraphs>563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Times New Roman</vt:lpstr>
      <vt:lpstr>Wingdings</vt:lpstr>
      <vt:lpstr>Office Theme</vt:lpstr>
      <vt:lpstr>COMP 228</vt:lpstr>
      <vt:lpstr>Objectives</vt:lpstr>
      <vt:lpstr>Introduction</vt:lpstr>
      <vt:lpstr>Introduction</vt:lpstr>
      <vt:lpstr>Introduction</vt:lpstr>
      <vt:lpstr>Introduction</vt:lpstr>
      <vt:lpstr>Computers: Hardware and Software</vt:lpstr>
      <vt:lpstr>Computers: Hardware and Software</vt:lpstr>
      <vt:lpstr>Data Hierarchy</vt:lpstr>
      <vt:lpstr>Data Hierarchy</vt:lpstr>
      <vt:lpstr>Data Hierarchy</vt:lpstr>
      <vt:lpstr>Computer Organization</vt:lpstr>
      <vt:lpstr>Computer Organization</vt:lpstr>
      <vt:lpstr>Programming Languages</vt:lpstr>
      <vt:lpstr>Programming Languages</vt:lpstr>
      <vt:lpstr>Programming Languages</vt:lpstr>
      <vt:lpstr>Operating Systems</vt:lpstr>
      <vt:lpstr>Java</vt:lpstr>
      <vt:lpstr>Java</vt:lpstr>
      <vt:lpstr>Anatomy of Java</vt:lpstr>
      <vt:lpstr>Java Applications</vt:lpstr>
      <vt:lpstr>Java Applications</vt:lpstr>
      <vt:lpstr>Java Applications</vt:lpstr>
      <vt:lpstr>Java Applications</vt:lpstr>
      <vt:lpstr>Java Applications</vt:lpstr>
      <vt:lpstr>Java Applications</vt:lpstr>
      <vt:lpstr>Java Applications</vt:lpstr>
      <vt:lpstr>Java Applications</vt:lpstr>
      <vt:lpstr>Java Applications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First Java Program</vt:lpstr>
      <vt:lpstr>Modifying Your First Java Program</vt:lpstr>
      <vt:lpstr>Modifying Your First Java Program</vt:lpstr>
      <vt:lpstr>Modifying Your First Java Program</vt:lpstr>
      <vt:lpstr>Displaying Text with printf</vt:lpstr>
      <vt:lpstr>Displaying Text with printf</vt:lpstr>
      <vt:lpstr>Adding Integers</vt:lpstr>
      <vt:lpstr>Adding Integers</vt:lpstr>
      <vt:lpstr>import Declarations</vt:lpstr>
      <vt:lpstr>Scanner Object for Input</vt:lpstr>
      <vt:lpstr>Adding Integers</vt:lpstr>
      <vt:lpstr>Declaring Variables</vt:lpstr>
      <vt:lpstr>Prompting the User for Input</vt:lpstr>
      <vt:lpstr>Obtaining an int Input</vt:lpstr>
      <vt:lpstr>Adding Integers</vt:lpstr>
      <vt:lpstr>Displaying the Calculation Results</vt:lpstr>
      <vt:lpstr>See you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</dc:creator>
  <cp:lastModifiedBy>Wallace</cp:lastModifiedBy>
  <cp:revision>38</cp:revision>
  <dcterms:created xsi:type="dcterms:W3CDTF">2016-08-22T18:29:05Z</dcterms:created>
  <dcterms:modified xsi:type="dcterms:W3CDTF">2016-09-06T19:54:18Z</dcterms:modified>
</cp:coreProperties>
</file>