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12192000" cy="6858000"/>
  <p:embeddedFontLs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HRNGNI+Arial-BoldMT" panose="02000500000000000000" pitchFamily="2" charset="0"/>
      <p:regular r:id="rId56"/>
    </p:embeddedFont>
    <p:embeddedFont>
      <p:font typeface="KFAFNE+Karla-Regular" panose="02000500000000000000" pitchFamily="2" charset="0"/>
      <p:regular r:id="rId57"/>
    </p:embeddedFont>
    <p:embeddedFont>
      <p:font typeface="LVTRRB+Roboto-Regular" panose="02000500000000000000" pitchFamily="2" charset="0"/>
      <p:regular r:id="rId58"/>
    </p:embeddedFont>
    <p:embeddedFont>
      <p:font typeface="OJLTTK+ArialMT" panose="02000500000000000000" pitchFamily="2" charset="0"/>
      <p:regular r:id="rId59"/>
    </p:embeddedFont>
    <p:embeddedFont>
      <p:font typeface="VUGHBO+CourierNew-Bold" panose="02000500000000000000" pitchFamily="2" charset="0"/>
      <p:regular r:id="rId60"/>
    </p:embeddedFont>
  </p:embeddedFontLst>
  <p:custDataLst>
    <p:tags r:id="rId61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buSzPct val="100000"/>
      <a:buFont typeface="Calibri" panose="020F0502020204030204" pitchFamily="34" charset="0"/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SzPct val="100000"/>
      <a:buFont typeface="Calibri" panose="020F0502020204030204" pitchFamily="34" charset="0"/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SzPct val="100000"/>
      <a:buFont typeface="Calibri" panose="020F0502020204030204" pitchFamily="34" charset="0"/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SzPct val="100000"/>
      <a:buFont typeface="Calibri" panose="020F0502020204030204" pitchFamily="34" charset="0"/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SzPct val="100000"/>
      <a:buFont typeface="Calibri" panose="020F0502020204030204" pitchFamily="34" charset="0"/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</p:spPr>
        <p:txBody>
          <a:bodyPr/>
          <a:lstStyle/>
          <a:p>
            <a:r>
              <a:rPr lang="en-US" noProof="0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</p:spPr>
        <p:txBody>
          <a:bodyPr/>
          <a:lstStyle/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6E7E6464-B3AE-5FEB-B853-3E42B70461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0F9844EF-ECC1-3CA5-72F4-BCA415E8BA3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C24CC-32A7-D14D-B2DF-580D22D6F30E}" type="datetime1">
              <a:rPr lang="en-US" altLang="en-US"/>
              <a:pPr/>
              <a:t>3/15/24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96AB09B9-7BB2-0E3F-D0C2-CEFE6609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E0B41-3A09-0840-8DCE-DC5FB9496B2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288820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id="{477FD8C5-E301-53D5-B20B-3951584A4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DDB4640F-CF5C-C888-3D93-DA381F8E3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8" name="Holder 4">
            <a:extLst>
              <a:ext uri="{FF2B5EF4-FFF2-40B4-BE49-F238E27FC236}">
                <a16:creationId xmlns:a16="http://schemas.microsoft.com/office/drawing/2014/main" id="{9777E4FC-D371-0B29-79AB-3B27347C0F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29" name="Holder 5">
            <a:extLst>
              <a:ext uri="{FF2B5EF4-FFF2-40B4-BE49-F238E27FC236}">
                <a16:creationId xmlns:a16="http://schemas.microsoft.com/office/drawing/2014/main" id="{DEB6C20F-02E4-55E0-0978-FE37C04D2F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fld id="{EE4AF328-7C07-BB4D-97D8-F665E25C0EE6}" type="datetime1">
              <a:rPr lang="en-US" altLang="en-US"/>
              <a:pPr/>
              <a:t>3/15/24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8BBCB1D-EAE3-D8A8-2DEB-8D56155A30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/>
            </a:lvl1pPr>
          </a:lstStyle>
          <a:p>
            <a:fld id="{CFF5A640-0D3D-594D-A6C4-F78FA7F3B5A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image" Target="../media/image5.jpe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6.jpe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3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9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image" Target="../media/image8.jpeg"/><Relationship Id="rId5" Type="http://schemas.openxmlformats.org/officeDocument/2006/relationships/tags" Target="../tags/tag14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44.xml"/><Relationship Id="rId9" Type="http://schemas.openxmlformats.org/officeDocument/2006/relationships/tags" Target="../tags/tag1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10" Type="http://schemas.openxmlformats.org/officeDocument/2006/relationships/image" Target="../media/image11.jpeg"/><Relationship Id="rId4" Type="http://schemas.openxmlformats.org/officeDocument/2006/relationships/tags" Target="../tags/tag169.xml"/><Relationship Id="rId9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hyperlink" Target="https://docs.docker.com/install/linux/docker-ce/ubuntu/" TargetMode="Externa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hyperlink" Target="https://docs.docker.com/docker-for-windows/install/" TargetMode="External"/><Relationship Id="rId5" Type="http://schemas.openxmlformats.org/officeDocument/2006/relationships/tags" Target="../tags/tag190.xml"/><Relationship Id="rId10" Type="http://schemas.openxmlformats.org/officeDocument/2006/relationships/hyperlink" Target="https://docs.docker.com/docker-for-mac/install/" TargetMode="External"/><Relationship Id="rId4" Type="http://schemas.openxmlformats.org/officeDocument/2006/relationships/tags" Target="../tags/tag189.xml"/><Relationship Id="rId9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hyperlink" Target="https://github.com/dlops-io/simple-translate#developing-app-using-containers" TargetMode="Externa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hyperlink" Target="https://github.com/dlops-io/simple-translate" TargetMode="External"/><Relationship Id="rId5" Type="http://schemas.openxmlformats.org/officeDocument/2006/relationships/tags" Target="../tags/tag197.xml"/><Relationship Id="rId10" Type="http://schemas.openxmlformats.org/officeDocument/2006/relationships/image" Target="../media/image1.jpeg"/><Relationship Id="rId4" Type="http://schemas.openxmlformats.org/officeDocument/2006/relationships/tags" Target="../tags/tag196.xml"/><Relationship Id="rId9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10" Type="http://schemas.openxmlformats.org/officeDocument/2006/relationships/image" Target="../media/image14.jpeg"/><Relationship Id="rId4" Type="http://schemas.openxmlformats.org/officeDocument/2006/relationships/tags" Target="../tags/tag211.xml"/><Relationship Id="rId9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10" Type="http://schemas.openxmlformats.org/officeDocument/2006/relationships/image" Target="../media/image15.jpeg"/><Relationship Id="rId4" Type="http://schemas.openxmlformats.org/officeDocument/2006/relationships/tags" Target="../tags/tag219.xml"/><Relationship Id="rId9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image" Target="../media/image16.jpeg"/><Relationship Id="rId5" Type="http://schemas.openxmlformats.org/officeDocument/2006/relationships/tags" Target="../tags/tag228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227.xml"/><Relationship Id="rId9" Type="http://schemas.openxmlformats.org/officeDocument/2006/relationships/tags" Target="../tags/tag23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image" Target="../media/image17.jpeg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5" Type="http://schemas.openxmlformats.org/officeDocument/2006/relationships/tags" Target="../tags/tag237.xml"/><Relationship Id="rId10" Type="http://schemas.openxmlformats.org/officeDocument/2006/relationships/tags" Target="../tags/tag242.xml"/><Relationship Id="rId4" Type="http://schemas.openxmlformats.org/officeDocument/2006/relationships/tags" Target="../tags/tag236.xml"/><Relationship Id="rId9" Type="http://schemas.openxmlformats.org/officeDocument/2006/relationships/tags" Target="../tags/tag24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4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10" Type="http://schemas.openxmlformats.org/officeDocument/2006/relationships/image" Target="../media/image18.jpeg"/><Relationship Id="rId4" Type="http://schemas.openxmlformats.org/officeDocument/2006/relationships/tags" Target="../tags/tag253.xml"/><Relationship Id="rId9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7" Type="http://schemas.openxmlformats.org/officeDocument/2006/relationships/image" Target="../media/image1.jpeg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62.xml"/><Relationship Id="rId4" Type="http://schemas.openxmlformats.org/officeDocument/2006/relationships/tags" Target="../tags/tag26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tags" Target="../tags/tag274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tags" Target="../tags/tag273.xml"/><Relationship Id="rId5" Type="http://schemas.openxmlformats.org/officeDocument/2006/relationships/tags" Target="../tags/tag267.xml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image" Target="../media/image20.jpeg"/><Relationship Id="rId5" Type="http://schemas.openxmlformats.org/officeDocument/2006/relationships/tags" Target="../tags/tag279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278.xml"/><Relationship Id="rId9" Type="http://schemas.openxmlformats.org/officeDocument/2006/relationships/tags" Target="../tags/tag28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13" Type="http://schemas.openxmlformats.org/officeDocument/2006/relationships/tags" Target="../tags/tag296.xml"/><Relationship Id="rId18" Type="http://schemas.openxmlformats.org/officeDocument/2006/relationships/tags" Target="../tags/tag301.xml"/><Relationship Id="rId3" Type="http://schemas.openxmlformats.org/officeDocument/2006/relationships/tags" Target="../tags/tag286.xml"/><Relationship Id="rId21" Type="http://schemas.openxmlformats.org/officeDocument/2006/relationships/tags" Target="../tags/tag304.xml"/><Relationship Id="rId7" Type="http://schemas.openxmlformats.org/officeDocument/2006/relationships/tags" Target="../tags/tag290.xml"/><Relationship Id="rId12" Type="http://schemas.openxmlformats.org/officeDocument/2006/relationships/tags" Target="../tags/tag295.xml"/><Relationship Id="rId17" Type="http://schemas.openxmlformats.org/officeDocument/2006/relationships/tags" Target="../tags/tag300.xml"/><Relationship Id="rId2" Type="http://schemas.openxmlformats.org/officeDocument/2006/relationships/tags" Target="../tags/tag285.xml"/><Relationship Id="rId16" Type="http://schemas.openxmlformats.org/officeDocument/2006/relationships/tags" Target="../tags/tag299.xml"/><Relationship Id="rId20" Type="http://schemas.openxmlformats.org/officeDocument/2006/relationships/tags" Target="../tags/tag303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tags" Target="../tags/tag294.xml"/><Relationship Id="rId5" Type="http://schemas.openxmlformats.org/officeDocument/2006/relationships/tags" Target="../tags/tag288.xml"/><Relationship Id="rId15" Type="http://schemas.openxmlformats.org/officeDocument/2006/relationships/tags" Target="../tags/tag298.xml"/><Relationship Id="rId23" Type="http://schemas.openxmlformats.org/officeDocument/2006/relationships/image" Target="../media/image21.jpeg"/><Relationship Id="rId10" Type="http://schemas.openxmlformats.org/officeDocument/2006/relationships/tags" Target="../tags/tag293.xml"/><Relationship Id="rId19" Type="http://schemas.openxmlformats.org/officeDocument/2006/relationships/tags" Target="../tags/tag302.xml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Relationship Id="rId22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1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12" Type="http://schemas.openxmlformats.org/officeDocument/2006/relationships/image" Target="../media/image22.jpeg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09.xml"/><Relationship Id="rId10" Type="http://schemas.openxmlformats.org/officeDocument/2006/relationships/tags" Target="../tags/tag314.xml"/><Relationship Id="rId4" Type="http://schemas.openxmlformats.org/officeDocument/2006/relationships/tags" Target="../tags/tag308.xml"/><Relationship Id="rId9" Type="http://schemas.openxmlformats.org/officeDocument/2006/relationships/tags" Target="../tags/tag3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7" Type="http://schemas.openxmlformats.org/officeDocument/2006/relationships/image" Target="../media/image1.jpeg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9.xml"/><Relationship Id="rId4" Type="http://schemas.openxmlformats.org/officeDocument/2006/relationships/tags" Target="../tags/tag31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27.xml"/><Relationship Id="rId3" Type="http://schemas.openxmlformats.org/officeDocument/2006/relationships/tags" Target="../tags/tag322.xml"/><Relationship Id="rId7" Type="http://schemas.openxmlformats.org/officeDocument/2006/relationships/tags" Target="../tags/tag326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image" Target="../media/image23.jpeg"/><Relationship Id="rId5" Type="http://schemas.openxmlformats.org/officeDocument/2006/relationships/tags" Target="../tags/tag324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323.xml"/><Relationship Id="rId9" Type="http://schemas.openxmlformats.org/officeDocument/2006/relationships/tags" Target="../tags/tag32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336.xml"/><Relationship Id="rId13" Type="http://schemas.openxmlformats.org/officeDocument/2006/relationships/image" Target="../media/image24.jpeg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tags" Target="../tags/tag339.xml"/><Relationship Id="rId5" Type="http://schemas.openxmlformats.org/officeDocument/2006/relationships/tags" Target="../tags/tag333.xml"/><Relationship Id="rId10" Type="http://schemas.openxmlformats.org/officeDocument/2006/relationships/tags" Target="../tags/tag338.xml"/><Relationship Id="rId4" Type="http://schemas.openxmlformats.org/officeDocument/2006/relationships/tags" Target="../tags/tag332.xml"/><Relationship Id="rId9" Type="http://schemas.openxmlformats.org/officeDocument/2006/relationships/tags" Target="../tags/tag33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42.xml"/><Relationship Id="rId7" Type="http://schemas.openxmlformats.org/officeDocument/2006/relationships/tags" Target="../tags/tag346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9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4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3" Type="http://schemas.openxmlformats.org/officeDocument/2006/relationships/tags" Target="../tags/tag355.xml"/><Relationship Id="rId7" Type="http://schemas.openxmlformats.org/officeDocument/2006/relationships/tags" Target="../tags/tag359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10" Type="http://schemas.openxmlformats.org/officeDocument/2006/relationships/image" Target="../media/image25.jpeg"/><Relationship Id="rId4" Type="http://schemas.openxmlformats.org/officeDocument/2006/relationships/tags" Target="../tags/tag356.xml"/><Relationship Id="rId9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68.xml"/><Relationship Id="rId3" Type="http://schemas.openxmlformats.org/officeDocument/2006/relationships/tags" Target="../tags/tag363.xml"/><Relationship Id="rId7" Type="http://schemas.openxmlformats.org/officeDocument/2006/relationships/tags" Target="../tags/tag367.xml"/><Relationship Id="rId12" Type="http://schemas.openxmlformats.org/officeDocument/2006/relationships/image" Target="../media/image25.jpeg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6" Type="http://schemas.openxmlformats.org/officeDocument/2006/relationships/tags" Target="../tags/tag36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65.xml"/><Relationship Id="rId10" Type="http://schemas.openxmlformats.org/officeDocument/2006/relationships/tags" Target="../tags/tag370.xml"/><Relationship Id="rId4" Type="http://schemas.openxmlformats.org/officeDocument/2006/relationships/tags" Target="../tags/tag364.xml"/><Relationship Id="rId9" Type="http://schemas.openxmlformats.org/officeDocument/2006/relationships/tags" Target="../tags/tag36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2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18" Type="http://schemas.openxmlformats.org/officeDocument/2006/relationships/tags" Target="../tags/tag388.xml"/><Relationship Id="rId3" Type="http://schemas.openxmlformats.org/officeDocument/2006/relationships/tags" Target="../tags/tag373.xml"/><Relationship Id="rId21" Type="http://schemas.openxmlformats.org/officeDocument/2006/relationships/image" Target="../media/image26.jpeg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17" Type="http://schemas.openxmlformats.org/officeDocument/2006/relationships/tags" Target="../tags/tag387.xml"/><Relationship Id="rId2" Type="http://schemas.openxmlformats.org/officeDocument/2006/relationships/tags" Target="../tags/tag372.xml"/><Relationship Id="rId16" Type="http://schemas.openxmlformats.org/officeDocument/2006/relationships/tags" Target="../tags/tag386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5" Type="http://schemas.openxmlformats.org/officeDocument/2006/relationships/tags" Target="../tags/tag385.xml"/><Relationship Id="rId10" Type="http://schemas.openxmlformats.org/officeDocument/2006/relationships/tags" Target="../tags/tag380.xml"/><Relationship Id="rId19" Type="http://schemas.openxmlformats.org/officeDocument/2006/relationships/tags" Target="../tags/tag389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tags" Target="../tags/tag38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397.xml"/><Relationship Id="rId3" Type="http://schemas.openxmlformats.org/officeDocument/2006/relationships/tags" Target="../tags/tag392.xml"/><Relationship Id="rId7" Type="http://schemas.openxmlformats.org/officeDocument/2006/relationships/tags" Target="../tags/tag396.xml"/><Relationship Id="rId12" Type="http://schemas.openxmlformats.org/officeDocument/2006/relationships/image" Target="../media/image27.jpeg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94.xml"/><Relationship Id="rId10" Type="http://schemas.openxmlformats.org/officeDocument/2006/relationships/tags" Target="../tags/tag399.xml"/><Relationship Id="rId4" Type="http://schemas.openxmlformats.org/officeDocument/2006/relationships/tags" Target="../tags/tag393.xml"/><Relationship Id="rId9" Type="http://schemas.openxmlformats.org/officeDocument/2006/relationships/tags" Target="../tags/tag39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tags" Target="../tags/tag412.xml"/><Relationship Id="rId3" Type="http://schemas.openxmlformats.org/officeDocument/2006/relationships/tags" Target="../tags/tag402.xml"/><Relationship Id="rId7" Type="http://schemas.openxmlformats.org/officeDocument/2006/relationships/tags" Target="../tags/tag406.xml"/><Relationship Id="rId12" Type="http://schemas.openxmlformats.org/officeDocument/2006/relationships/tags" Target="../tags/tag411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5" Type="http://schemas.openxmlformats.org/officeDocument/2006/relationships/tags" Target="../tags/tag404.xml"/><Relationship Id="rId15" Type="http://schemas.openxmlformats.org/officeDocument/2006/relationships/image" Target="../media/image28.jpeg"/><Relationship Id="rId10" Type="http://schemas.openxmlformats.org/officeDocument/2006/relationships/tags" Target="../tags/tag409.xml"/><Relationship Id="rId4" Type="http://schemas.openxmlformats.org/officeDocument/2006/relationships/tags" Target="../tags/tag403.xml"/><Relationship Id="rId9" Type="http://schemas.openxmlformats.org/officeDocument/2006/relationships/tags" Target="../tags/tag408.xml"/><Relationship Id="rId14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420.xml"/><Relationship Id="rId13" Type="http://schemas.openxmlformats.org/officeDocument/2006/relationships/tags" Target="../tags/tag425.xml"/><Relationship Id="rId18" Type="http://schemas.openxmlformats.org/officeDocument/2006/relationships/tags" Target="../tags/tag430.xml"/><Relationship Id="rId3" Type="http://schemas.openxmlformats.org/officeDocument/2006/relationships/tags" Target="../tags/tag415.xml"/><Relationship Id="rId7" Type="http://schemas.openxmlformats.org/officeDocument/2006/relationships/tags" Target="../tags/tag419.xml"/><Relationship Id="rId12" Type="http://schemas.openxmlformats.org/officeDocument/2006/relationships/tags" Target="../tags/tag424.xml"/><Relationship Id="rId17" Type="http://schemas.openxmlformats.org/officeDocument/2006/relationships/tags" Target="../tags/tag429.xml"/><Relationship Id="rId2" Type="http://schemas.openxmlformats.org/officeDocument/2006/relationships/tags" Target="../tags/tag414.xml"/><Relationship Id="rId16" Type="http://schemas.openxmlformats.org/officeDocument/2006/relationships/tags" Target="../tags/tag428.xml"/><Relationship Id="rId20" Type="http://schemas.openxmlformats.org/officeDocument/2006/relationships/image" Target="../media/image29.jpeg"/><Relationship Id="rId1" Type="http://schemas.openxmlformats.org/officeDocument/2006/relationships/tags" Target="../tags/tag413.xml"/><Relationship Id="rId6" Type="http://schemas.openxmlformats.org/officeDocument/2006/relationships/tags" Target="../tags/tag418.xml"/><Relationship Id="rId11" Type="http://schemas.openxmlformats.org/officeDocument/2006/relationships/tags" Target="../tags/tag423.xml"/><Relationship Id="rId5" Type="http://schemas.openxmlformats.org/officeDocument/2006/relationships/tags" Target="../tags/tag417.xml"/><Relationship Id="rId15" Type="http://schemas.openxmlformats.org/officeDocument/2006/relationships/tags" Target="../tags/tag427.xml"/><Relationship Id="rId10" Type="http://schemas.openxmlformats.org/officeDocument/2006/relationships/tags" Target="../tags/tag422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416.xml"/><Relationship Id="rId9" Type="http://schemas.openxmlformats.org/officeDocument/2006/relationships/tags" Target="../tags/tag421.xml"/><Relationship Id="rId14" Type="http://schemas.openxmlformats.org/officeDocument/2006/relationships/tags" Target="../tags/tag42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438.xml"/><Relationship Id="rId13" Type="http://schemas.openxmlformats.org/officeDocument/2006/relationships/tags" Target="../tags/tag443.xml"/><Relationship Id="rId18" Type="http://schemas.openxmlformats.org/officeDocument/2006/relationships/tags" Target="../tags/tag448.xml"/><Relationship Id="rId3" Type="http://schemas.openxmlformats.org/officeDocument/2006/relationships/tags" Target="../tags/tag433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437.xml"/><Relationship Id="rId12" Type="http://schemas.openxmlformats.org/officeDocument/2006/relationships/tags" Target="../tags/tag442.xml"/><Relationship Id="rId17" Type="http://schemas.openxmlformats.org/officeDocument/2006/relationships/tags" Target="../tags/tag447.xml"/><Relationship Id="rId2" Type="http://schemas.openxmlformats.org/officeDocument/2006/relationships/tags" Target="../tags/tag432.xml"/><Relationship Id="rId16" Type="http://schemas.openxmlformats.org/officeDocument/2006/relationships/tags" Target="../tags/tag446.xml"/><Relationship Id="rId20" Type="http://schemas.openxmlformats.org/officeDocument/2006/relationships/tags" Target="../tags/tag450.xml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11" Type="http://schemas.openxmlformats.org/officeDocument/2006/relationships/tags" Target="../tags/tag441.xml"/><Relationship Id="rId5" Type="http://schemas.openxmlformats.org/officeDocument/2006/relationships/tags" Target="../tags/tag435.xml"/><Relationship Id="rId15" Type="http://schemas.openxmlformats.org/officeDocument/2006/relationships/tags" Target="../tags/tag445.xml"/><Relationship Id="rId10" Type="http://schemas.openxmlformats.org/officeDocument/2006/relationships/tags" Target="../tags/tag440.xml"/><Relationship Id="rId19" Type="http://schemas.openxmlformats.org/officeDocument/2006/relationships/tags" Target="../tags/tag449.xml"/><Relationship Id="rId4" Type="http://schemas.openxmlformats.org/officeDocument/2006/relationships/tags" Target="../tags/tag434.xml"/><Relationship Id="rId9" Type="http://schemas.openxmlformats.org/officeDocument/2006/relationships/tags" Target="../tags/tag439.xml"/><Relationship Id="rId14" Type="http://schemas.openxmlformats.org/officeDocument/2006/relationships/tags" Target="../tags/tag444.xml"/><Relationship Id="rId22" Type="http://schemas.openxmlformats.org/officeDocument/2006/relationships/image" Target="../media/image30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458.xml"/><Relationship Id="rId3" Type="http://schemas.openxmlformats.org/officeDocument/2006/relationships/tags" Target="../tags/tag453.xml"/><Relationship Id="rId7" Type="http://schemas.openxmlformats.org/officeDocument/2006/relationships/tags" Target="../tags/tag457.xml"/><Relationship Id="rId2" Type="http://schemas.openxmlformats.org/officeDocument/2006/relationships/tags" Target="../tags/tag452.xml"/><Relationship Id="rId1" Type="http://schemas.openxmlformats.org/officeDocument/2006/relationships/tags" Target="../tags/tag451.xml"/><Relationship Id="rId6" Type="http://schemas.openxmlformats.org/officeDocument/2006/relationships/tags" Target="../tags/tag456.xml"/><Relationship Id="rId5" Type="http://schemas.openxmlformats.org/officeDocument/2006/relationships/tags" Target="../tags/tag455.xml"/><Relationship Id="rId10" Type="http://schemas.openxmlformats.org/officeDocument/2006/relationships/image" Target="../media/image31.jpeg"/><Relationship Id="rId4" Type="http://schemas.openxmlformats.org/officeDocument/2006/relationships/tags" Target="../tags/tag454.xml"/><Relationship Id="rId9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466.xml"/><Relationship Id="rId13" Type="http://schemas.openxmlformats.org/officeDocument/2006/relationships/image" Target="../media/image32.jpeg"/><Relationship Id="rId3" Type="http://schemas.openxmlformats.org/officeDocument/2006/relationships/tags" Target="../tags/tag461.xml"/><Relationship Id="rId7" Type="http://schemas.openxmlformats.org/officeDocument/2006/relationships/tags" Target="../tags/tag465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5" Type="http://schemas.openxmlformats.org/officeDocument/2006/relationships/tags" Target="../tags/tag463.xml"/><Relationship Id="rId10" Type="http://schemas.openxmlformats.org/officeDocument/2006/relationships/tags" Target="../tags/tag468.xml"/><Relationship Id="rId4" Type="http://schemas.openxmlformats.org/officeDocument/2006/relationships/tags" Target="../tags/tag462.xml"/><Relationship Id="rId9" Type="http://schemas.openxmlformats.org/officeDocument/2006/relationships/tags" Target="../tags/tag46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477.xml"/><Relationship Id="rId13" Type="http://schemas.openxmlformats.org/officeDocument/2006/relationships/tags" Target="../tags/tag482.xml"/><Relationship Id="rId18" Type="http://schemas.openxmlformats.org/officeDocument/2006/relationships/image" Target="../media/image33.jpeg"/><Relationship Id="rId3" Type="http://schemas.openxmlformats.org/officeDocument/2006/relationships/tags" Target="../tags/tag472.xml"/><Relationship Id="rId7" Type="http://schemas.openxmlformats.org/officeDocument/2006/relationships/tags" Target="../tags/tag476.xml"/><Relationship Id="rId12" Type="http://schemas.openxmlformats.org/officeDocument/2006/relationships/tags" Target="../tags/tag481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471.xml"/><Relationship Id="rId16" Type="http://schemas.openxmlformats.org/officeDocument/2006/relationships/tags" Target="../tags/tag485.xml"/><Relationship Id="rId1" Type="http://schemas.openxmlformats.org/officeDocument/2006/relationships/tags" Target="../tags/tag470.xml"/><Relationship Id="rId6" Type="http://schemas.openxmlformats.org/officeDocument/2006/relationships/tags" Target="../tags/tag475.xml"/><Relationship Id="rId11" Type="http://schemas.openxmlformats.org/officeDocument/2006/relationships/tags" Target="../tags/tag480.xml"/><Relationship Id="rId5" Type="http://schemas.openxmlformats.org/officeDocument/2006/relationships/tags" Target="../tags/tag474.xml"/><Relationship Id="rId15" Type="http://schemas.openxmlformats.org/officeDocument/2006/relationships/tags" Target="../tags/tag484.xml"/><Relationship Id="rId10" Type="http://schemas.openxmlformats.org/officeDocument/2006/relationships/tags" Target="../tags/tag479.xml"/><Relationship Id="rId4" Type="http://schemas.openxmlformats.org/officeDocument/2006/relationships/tags" Target="../tags/tag473.xml"/><Relationship Id="rId9" Type="http://schemas.openxmlformats.org/officeDocument/2006/relationships/tags" Target="../tags/tag478.xml"/><Relationship Id="rId14" Type="http://schemas.openxmlformats.org/officeDocument/2006/relationships/tags" Target="../tags/tag48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493.xml"/><Relationship Id="rId13" Type="http://schemas.openxmlformats.org/officeDocument/2006/relationships/tags" Target="../tags/tag498.xml"/><Relationship Id="rId18" Type="http://schemas.openxmlformats.org/officeDocument/2006/relationships/tags" Target="../tags/tag503.xml"/><Relationship Id="rId3" Type="http://schemas.openxmlformats.org/officeDocument/2006/relationships/tags" Target="../tags/tag488.xml"/><Relationship Id="rId21" Type="http://schemas.openxmlformats.org/officeDocument/2006/relationships/image" Target="../media/image34.jpeg"/><Relationship Id="rId7" Type="http://schemas.openxmlformats.org/officeDocument/2006/relationships/tags" Target="../tags/tag492.xml"/><Relationship Id="rId12" Type="http://schemas.openxmlformats.org/officeDocument/2006/relationships/tags" Target="../tags/tag497.xml"/><Relationship Id="rId17" Type="http://schemas.openxmlformats.org/officeDocument/2006/relationships/tags" Target="../tags/tag502.xml"/><Relationship Id="rId2" Type="http://schemas.openxmlformats.org/officeDocument/2006/relationships/tags" Target="../tags/tag487.xml"/><Relationship Id="rId16" Type="http://schemas.openxmlformats.org/officeDocument/2006/relationships/tags" Target="../tags/tag501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486.xml"/><Relationship Id="rId6" Type="http://schemas.openxmlformats.org/officeDocument/2006/relationships/tags" Target="../tags/tag491.xml"/><Relationship Id="rId11" Type="http://schemas.openxmlformats.org/officeDocument/2006/relationships/tags" Target="../tags/tag496.xml"/><Relationship Id="rId5" Type="http://schemas.openxmlformats.org/officeDocument/2006/relationships/tags" Target="../tags/tag490.xml"/><Relationship Id="rId15" Type="http://schemas.openxmlformats.org/officeDocument/2006/relationships/tags" Target="../tags/tag500.xml"/><Relationship Id="rId10" Type="http://schemas.openxmlformats.org/officeDocument/2006/relationships/tags" Target="../tags/tag495.xml"/><Relationship Id="rId19" Type="http://schemas.openxmlformats.org/officeDocument/2006/relationships/tags" Target="../tags/tag504.xml"/><Relationship Id="rId4" Type="http://schemas.openxmlformats.org/officeDocument/2006/relationships/tags" Target="../tags/tag489.xml"/><Relationship Id="rId9" Type="http://schemas.openxmlformats.org/officeDocument/2006/relationships/tags" Target="../tags/tag494.xml"/><Relationship Id="rId14" Type="http://schemas.openxmlformats.org/officeDocument/2006/relationships/tags" Target="../tags/tag49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507.xml"/><Relationship Id="rId2" Type="http://schemas.openxmlformats.org/officeDocument/2006/relationships/tags" Target="../tags/tag506.xml"/><Relationship Id="rId1" Type="http://schemas.openxmlformats.org/officeDocument/2006/relationships/tags" Target="../tags/tag505.xml"/><Relationship Id="rId5" Type="http://schemas.openxmlformats.org/officeDocument/2006/relationships/image" Target="../media/image35.jpe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jpeg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510.xml"/><Relationship Id="rId2" Type="http://schemas.openxmlformats.org/officeDocument/2006/relationships/tags" Target="../tags/tag509.xml"/><Relationship Id="rId1" Type="http://schemas.openxmlformats.org/officeDocument/2006/relationships/tags" Target="../tags/tag508.xml"/><Relationship Id="rId5" Type="http://schemas.openxmlformats.org/officeDocument/2006/relationships/image" Target="../media/image36.jpe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tags" Target="../tags/tag80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tags" Target="../tags/tag83.xml"/><Relationship Id="rId47" Type="http://schemas.openxmlformats.org/officeDocument/2006/relationships/tags" Target="../tags/tag88.xml"/><Relationship Id="rId50" Type="http://schemas.openxmlformats.org/officeDocument/2006/relationships/tags" Target="../tags/tag91.xml"/><Relationship Id="rId55" Type="http://schemas.openxmlformats.org/officeDocument/2006/relationships/image" Target="../media/image3.jpeg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9" Type="http://schemas.openxmlformats.org/officeDocument/2006/relationships/tags" Target="../tags/tag70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tags" Target="../tags/tag78.xml"/><Relationship Id="rId40" Type="http://schemas.openxmlformats.org/officeDocument/2006/relationships/tags" Target="../tags/tag81.xml"/><Relationship Id="rId45" Type="http://schemas.openxmlformats.org/officeDocument/2006/relationships/tags" Target="../tags/tag86.xml"/><Relationship Id="rId53" Type="http://schemas.openxmlformats.org/officeDocument/2006/relationships/tags" Target="../tags/tag94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4" Type="http://schemas.openxmlformats.org/officeDocument/2006/relationships/tags" Target="../tags/tag85.xml"/><Relationship Id="rId52" Type="http://schemas.openxmlformats.org/officeDocument/2006/relationships/tags" Target="../tags/tag93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openxmlformats.org/officeDocument/2006/relationships/tags" Target="../tags/tag84.xml"/><Relationship Id="rId48" Type="http://schemas.openxmlformats.org/officeDocument/2006/relationships/tags" Target="../tags/tag89.xml"/><Relationship Id="rId8" Type="http://schemas.openxmlformats.org/officeDocument/2006/relationships/tags" Target="../tags/tag49.xml"/><Relationship Id="rId51" Type="http://schemas.openxmlformats.org/officeDocument/2006/relationships/tags" Target="../tags/tag92.xml"/><Relationship Id="rId3" Type="http://schemas.openxmlformats.org/officeDocument/2006/relationships/tags" Target="../tags/tag44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tags" Target="../tags/tag79.xml"/><Relationship Id="rId46" Type="http://schemas.openxmlformats.org/officeDocument/2006/relationships/tags" Target="../tags/tag87.xml"/><Relationship Id="rId20" Type="http://schemas.openxmlformats.org/officeDocument/2006/relationships/tags" Target="../tags/tag61.xml"/><Relationship Id="rId41" Type="http://schemas.openxmlformats.org/officeDocument/2006/relationships/tags" Target="../tags/tag82.xml"/><Relationship Id="rId54" Type="http://schemas.openxmlformats.org/officeDocument/2006/relationships/slideLayout" Target="../slideLayouts/slideLayout1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49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hyperlink" Target="https://github.com/dlops-io/simple-translate" TargetMode="External"/><Relationship Id="rId5" Type="http://schemas.openxmlformats.org/officeDocument/2006/relationships/tags" Target="../tags/tag99.xml"/><Relationship Id="rId10" Type="http://schemas.openxmlformats.org/officeDocument/2006/relationships/image" Target="../media/image1.jpeg"/><Relationship Id="rId4" Type="http://schemas.openxmlformats.org/officeDocument/2006/relationships/tags" Target="../tags/tag98.xml"/><Relationship Id="rId9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image" Target="../media/image4.jpeg"/><Relationship Id="rId2" Type="http://schemas.openxmlformats.org/officeDocument/2006/relationships/tags" Target="../tags/tag104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1B0D028-4E7D-B3DC-DF05-F9FE6567CCB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76488" y="1058863"/>
            <a:ext cx="7616825" cy="2981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07275" eaLnBrk="0" fontAlgn="auto" hangingPunct="0">
              <a:lnSpc>
                <a:spcPts val="4915"/>
              </a:lnSpc>
              <a:buSzTx/>
              <a:buFontTx/>
              <a:buNone/>
            </a:pPr>
            <a:r>
              <a:rPr lang="en-US" sz="4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HRNGNI+Arial-BoldMT"/>
                <a:cs typeface="HRNGNI+Arial-BoldMT"/>
                <a:sym typeface="Wingdings"/>
              </a:rPr>
              <a:t>Docker </a:t>
            </a:r>
            <a:r>
              <a:rPr sz="4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HRNGNI+Arial-BoldMT"/>
                <a:cs typeface="HRNGNI+Arial-BoldMT"/>
                <a:sym typeface="Wingdings"/>
              </a:rPr>
              <a:t>Containers</a:t>
            </a:r>
          </a:p>
          <a:p>
            <a:pPr eaLnBrk="0" fontAlgn="auto" hangingPunct="0">
              <a:lnSpc>
                <a:spcPts val="3740"/>
              </a:lnSpc>
              <a:spcBef>
                <a:spcPts val="5250"/>
              </a:spcBef>
              <a:buSzTx/>
              <a:buFontTx/>
              <a:buNone/>
            </a:pPr>
            <a:endParaRPr sz="32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3F3F3F"/>
              </a:solidFill>
              <a:latin typeface="KFAFNE+Karla-Regular"/>
              <a:cs typeface="KFAFNE+Karla-Regular"/>
              <a:sym typeface="Wingdings"/>
            </a:endParaRPr>
          </a:p>
          <a:p>
            <a:pPr marL="3141773" eaLnBrk="0" fontAlgn="auto" hangingPunct="0">
              <a:lnSpc>
                <a:spcPts val="3273"/>
              </a:lnSpc>
              <a:spcBef>
                <a:spcPts val="6042"/>
              </a:spcBef>
              <a:buSzTx/>
              <a:buFontTx/>
              <a:buNone/>
            </a:pPr>
            <a:endParaRPr sz="28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latin typeface="KFAFNE+Karla-Regular"/>
              <a:cs typeface="KFAFNE+Karla-Regular"/>
              <a:sym typeface="Wingding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BE09417-7A1D-4C82-0F8B-6E7E61F395E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68700" y="4267200"/>
            <a:ext cx="5035550" cy="3223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1166132" eaLnBrk="0" fontAlgn="auto" hangingPunct="0">
              <a:lnSpc>
                <a:spcPts val="2805"/>
              </a:lnSpc>
              <a:buSzTx/>
              <a:buFontTx/>
              <a:buNone/>
            </a:pPr>
            <a:endParaRPr sz="16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C0C0C"/>
              </a:solidFill>
              <a:latin typeface="KFAFNE+Karla-Regular"/>
              <a:cs typeface="KFAFNE+Karla-Regular"/>
              <a:sym typeface="Wingdings"/>
            </a:endParaRPr>
          </a:p>
        </p:txBody>
      </p:sp>
      <p:sp>
        <p:nvSpPr>
          <p:cNvPr id="2053" name="object 5">
            <a:extLst>
              <a:ext uri="{FF2B5EF4-FFF2-40B4-BE49-F238E27FC236}">
                <a16:creationId xmlns:a16="http://schemas.microsoft.com/office/drawing/2014/main" id="{32B4AF7C-D13F-5173-E838-1733222847A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418888" y="6480175"/>
            <a:ext cx="2301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1">
            <a:extLst>
              <a:ext uri="{FF2B5EF4-FFF2-40B4-BE49-F238E27FC236}">
                <a16:creationId xmlns:a16="http://schemas.microsoft.com/office/drawing/2014/main" id="{1615C769-2F85-883E-4C57-69A3E166239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11267" name="object 3">
            <a:extLst>
              <a:ext uri="{FF2B5EF4-FFF2-40B4-BE49-F238E27FC236}">
                <a16:creationId xmlns:a16="http://schemas.microsoft.com/office/drawing/2014/main" id="{C6357058-B379-07B9-0F23-81718A0E085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63833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What Makes Containers so Small?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F05AF41-26D9-9EBC-D2F9-03CE5DC3A08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17563" y="1052513"/>
            <a:ext cx="447675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Container</a:t>
            </a:r>
            <a:r>
              <a:rPr sz="2400" spc="6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=</a:t>
            </a:r>
            <a:r>
              <a:rPr sz="2400" spc="6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User</a:t>
            </a:r>
            <a:r>
              <a:rPr sz="2400" spc="6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Space</a:t>
            </a:r>
            <a:r>
              <a:rPr sz="2400" spc="6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of</a:t>
            </a:r>
            <a:r>
              <a:rPr sz="2400" spc="6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OS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3ADAE78-D483-1C24-7521-3F17554425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19213" y="1784350"/>
            <a:ext cx="9721850" cy="744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17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User space refers to all of the code in an operating system that lives</a:t>
            </a:r>
          </a:p>
          <a:p>
            <a:pPr marL="411509" eaLnBrk="0" fontAlgn="auto" hangingPunct="0">
              <a:lnSpc>
                <a:spcPts val="2681"/>
              </a:lnSpc>
              <a:spcBef>
                <a:spcPts val="19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outside of the kernel</a:t>
            </a:r>
          </a:p>
        </p:txBody>
      </p:sp>
      <p:sp>
        <p:nvSpPr>
          <p:cNvPr id="11270" name="object 6">
            <a:extLst>
              <a:ext uri="{FF2B5EF4-FFF2-40B4-BE49-F238E27FC236}">
                <a16:creationId xmlns:a16="http://schemas.microsoft.com/office/drawing/2014/main" id="{47211D8A-DEB8-B968-532A-CB88861E088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10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1">
            <a:extLst>
              <a:ext uri="{FF2B5EF4-FFF2-40B4-BE49-F238E27FC236}">
                <a16:creationId xmlns:a16="http://schemas.microsoft.com/office/drawing/2014/main" id="{C94195BF-A1BC-9768-BBC4-DD3FF8E9D8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12291" name="object 3">
            <a:extLst>
              <a:ext uri="{FF2B5EF4-FFF2-40B4-BE49-F238E27FC236}">
                <a16:creationId xmlns:a16="http://schemas.microsoft.com/office/drawing/2014/main" id="{B9A75C81-D7DD-C984-EAD0-41A8BFE8568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5570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How to run a docker container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42F9C1F-CC76-703F-0CFF-F687F1EDE87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23938" y="1235075"/>
            <a:ext cx="9763125" cy="877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800" spc="102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 spc="-5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We</a:t>
            </a:r>
            <a:r>
              <a:rPr sz="2800" spc="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use a simple text file, the</a:t>
            </a:r>
            <a:r>
              <a:rPr sz="2800" spc="3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 u="sng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highlight>
                  <a:srgbClr val="000000"/>
                </a:highlight>
                <a:latin typeface="Consolas"/>
                <a:cs typeface="Consolas"/>
                <a:sym typeface="Wingdings"/>
              </a:rPr>
              <a:t>Dockerfile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,</a:t>
            </a:r>
            <a:r>
              <a:rPr sz="2800" spc="77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to</a:t>
            </a:r>
            <a:r>
              <a:rPr sz="28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OJLTTK+ArialMT"/>
                <a:cs typeface="OJLTTK+ArialMT"/>
                <a:sym typeface="Wingdings"/>
              </a:rPr>
              <a:t>build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the</a:t>
            </a:r>
          </a:p>
          <a:p>
            <a:pPr marL="353077" eaLnBrk="0" fontAlgn="auto" hangingPunct="0">
              <a:lnSpc>
                <a:spcPts val="3128"/>
              </a:lnSpc>
              <a:spcBef>
                <a:spcPts val="154"/>
              </a:spcBef>
              <a:buSzTx/>
              <a:buFontTx/>
              <a:buNone/>
            </a:pPr>
            <a:r>
              <a:rPr sz="2800" u="sng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highlight>
                  <a:srgbClr val="000000"/>
                </a:highlight>
                <a:latin typeface="Consolas"/>
                <a:cs typeface="Consolas"/>
                <a:sym typeface="Wingdings"/>
              </a:rPr>
              <a:t>Docker Image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, which consists of an iso file and other files.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162329B-1075-D1EC-1A65-B178F04E3AD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23938" y="2216150"/>
            <a:ext cx="8996362" cy="450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800" spc="102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 spc="-5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We</a:t>
            </a:r>
            <a:r>
              <a:rPr sz="28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OJLTTK+ArialMT"/>
                <a:cs typeface="OJLTTK+ArialMT"/>
                <a:sym typeface="Wingdings"/>
              </a:rPr>
              <a:t>run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the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onsolas"/>
                <a:cs typeface="Consolas"/>
                <a:sym typeface="Wingdings"/>
              </a:rPr>
              <a:t>Docker Image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to get </a:t>
            </a:r>
            <a:r>
              <a:rPr sz="2800" u="sng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highlight>
                  <a:srgbClr val="010000"/>
                </a:highlight>
                <a:latin typeface="Consolas"/>
                <a:cs typeface="Consolas"/>
                <a:sym typeface="Wingdings"/>
              </a:rPr>
              <a:t>Docker Container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.</a:t>
            </a:r>
          </a:p>
        </p:txBody>
      </p:sp>
      <p:sp>
        <p:nvSpPr>
          <p:cNvPr id="12294" name="object 6">
            <a:extLst>
              <a:ext uri="{FF2B5EF4-FFF2-40B4-BE49-F238E27FC236}">
                <a16:creationId xmlns:a16="http://schemas.microsoft.com/office/drawing/2014/main" id="{11B6035B-18D2-358E-D165-BBBAB62D51D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11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1">
            <a:extLst>
              <a:ext uri="{FF2B5EF4-FFF2-40B4-BE49-F238E27FC236}">
                <a16:creationId xmlns:a16="http://schemas.microsoft.com/office/drawing/2014/main" id="{630A446A-FEEE-1A8C-A753-D3405A3DA54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13315" name="object 3">
            <a:extLst>
              <a:ext uri="{FF2B5EF4-FFF2-40B4-BE49-F238E27FC236}">
                <a16:creationId xmlns:a16="http://schemas.microsoft.com/office/drawing/2014/main" id="{3243C541-2CEB-F097-E32A-F2A53CCE670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100790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What is the difference between an image and container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49849FD-C2A4-EF0F-BFBC-FD83E19EC1B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65188" y="1339850"/>
            <a:ext cx="10274300" cy="12890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onsolas"/>
                <a:cs typeface="Consolas"/>
                <a:sym typeface="Wingdings"/>
              </a:rPr>
              <a:t>Docker Image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is a template aka a blueprint to create a running</a:t>
            </a:r>
          </a:p>
          <a:p>
            <a:pPr eaLnBrk="0" fontAlgn="auto" hangingPunct="0">
              <a:lnSpc>
                <a:spcPts val="3128"/>
              </a:lnSpc>
              <a:spcBef>
                <a:spcPts val="154"/>
              </a:spcBef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onsolas"/>
                <a:cs typeface="Consolas"/>
                <a:sym typeface="Wingdings"/>
              </a:rPr>
              <a:t>Docker</a:t>
            </a:r>
            <a:r>
              <a:rPr sz="2800" spc="-75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onsolas"/>
                <a:cs typeface="Consolas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onsolas"/>
                <a:cs typeface="Consolas"/>
                <a:sym typeface="Wingdings"/>
              </a:rPr>
              <a:t>container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. Docker uses the information available in the</a:t>
            </a:r>
          </a:p>
          <a:p>
            <a:pPr eaLnBrk="0" fontAlgn="auto" hangingPunct="0">
              <a:lnSpc>
                <a:spcPts val="3128"/>
              </a:lnSpc>
              <a:spcBef>
                <a:spcPts val="104"/>
              </a:spcBef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Image to create (run) a </a:t>
            </a:r>
            <a:r>
              <a:rPr sz="28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container.</a:t>
            </a:r>
          </a:p>
        </p:txBody>
      </p:sp>
      <p:sp>
        <p:nvSpPr>
          <p:cNvPr id="13317" name="object 5">
            <a:extLst>
              <a:ext uri="{FF2B5EF4-FFF2-40B4-BE49-F238E27FC236}">
                <a16:creationId xmlns:a16="http://schemas.microsoft.com/office/drawing/2014/main" id="{636D6080-1601-DBC2-069A-8312D251052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5188" y="3189288"/>
            <a:ext cx="7281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Image is like a recipe, container is like a dish.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4B935F5-BE40-FB47-2B1A-C0301DC4221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5188" y="4184650"/>
            <a:ext cx="8974137" cy="8620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Alternatively,</a:t>
            </a:r>
            <a:r>
              <a:rPr sz="28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you can think of an image as a class and a</a:t>
            </a:r>
          </a:p>
          <a:p>
            <a:pPr eaLnBrk="0" fontAlgn="auto" hangingPunct="0">
              <a:lnSpc>
                <a:spcPts val="3128"/>
              </a:lnSpc>
              <a:spcBef>
                <a:spcPts val="281"/>
              </a:spcBef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container is an instance of that class.</a:t>
            </a:r>
          </a:p>
        </p:txBody>
      </p:sp>
      <p:sp>
        <p:nvSpPr>
          <p:cNvPr id="13319" name="object 7">
            <a:extLst>
              <a:ext uri="{FF2B5EF4-FFF2-40B4-BE49-F238E27FC236}">
                <a16:creationId xmlns:a16="http://schemas.microsoft.com/office/drawing/2014/main" id="{697A568A-36C7-FD33-2B76-094862D462A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12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1">
            <a:extLst>
              <a:ext uri="{FF2B5EF4-FFF2-40B4-BE49-F238E27FC236}">
                <a16:creationId xmlns:a16="http://schemas.microsoft.com/office/drawing/2014/main" id="{EA26F581-99E6-759B-EA3F-09D26065D06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14339" name="object 3">
            <a:extLst>
              <a:ext uri="{FF2B5EF4-FFF2-40B4-BE49-F238E27FC236}">
                <a16:creationId xmlns:a16="http://schemas.microsoft.com/office/drawing/2014/main" id="{582A88A9-01F3-85BD-6D4B-229DCF611EA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3832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Inside the Dockerfile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546EDAC-2DC8-62FF-8579-FD255552AB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43463" y="1103313"/>
            <a:ext cx="6908800" cy="13906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010"/>
              </a:lnSpc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HRNGNI+Arial-BoldMT"/>
                <a:cs typeface="HRNGNI+Arial-BoldMT"/>
                <a:sym typeface="Wingdings"/>
              </a:rPr>
              <a:t>FROM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:</a:t>
            </a:r>
            <a:r>
              <a:rPr spc="-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This instruction in the Dockerfile tells the daemon, which</a:t>
            </a:r>
          </a:p>
          <a:p>
            <a:pPr eaLnBrk="0" fontAlgn="auto" hangingPunct="0">
              <a:lnSpc>
                <a:spcPts val="2010"/>
              </a:lnSpc>
              <a:spcBef>
                <a:spcPts val="199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base image to use while creating our new Docker image. In the</a:t>
            </a:r>
          </a:p>
          <a:p>
            <a:pPr eaLnBrk="0" fontAlgn="auto" hangingPunct="0">
              <a:lnSpc>
                <a:spcPts val="2010"/>
              </a:lnSpc>
              <a:spcBef>
                <a:spcPts val="149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example here, we are using a very minimal OS image called alpine</a:t>
            </a:r>
          </a:p>
          <a:p>
            <a:pPr eaLnBrk="0" fontAlgn="auto" hangingPunct="0">
              <a:lnSpc>
                <a:spcPts val="2010"/>
              </a:lnSpc>
              <a:spcBef>
                <a:spcPts val="199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(just 5 MB of size).</a:t>
            </a:r>
            <a:r>
              <a:rPr spc="-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pc="-5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You</a:t>
            </a:r>
            <a:r>
              <a:rPr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can also replace it with Ubuntu, Fedora,</a:t>
            </a:r>
          </a:p>
          <a:p>
            <a:pPr eaLnBrk="0" fontAlgn="auto" hangingPunct="0">
              <a:lnSpc>
                <a:spcPts val="2010"/>
              </a:lnSpc>
              <a:spcBef>
                <a:spcPts val="199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Debian or any other OS image.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F1665DF-33D9-5B8D-1D3B-1FAB02D5051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843463" y="2749550"/>
            <a:ext cx="6878637" cy="11160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010"/>
              </a:lnSpc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HRNGNI+Arial-BoldMT"/>
                <a:cs typeface="HRNGNI+Arial-BoldMT"/>
                <a:sym typeface="Wingdings"/>
              </a:rPr>
              <a:t>RUN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:</a:t>
            </a:r>
            <a:r>
              <a:rPr spc="-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This command instructs the Docker daemon to run the given</a:t>
            </a:r>
          </a:p>
          <a:p>
            <a:pPr eaLnBrk="0" fontAlgn="auto" hangingPunct="0">
              <a:lnSpc>
                <a:spcPts val="2010"/>
              </a:lnSpc>
              <a:spcBef>
                <a:spcPts val="199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commands as it is while creating the image.</a:t>
            </a:r>
            <a:r>
              <a:rPr spc="-10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A</a:t>
            </a:r>
            <a:r>
              <a:rPr spc="-10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Dockerfile can have</a:t>
            </a:r>
          </a:p>
          <a:p>
            <a:pPr eaLnBrk="0" fontAlgn="auto" hangingPunct="0">
              <a:lnSpc>
                <a:spcPts val="2010"/>
              </a:lnSpc>
              <a:spcBef>
                <a:spcPts val="149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multiple RUN commands, each of these RUN commands create a</a:t>
            </a:r>
          </a:p>
          <a:p>
            <a:pPr eaLnBrk="0" fontAlgn="auto" hangingPunct="0">
              <a:lnSpc>
                <a:spcPts val="2010"/>
              </a:lnSpc>
              <a:spcBef>
                <a:spcPts val="199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new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layer</a:t>
            </a:r>
            <a:r>
              <a:rPr spc="5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in the image.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5C0D3D0-C811-CCFD-AD41-14685867A0A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843463" y="4121150"/>
            <a:ext cx="6667500" cy="13906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010"/>
              </a:lnSpc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HRNGNI+Arial-BoldMT"/>
                <a:cs typeface="HRNGNI+Arial-BoldMT"/>
                <a:sym typeface="Wingdings"/>
              </a:rPr>
              <a:t>ENTRYPOINT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:</a:t>
            </a:r>
            <a:r>
              <a:rPr spc="-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The ENTRYPOINT</a:t>
            </a:r>
            <a:r>
              <a:rPr spc="-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instruction is used when you</a:t>
            </a:r>
          </a:p>
          <a:p>
            <a:pPr eaLnBrk="0" fontAlgn="auto" hangingPunct="0">
              <a:lnSpc>
                <a:spcPts val="2010"/>
              </a:lnSpc>
              <a:spcBef>
                <a:spcPts val="199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would like your container to run the same executable every time.</a:t>
            </a:r>
          </a:p>
          <a:p>
            <a:pPr eaLnBrk="0" fontAlgn="auto" hangingPunct="0">
              <a:lnSpc>
                <a:spcPts val="2010"/>
              </a:lnSpc>
              <a:spcBef>
                <a:spcPts val="149"/>
              </a:spcBef>
              <a:buSzTx/>
              <a:buFontTx/>
              <a:buNone/>
            </a:pPr>
            <a:r>
              <a:rPr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Usually,</a:t>
            </a:r>
            <a:r>
              <a:rPr spc="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ENTRYPOINT</a:t>
            </a:r>
            <a:r>
              <a:rPr spc="-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is used in scenarios where you want the</a:t>
            </a:r>
          </a:p>
          <a:p>
            <a:pPr eaLnBrk="0" fontAlgn="auto" hangingPunct="0">
              <a:lnSpc>
                <a:spcPts val="2010"/>
              </a:lnSpc>
              <a:spcBef>
                <a:spcPts val="199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container to behave exclusively as if it were the executable it's</a:t>
            </a:r>
          </a:p>
          <a:p>
            <a:pPr eaLnBrk="0" fontAlgn="auto" hangingPunct="0">
              <a:lnSpc>
                <a:spcPts val="2010"/>
              </a:lnSpc>
              <a:spcBef>
                <a:spcPts val="199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wrapping.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AB0ACB8-22D5-5FAF-BDF2-36D5D732FB5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43463" y="5765800"/>
            <a:ext cx="7050087" cy="8413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010"/>
              </a:lnSpc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HRNGNI+Arial-BoldMT"/>
                <a:cs typeface="HRNGNI+Arial-BoldMT"/>
                <a:sym typeface="Wingdings"/>
              </a:rPr>
              <a:t>CMD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:</a:t>
            </a:r>
            <a:r>
              <a:rPr spc="-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The CMD sets default commands and/or parameters when a</a:t>
            </a:r>
          </a:p>
          <a:p>
            <a:pPr eaLnBrk="0" fontAlgn="auto" hangingPunct="0">
              <a:lnSpc>
                <a:spcPts val="2010"/>
              </a:lnSpc>
              <a:spcBef>
                <a:spcPts val="199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docker container runs.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CMD</a:t>
            </a:r>
            <a:r>
              <a:rPr spc="4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can</a:t>
            </a:r>
            <a:r>
              <a:rPr spc="4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be</a:t>
            </a:r>
            <a:r>
              <a:rPr spc="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overwritten</a:t>
            </a:r>
            <a:r>
              <a:rPr spc="6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from the command</a:t>
            </a:r>
          </a:p>
          <a:p>
            <a:pPr eaLnBrk="0" fontAlgn="auto" hangingPunct="0">
              <a:lnSpc>
                <a:spcPts val="2010"/>
              </a:lnSpc>
              <a:spcBef>
                <a:spcPts val="149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line via the docker run command.</a:t>
            </a:r>
          </a:p>
        </p:txBody>
      </p:sp>
      <p:sp>
        <p:nvSpPr>
          <p:cNvPr id="14344" name="object 8">
            <a:extLst>
              <a:ext uri="{FF2B5EF4-FFF2-40B4-BE49-F238E27FC236}">
                <a16:creationId xmlns:a16="http://schemas.microsoft.com/office/drawing/2014/main" id="{BE1560F7-01FA-4340-7C46-E48D2B06640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13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1">
            <a:extLst>
              <a:ext uri="{FF2B5EF4-FFF2-40B4-BE49-F238E27FC236}">
                <a16:creationId xmlns:a16="http://schemas.microsoft.com/office/drawing/2014/main" id="{F3BD9875-2074-9DA1-E3A1-1D54A41A720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15363" name="object 3">
            <a:extLst>
              <a:ext uri="{FF2B5EF4-FFF2-40B4-BE49-F238E27FC236}">
                <a16:creationId xmlns:a16="http://schemas.microsoft.com/office/drawing/2014/main" id="{287D572E-2FBC-710C-855A-D95DB2F2091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67897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Multiple containers from same image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3F32733-8F1C-B26D-5D9E-3B063D2377E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2788" y="1185863"/>
            <a:ext cx="8512175" cy="8302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792"/>
              </a:lnSpc>
              <a:buSzTx/>
              <a:buFontTx/>
              <a:buNone/>
            </a:pPr>
            <a:r>
              <a:rPr sz="2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OJLTTK+ArialMT"/>
                <a:cs typeface="OJLTTK+ArialMT"/>
                <a:sym typeface="Wingdings"/>
              </a:rPr>
              <a:t>How can you run multiple containers from the same image?</a:t>
            </a:r>
          </a:p>
          <a:p>
            <a:pPr eaLnBrk="0" fontAlgn="auto" hangingPunct="0">
              <a:lnSpc>
                <a:spcPts val="2681"/>
              </a:lnSpc>
              <a:spcBef>
                <a:spcPts val="711"/>
              </a:spcBef>
              <a:buSzTx/>
              <a:buFontTx/>
              <a:buNone/>
            </a:pPr>
            <a:r>
              <a:rPr sz="2400" spc="-5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Yes,</a:t>
            </a:r>
            <a:r>
              <a:rPr sz="2400" spc="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you could think of an image as instating a class.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738A4FB-1659-F9E7-75F4-DCE1DBBE3D6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12788" y="2409825"/>
            <a:ext cx="4343400" cy="3921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792"/>
              </a:lnSpc>
              <a:buSzTx/>
              <a:buFontTx/>
              <a:buNone/>
            </a:pPr>
            <a:r>
              <a:rPr sz="2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OJLTTK+ArialMT"/>
                <a:cs typeface="OJLTTK+ArialMT"/>
                <a:sym typeface="Wingdings"/>
              </a:rPr>
              <a:t>Wouldn’t they all be identical?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245CD4D-5AF6-D213-D6A2-4D7046D6EC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12788" y="2862263"/>
            <a:ext cx="11044237" cy="7445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Not </a:t>
            </a:r>
            <a:r>
              <a:rPr sz="24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necessarily.</a:t>
            </a:r>
            <a:r>
              <a:rPr sz="2400" spc="-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 spc="-7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You</a:t>
            </a:r>
            <a:r>
              <a:rPr sz="2400" spc="7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could instate it with different parameters using the CMD and</a:t>
            </a:r>
          </a:p>
          <a:p>
            <a:pPr eaLnBrk="0" fontAlgn="auto" hangingPunct="0">
              <a:lnSpc>
                <a:spcPts val="2681"/>
              </a:lnSpc>
              <a:spcBef>
                <a:spcPts val="19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therefore different containers will be different.</a:t>
            </a:r>
          </a:p>
        </p:txBody>
      </p:sp>
      <p:sp>
        <p:nvSpPr>
          <p:cNvPr id="15367" name="object 7">
            <a:extLst>
              <a:ext uri="{FF2B5EF4-FFF2-40B4-BE49-F238E27FC236}">
                <a16:creationId xmlns:a16="http://schemas.microsoft.com/office/drawing/2014/main" id="{31AAB201-662F-4BCC-C7F0-B61AD8BF05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48363" y="4081463"/>
            <a:ext cx="53149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&gt; docker build -t hello_world_cmd:first -f Dockerfile_cmd 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F4DF4EA-965A-2D4B-3C83-3E2387A69D8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39788" y="4402138"/>
            <a:ext cx="4098925" cy="12366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FROM ubuntu:latest</a:t>
            </a:r>
          </a:p>
          <a:p>
            <a:pPr eaLnBrk="0" fontAlgn="auto" hangingPunct="0">
              <a:lnSpc>
                <a:spcPts val="2234"/>
              </a:lnSpc>
              <a:spcBef>
                <a:spcPts val="1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RUN apt-get update</a:t>
            </a:r>
          </a:p>
          <a:p>
            <a:pPr eaLnBrk="0" fontAlgn="auto" hangingPunct="0">
              <a:lnSpc>
                <a:spcPts val="2234"/>
              </a:lnSpc>
              <a:spcBef>
                <a:spcPts val="1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ENTRYPOINT</a:t>
            </a:r>
            <a:r>
              <a:rPr sz="2000" spc="-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["/bin/echo", "Hello"]</a:t>
            </a:r>
          </a:p>
          <a:p>
            <a:pPr eaLnBrk="0" fontAlgn="auto" hangingPunct="0">
              <a:lnSpc>
                <a:spcPts val="2234"/>
              </a:lnSpc>
              <a:spcBef>
                <a:spcPts val="1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CMD ["world"]</a:t>
            </a:r>
          </a:p>
        </p:txBody>
      </p:sp>
      <p:sp>
        <p:nvSpPr>
          <p:cNvPr id="15369" name="object 9">
            <a:extLst>
              <a:ext uri="{FF2B5EF4-FFF2-40B4-BE49-F238E27FC236}">
                <a16:creationId xmlns:a16="http://schemas.microsoft.com/office/drawing/2014/main" id="{D8332575-6CDC-7BC5-6570-F04565A03EDA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48363" y="4598988"/>
            <a:ext cx="414178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&gt; docker run -it hello_world_cmd:first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&gt; Hello world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&gt; docker run -it hello_world_cmd:first Pavlos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&gt; Hello Pavlos</a:t>
            </a:r>
          </a:p>
        </p:txBody>
      </p:sp>
      <p:sp>
        <p:nvSpPr>
          <p:cNvPr id="15370" name="object 10">
            <a:extLst>
              <a:ext uri="{FF2B5EF4-FFF2-40B4-BE49-F238E27FC236}">
                <a16:creationId xmlns:a16="http://schemas.microsoft.com/office/drawing/2014/main" id="{9F2BE060-23FA-7FE0-AADC-9DA0EAD1766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14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1">
            <a:extLst>
              <a:ext uri="{FF2B5EF4-FFF2-40B4-BE49-F238E27FC236}">
                <a16:creationId xmlns:a16="http://schemas.microsoft.com/office/drawing/2014/main" id="{DA5A1BBC-DBA5-7395-C677-8CF7EEF587B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16387" name="object 3">
            <a:extLst>
              <a:ext uri="{FF2B5EF4-FFF2-40B4-BE49-F238E27FC236}">
                <a16:creationId xmlns:a16="http://schemas.microsoft.com/office/drawing/2014/main" id="{C504F1FD-5AFE-0229-BFE7-E228C12168B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4554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Docker Image as Layers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0B02227-EF14-450C-BACD-550BFB5C266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5988" y="1233488"/>
            <a:ext cx="10128250" cy="7445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When we execute the build command, the daemon reads the</a:t>
            </a:r>
            <a:r>
              <a:rPr sz="2400" spc="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onsolas"/>
                <a:cs typeface="Consolas"/>
                <a:sym typeface="Wingdings"/>
              </a:rPr>
              <a:t>Dockerfile</a:t>
            </a:r>
          </a:p>
          <a:p>
            <a:pPr eaLnBrk="0" fontAlgn="auto" hangingPunct="0">
              <a:lnSpc>
                <a:spcPts val="2681"/>
              </a:lnSpc>
              <a:spcBef>
                <a:spcPts val="89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and creates a layer for every command.</a:t>
            </a:r>
          </a:p>
        </p:txBody>
      </p:sp>
      <p:sp>
        <p:nvSpPr>
          <p:cNvPr id="16389" name="object 5">
            <a:extLst>
              <a:ext uri="{FF2B5EF4-FFF2-40B4-BE49-F238E27FC236}">
                <a16:creationId xmlns:a16="http://schemas.microsoft.com/office/drawing/2014/main" id="{F48858B8-21B2-C78A-4093-75F88BA2E1A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15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1">
            <a:extLst>
              <a:ext uri="{FF2B5EF4-FFF2-40B4-BE49-F238E27FC236}">
                <a16:creationId xmlns:a16="http://schemas.microsoft.com/office/drawing/2014/main" id="{1E9B4300-ADEA-344E-CB3D-B07F17F131C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17411" name="object 3">
            <a:extLst>
              <a:ext uri="{FF2B5EF4-FFF2-40B4-BE49-F238E27FC236}">
                <a16:creationId xmlns:a16="http://schemas.microsoft.com/office/drawing/2014/main" id="{A04A2EEC-4F82-381F-3337-BAE40B7742D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29527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Image Layering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415D3A8-C517-E55A-04BD-D195CBE898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265863" y="1990725"/>
            <a:ext cx="1881187" cy="236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</a:t>
            </a:r>
            <a:r>
              <a:rPr sz="1400" spc="-8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application sandbox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19C418E-C732-0FDC-0ABB-59C97FEE142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321425" y="2200275"/>
            <a:ext cx="4986338" cy="8651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-</a:t>
            </a:r>
            <a:r>
              <a:rPr sz="1400" spc="96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Each container is based on an image that holds necessary</a:t>
            </a:r>
          </a:p>
          <a:p>
            <a:pPr marL="230625" eaLnBrk="0" fontAlgn="auto" hangingPunct="0">
              <a:lnSpc>
                <a:spcPts val="1564"/>
              </a:lnSpc>
              <a:spcBef>
                <a:spcPts val="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config data</a:t>
            </a:r>
          </a:p>
          <a:p>
            <a:pPr eaLnBrk="0" fontAlgn="auto" hangingPunct="0">
              <a:lnSpc>
                <a:spcPts val="1564"/>
              </a:lnSpc>
              <a:spcBef>
                <a:spcPts val="8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-</a:t>
            </a:r>
            <a:r>
              <a:rPr sz="1400" spc="96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When you launch a container, a writable layer is added on</a:t>
            </a:r>
          </a:p>
          <a:p>
            <a:pPr marL="230625" eaLnBrk="0" fontAlgn="auto" hangingPunct="0">
              <a:lnSpc>
                <a:spcPts val="1564"/>
              </a:lnSpc>
              <a:spcBef>
                <a:spcPts val="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top of the image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6B0AD91-8890-FA4D-AEDC-BE3E08B83F4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725613" y="2571750"/>
            <a:ext cx="2509837" cy="4460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64034"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Container</a:t>
            </a:r>
          </a:p>
          <a:p>
            <a:pPr eaLnBrk="0" fontAlgn="auto" hangingPunct="0">
              <a:lnSpc>
                <a:spcPts val="1564"/>
              </a:lnSpc>
              <a:spcBef>
                <a:spcPts val="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OJLTTK+ArialMT"/>
                <a:cs typeface="OJLTTK+ArialMT"/>
                <a:sym typeface="Wingdings"/>
              </a:rPr>
              <a:t>(Writable, running application)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05483D2-8758-C7F8-77F2-9F7EB73A125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208213" y="3338513"/>
            <a:ext cx="1544637" cy="846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Layered</a:t>
            </a:r>
            <a:r>
              <a:rPr sz="1400" spc="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Image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2</a:t>
            </a:r>
          </a:p>
          <a:p>
            <a:pPr eaLnBrk="0" fontAlgn="auto" hangingPunct="0">
              <a:lnSpc>
                <a:spcPts val="1564"/>
              </a:lnSpc>
              <a:spcBef>
                <a:spcPts val="3236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Layered</a:t>
            </a:r>
            <a:r>
              <a:rPr sz="1400" spc="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Image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1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29EC687-2AFB-64B2-A83C-C565098C399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242050" y="3436938"/>
            <a:ext cx="4537075" cy="6556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</a:t>
            </a:r>
            <a:r>
              <a:rPr sz="1400" spc="-8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static snapshot of the container configuration</a:t>
            </a:r>
          </a:p>
          <a:p>
            <a:pPr marL="55124" eaLnBrk="0" fontAlgn="auto" hangingPunct="0">
              <a:lnSpc>
                <a:spcPts val="1564"/>
              </a:lnSpc>
              <a:spcBef>
                <a:spcPts val="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-</a:t>
            </a:r>
            <a:r>
              <a:rPr sz="1400" spc="96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Layer images are read-only</a:t>
            </a:r>
          </a:p>
          <a:p>
            <a:pPr marL="55124" eaLnBrk="0" fontAlgn="auto" hangingPunct="0">
              <a:lnSpc>
                <a:spcPts val="1564"/>
              </a:lnSpc>
              <a:spcBef>
                <a:spcPts val="8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-</a:t>
            </a:r>
            <a:r>
              <a:rPr sz="1400" spc="96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Each image depends on one or more parent images</a:t>
            </a:r>
          </a:p>
        </p:txBody>
      </p:sp>
      <p:sp>
        <p:nvSpPr>
          <p:cNvPr id="17417" name="object 9">
            <a:extLst>
              <a:ext uri="{FF2B5EF4-FFF2-40B4-BE49-F238E27FC236}">
                <a16:creationId xmlns:a16="http://schemas.microsoft.com/office/drawing/2014/main" id="{CE8D4E44-F530-733C-B0EB-0820435EB8E9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29350" y="4525963"/>
            <a:ext cx="239395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63"/>
              </a:lnSpc>
            </a:pPr>
            <a:r>
              <a:rPr lang="ru-RU" altLang="en-US" sz="14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An Image that has no parent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8A35E22-4A05-64B0-3554-F16C08C1B0A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262188" y="4552950"/>
            <a:ext cx="1435100" cy="236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Platform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Image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3F0F172-58DE-4B61-C4E2-53309BDB6B1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284913" y="4735513"/>
            <a:ext cx="5024437" cy="446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-</a:t>
            </a:r>
            <a:r>
              <a:rPr sz="1400" spc="96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Platform images define the runtime environment, packages</a:t>
            </a:r>
          </a:p>
          <a:p>
            <a:pPr marL="230625" eaLnBrk="0" fontAlgn="auto" hangingPunct="0">
              <a:lnSpc>
                <a:spcPts val="1564"/>
              </a:lnSpc>
              <a:spcBef>
                <a:spcPts val="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and utilities necessary for containerized application to run</a:t>
            </a:r>
          </a:p>
        </p:txBody>
      </p:sp>
      <p:sp>
        <p:nvSpPr>
          <p:cNvPr id="17420" name="object 12">
            <a:extLst>
              <a:ext uri="{FF2B5EF4-FFF2-40B4-BE49-F238E27FC236}">
                <a16:creationId xmlns:a16="http://schemas.microsoft.com/office/drawing/2014/main" id="{92D3615F-48A6-9C15-C49C-60225B337A53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90725" y="4762500"/>
            <a:ext cx="197961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63"/>
              </a:lnSpc>
            </a:pPr>
            <a:r>
              <a:rPr lang="ru-RU" altLang="en-US" sz="14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(Runtime Environment)</a:t>
            </a:r>
          </a:p>
        </p:txBody>
      </p:sp>
      <p:sp>
        <p:nvSpPr>
          <p:cNvPr id="17421" name="object 13">
            <a:extLst>
              <a:ext uri="{FF2B5EF4-FFF2-40B4-BE49-F238E27FC236}">
                <a16:creationId xmlns:a16="http://schemas.microsoft.com/office/drawing/2014/main" id="{52C1B4CB-ED37-21D5-E462-CEFFD6FF887E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16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1">
            <a:extLst>
              <a:ext uri="{FF2B5EF4-FFF2-40B4-BE49-F238E27FC236}">
                <a16:creationId xmlns:a16="http://schemas.microsoft.com/office/drawing/2014/main" id="{879EF771-22CE-95EA-AD62-35AC0DDF0A6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18435" name="object 3">
            <a:extLst>
              <a:ext uri="{FF2B5EF4-FFF2-40B4-BE49-F238E27FC236}">
                <a16:creationId xmlns:a16="http://schemas.microsoft.com/office/drawing/2014/main" id="{12A26E62-4575-D171-58C7-14D883ADE09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48942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Image Layering - Example</a:t>
            </a:r>
          </a:p>
        </p:txBody>
      </p:sp>
      <p:sp>
        <p:nvSpPr>
          <p:cNvPr id="18436" name="object 4">
            <a:extLst>
              <a:ext uri="{FF2B5EF4-FFF2-40B4-BE49-F238E27FC236}">
                <a16:creationId xmlns:a16="http://schemas.microsoft.com/office/drawing/2014/main" id="{C245BB56-9708-AE4B-205A-CFCE79DB4AF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" y="1308100"/>
            <a:ext cx="10566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675"/>
              </a:lnSpc>
            </a:pPr>
            <a:r>
              <a:rPr lang="ru-RU" altLang="en-US" sz="24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Docker layers for a container running debian and a python environment using</a:t>
            </a:r>
          </a:p>
          <a:p>
            <a:pPr>
              <a:lnSpc>
                <a:spcPts val="2675"/>
              </a:lnSpc>
              <a:spcBef>
                <a:spcPts val="188"/>
              </a:spcBef>
            </a:pPr>
            <a:r>
              <a:rPr lang="ru-RU" altLang="en-US" sz="24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Pipenv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4331795-10CB-A51F-B96B-6B48F9AD95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375275" y="2525713"/>
            <a:ext cx="1296988" cy="846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44381"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Pipenv</a:t>
            </a:r>
            <a:r>
              <a:rPr sz="1400" spc="3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Sync</a:t>
            </a:r>
          </a:p>
          <a:p>
            <a:pPr eaLnBrk="0" fontAlgn="auto" hangingPunct="0">
              <a:lnSpc>
                <a:spcPts val="1564"/>
              </a:lnSpc>
              <a:spcBef>
                <a:spcPts val="32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Install</a:t>
            </a:r>
            <a:r>
              <a:rPr sz="1400" spc="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Pipenv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8E947EC-A940-5350-5151-5426048B47B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426075" y="3744913"/>
            <a:ext cx="1198563" cy="2365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Upgrade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Pip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EE1E4EC-15C8-1D1A-91D1-1D1EA2858BD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114925" y="4354513"/>
            <a:ext cx="1819275" cy="846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Install</a:t>
            </a:r>
            <a:r>
              <a:rPr sz="1400" spc="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Python</a:t>
            </a:r>
            <a:r>
              <a:rPr sz="1400" spc="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&amp;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Pip</a:t>
            </a:r>
          </a:p>
          <a:p>
            <a:pPr marL="276442" eaLnBrk="0" fontAlgn="auto" hangingPunct="0">
              <a:lnSpc>
                <a:spcPts val="1564"/>
              </a:lnSpc>
              <a:spcBef>
                <a:spcPts val="32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Debian</a:t>
            </a:r>
            <a:r>
              <a:rPr sz="1400" spc="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Linux</a:t>
            </a:r>
          </a:p>
        </p:txBody>
      </p:sp>
      <p:sp>
        <p:nvSpPr>
          <p:cNvPr id="18440" name="object 8">
            <a:extLst>
              <a:ext uri="{FF2B5EF4-FFF2-40B4-BE49-F238E27FC236}">
                <a16:creationId xmlns:a16="http://schemas.microsoft.com/office/drawing/2014/main" id="{C05F67C1-219F-AE6A-4D5C-815BB9C0B3F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92763" y="5588000"/>
            <a:ext cx="8636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Kernel</a:t>
            </a:r>
          </a:p>
        </p:txBody>
      </p:sp>
      <p:sp>
        <p:nvSpPr>
          <p:cNvPr id="18441" name="object 9">
            <a:extLst>
              <a:ext uri="{FF2B5EF4-FFF2-40B4-BE49-F238E27FC236}">
                <a16:creationId xmlns:a16="http://schemas.microsoft.com/office/drawing/2014/main" id="{E95EAF06-120A-8D46-F381-48A3A759188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17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1">
            <a:extLst>
              <a:ext uri="{FF2B5EF4-FFF2-40B4-BE49-F238E27FC236}">
                <a16:creationId xmlns:a16="http://schemas.microsoft.com/office/drawing/2014/main" id="{8901D7C9-556D-B48F-8023-832B9DB2F14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30A7C70-87E3-8077-4469-35B11C90CF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4735513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Some Docker </a:t>
            </a:r>
            <a:r>
              <a:rPr sz="3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Vocabulary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35124CF-437E-1118-EC28-D60B294CA9B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03413" y="1420813"/>
            <a:ext cx="1817687" cy="3222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20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Image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4EFA0E6-B133-6311-BD9B-395AA6F3916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404475" y="1606550"/>
            <a:ext cx="1574800" cy="811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273965"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A4044"/>
                </a:solidFill>
                <a:latin typeface="HRNGNI+Arial-BoldMT"/>
                <a:cs typeface="HRNGNI+Arial-BoldMT"/>
                <a:sym typeface="Wingdings"/>
              </a:rPr>
              <a:t>Images</a:t>
            </a:r>
          </a:p>
          <a:p>
            <a:pPr marL="39678" eaLnBrk="0" fontAlgn="auto" hangingPunct="0">
              <a:lnSpc>
                <a:spcPts val="1787"/>
              </a:lnSpc>
              <a:spcBef>
                <a:spcPts val="193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A4044"/>
                </a:solidFill>
                <a:latin typeface="OJLTTK+ArialMT"/>
                <a:cs typeface="OJLTTK+ArialMT"/>
                <a:sym typeface="Wingdings"/>
              </a:rPr>
              <a:t>How you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A4044"/>
                </a:solidFill>
                <a:latin typeface="HRNGNI+Arial-BoldMT"/>
                <a:cs typeface="HRNGNI+Arial-BoldMT"/>
                <a:sym typeface="Wingdings"/>
              </a:rPr>
              <a:t>store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A4044"/>
                </a:solidFill>
                <a:latin typeface="OJLTTK+ArialMT"/>
                <a:cs typeface="OJLTTK+ArialMT"/>
                <a:sym typeface="Wingdings"/>
              </a:rPr>
              <a:t>your application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5B0B5D5-A0E0-E8AD-D9B5-8C3A14FF05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903413" y="1725613"/>
            <a:ext cx="6924675" cy="3222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The basis of a Docker </a:t>
            </a:r>
            <a:r>
              <a:rPr sz="2000" spc="-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container.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Represent a full application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9D6C7C5-EBA5-D9F5-2A6E-E244C0F4B2E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903413" y="2335213"/>
            <a:ext cx="2268537" cy="3222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20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Container</a:t>
            </a:r>
          </a:p>
        </p:txBody>
      </p:sp>
      <p:sp>
        <p:nvSpPr>
          <p:cNvPr id="19464" name="object 8">
            <a:extLst>
              <a:ext uri="{FF2B5EF4-FFF2-40B4-BE49-F238E27FC236}">
                <a16:creationId xmlns:a16="http://schemas.microsoft.com/office/drawing/2014/main" id="{912524FF-03B7-6C27-2A3E-7F1EB3CD3A7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03413" y="2640013"/>
            <a:ext cx="81676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225"/>
              </a:lnSpc>
            </a:pPr>
            <a:r>
              <a:rPr lang="ru-RU" altLang="en-US" sz="20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The standard unit in which the application service resides and executes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B576529-D615-60AF-6EFA-BE69DE1658D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302875" y="2628900"/>
            <a:ext cx="1778000" cy="811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149769"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A4044"/>
                </a:solidFill>
                <a:latin typeface="HRNGNI+Arial-BoldMT"/>
                <a:cs typeface="HRNGNI+Arial-BoldMT"/>
                <a:sym typeface="Wingdings"/>
              </a:rPr>
              <a:t>Containers</a:t>
            </a:r>
          </a:p>
          <a:p>
            <a:pPr eaLnBrk="0" fontAlgn="auto" hangingPunct="0">
              <a:lnSpc>
                <a:spcPts val="1787"/>
              </a:lnSpc>
              <a:spcBef>
                <a:spcPts val="193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A4044"/>
                </a:solidFill>
                <a:latin typeface="OJLTTK+ArialMT"/>
                <a:cs typeface="OJLTTK+ArialMT"/>
                <a:sym typeface="Wingdings"/>
              </a:rPr>
              <a:t>How you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A4044"/>
                </a:solidFill>
                <a:latin typeface="HRNGNI+Arial-BoldMT"/>
                <a:cs typeface="HRNGNI+Arial-BoldMT"/>
                <a:sym typeface="Wingdings"/>
              </a:rPr>
              <a:t>run</a:t>
            </a:r>
            <a:r>
              <a:rPr sz="16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A4044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A4044"/>
                </a:solidFill>
                <a:latin typeface="OJLTTK+ArialMT"/>
                <a:cs typeface="OJLTTK+ArialMT"/>
                <a:sym typeface="Wingdings"/>
              </a:rPr>
              <a:t>your</a:t>
            </a:r>
          </a:p>
          <a:p>
            <a:pPr marL="327193"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A4044"/>
                </a:solidFill>
                <a:latin typeface="OJLTTK+ArialMT"/>
                <a:cs typeface="OJLTTK+ArialMT"/>
                <a:sym typeface="Wingdings"/>
              </a:rPr>
              <a:t>application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0BF1559-8201-6E51-0536-B9E69D6788A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03413" y="3249613"/>
            <a:ext cx="1928812" cy="3222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20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Engine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C90B2FC-48B3-D14A-BBD7-65115A8C60EC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903413" y="3554413"/>
            <a:ext cx="8096250" cy="6270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Creates, ships and runs Docker containers deployable on a physical or</a:t>
            </a:r>
          </a:p>
          <a:p>
            <a:pPr eaLnBrk="0" fontAlgn="auto" hangingPunct="0">
              <a:lnSpc>
                <a:spcPts val="2234"/>
              </a:lnSpc>
              <a:spcBef>
                <a:spcPts val="1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virtual, host </a:t>
            </a:r>
            <a:r>
              <a:rPr sz="20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locally,</a:t>
            </a:r>
            <a:r>
              <a:rPr sz="2000" spc="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in a datacenter or cloud service provider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98EC5E6-9CE2-E5C1-83F6-ECA291C7EF5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903413" y="4468813"/>
            <a:ext cx="8067675" cy="6270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Registry</a:t>
            </a:r>
            <a:r>
              <a:rPr sz="20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Service</a:t>
            </a:r>
            <a:r>
              <a:rPr sz="20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(Docker</a:t>
            </a:r>
            <a:r>
              <a:rPr sz="20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Hub</a:t>
            </a:r>
            <a:r>
              <a:rPr sz="2000" spc="5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or</a:t>
            </a:r>
            <a:r>
              <a:rPr sz="2000" spc="5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20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Trusted</a:t>
            </a:r>
            <a:r>
              <a:rPr sz="2000" spc="7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Registry)</a:t>
            </a:r>
          </a:p>
          <a:p>
            <a:pPr eaLnBrk="0" fontAlgn="auto" hangingPunct="0">
              <a:lnSpc>
                <a:spcPts val="2234"/>
              </a:lnSpc>
              <a:spcBef>
                <a:spcPts val="1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Cloud or server-based storage and distribution service for your images</a:t>
            </a:r>
          </a:p>
        </p:txBody>
      </p:sp>
      <p:sp>
        <p:nvSpPr>
          <p:cNvPr id="19469" name="object 13">
            <a:extLst>
              <a:ext uri="{FF2B5EF4-FFF2-40B4-BE49-F238E27FC236}">
                <a16:creationId xmlns:a16="http://schemas.microsoft.com/office/drawing/2014/main" id="{2FBF3F1D-BF49-8A20-204B-C544BBDD50B2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18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1">
            <a:extLst>
              <a:ext uri="{FF2B5EF4-FFF2-40B4-BE49-F238E27FC236}">
                <a16:creationId xmlns:a16="http://schemas.microsoft.com/office/drawing/2014/main" id="{4589CDB1-B7CB-941C-D0E4-DB5909C3724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C23452-763D-F87C-4631-3ABB454FB4D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1508125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Tutorial</a:t>
            </a:r>
          </a:p>
        </p:txBody>
      </p:sp>
      <p:sp>
        <p:nvSpPr>
          <p:cNvPr id="20484" name="object 4">
            <a:extLst>
              <a:ext uri="{FF2B5EF4-FFF2-40B4-BE49-F238E27FC236}">
                <a16:creationId xmlns:a16="http://schemas.microsoft.com/office/drawing/2014/main" id="{2A7EDEBB-0218-A14C-0707-756F043D437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0750" y="1363663"/>
            <a:ext cx="30226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338"/>
              </a:lnSpc>
            </a:pPr>
            <a:r>
              <a:rPr lang="ru-RU" altLang="en-US" sz="2000">
                <a:solidFill>
                  <a:srgbClr val="000000"/>
                </a:solidFill>
                <a:latin typeface="LVTRRB+Roboto-Regular" charset="2"/>
                <a:ea typeface="LVTRRB+Roboto-Regular" charset="2"/>
                <a:cs typeface="LVTRRB+Roboto-Regular" charset="2"/>
              </a:rPr>
              <a:t>Installing Docker Desktop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E6C3770-01B0-8DA2-82F4-524B0D0CCBD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3438" y="1881188"/>
            <a:ext cx="10444162" cy="6540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26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LVTRRB+Roboto-Regular"/>
                <a:cs typeface="LVTRRB+Roboto-Regular"/>
                <a:sym typeface="Wingdings"/>
              </a:rPr>
              <a:t>1.</a:t>
            </a:r>
            <a:r>
              <a:rPr sz="1200" spc="150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LVTRRB+Roboto-Regular"/>
                <a:cs typeface="LVTRRB+Roboto-Regular"/>
                <a:sym typeface="Wingdings"/>
              </a:rPr>
              <a:t> </a:t>
            </a:r>
            <a:r>
              <a:rPr sz="1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LVTRRB+Roboto-Regular"/>
                <a:cs typeface="LVTRRB+Roboto-Regular"/>
                <a:sym typeface="Wingdings"/>
              </a:rPr>
              <a:t>Install </a:t>
            </a:r>
            <a:r>
              <a:rPr sz="1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83E8C"/>
                </a:solidFill>
                <a:highlight>
                  <a:srgbClr val="010000"/>
                </a:highlight>
                <a:latin typeface="Consolas"/>
                <a:cs typeface="Consolas"/>
                <a:sym typeface="Wingdings"/>
              </a:rPr>
              <a:t>Docker Desktop</a:t>
            </a:r>
            <a:r>
              <a:rPr sz="1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highlight>
                  <a:srgbClr val="000000"/>
                </a:highlight>
                <a:latin typeface="LVTRRB+Roboto-Regular"/>
                <a:cs typeface="LVTRRB+Roboto-Regular"/>
                <a:sym typeface="Wingdings"/>
              </a:rPr>
              <a:t>. Use one of the links below </a:t>
            </a:r>
            <a:r>
              <a:rPr sz="19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highlight>
                  <a:srgbClr val="000000"/>
                </a:highlight>
                <a:latin typeface="LVTRRB+Roboto-Regular"/>
                <a:cs typeface="LVTRRB+Roboto-Regular"/>
                <a:sym typeface="Wingdings"/>
              </a:rPr>
              <a:t>to</a:t>
            </a:r>
            <a:r>
              <a:rPr sz="1900" spc="1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highlight>
                  <a:srgbClr val="000000"/>
                </a:highlight>
                <a:latin typeface="LVTRRB+Roboto-Regular"/>
                <a:cs typeface="LVTRRB+Roboto-Regular"/>
                <a:sym typeface="Wingdings"/>
              </a:rPr>
              <a:t> </a:t>
            </a:r>
            <a:r>
              <a:rPr sz="1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highlight>
                  <a:srgbClr val="000000"/>
                </a:highlight>
                <a:latin typeface="LVTRRB+Roboto-Regular"/>
                <a:cs typeface="LVTRRB+Roboto-Regular"/>
                <a:sym typeface="Wingdings"/>
              </a:rPr>
              <a:t>download the proper Docker application</a:t>
            </a:r>
          </a:p>
          <a:p>
            <a:pPr marL="354285" eaLnBrk="0" fontAlgn="auto" hangingPunct="0">
              <a:lnSpc>
                <a:spcPts val="2226"/>
              </a:lnSpc>
              <a:spcBef>
                <a:spcPts val="395"/>
              </a:spcBef>
              <a:buSzTx/>
              <a:buFontTx/>
              <a:buNone/>
            </a:pPr>
            <a:r>
              <a:rPr sz="1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highlight>
                  <a:srgbClr val="000000"/>
                </a:highlight>
                <a:latin typeface="LVTRRB+Roboto-Regular"/>
                <a:cs typeface="LVTRRB+Roboto-Regular"/>
                <a:sym typeface="Wingdings"/>
              </a:rPr>
              <a:t>depending on your operating system.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789B1B7-7C5F-7434-CC7E-082758C4086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70000" y="2547938"/>
            <a:ext cx="10026650" cy="9874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 marL="3730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225"/>
              </a:lnSpc>
            </a:pPr>
            <a:r>
              <a:rPr lang="ru-RU" altLang="en-US" sz="19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○ </a:t>
            </a:r>
            <a:r>
              <a:rPr lang="ru-RU" altLang="en-US" sz="1900">
                <a:solidFill>
                  <a:srgbClr val="000000"/>
                </a:solidFill>
                <a:latin typeface="LVTRRB+Roboto-Regular" charset="2"/>
                <a:ea typeface="LVTRRB+Roboto-Regular" charset="2"/>
                <a:cs typeface="LVTRRB+Roboto-Regular" charset="2"/>
              </a:rPr>
              <a:t>For Mac users, follow this link- </a:t>
            </a:r>
            <a:r>
              <a:rPr lang="ru-RU" altLang="en-US" sz="1900" u="sng">
                <a:solidFill>
                  <a:srgbClr val="007BFF"/>
                </a:solidFill>
                <a:latin typeface="LVTRRB+Roboto-Regular" charset="2"/>
                <a:ea typeface="LVTRRB+Roboto-Regular" charset="2"/>
                <a:cs typeface="LVTRRB+Roboto-Regular" charset="2"/>
                <a:hlinkClick r:id="rId10"/>
              </a:rPr>
              <a:t>https://docs.docker.com/docker-for-mac/install/</a:t>
            </a:r>
            <a:r>
              <a:rPr lang="ru-RU" altLang="en-US" sz="1900">
                <a:solidFill>
                  <a:srgbClr val="000000"/>
                </a:solidFill>
                <a:latin typeface="LVTRRB+Roboto-Regular" charset="2"/>
                <a:ea typeface="LVTRRB+Roboto-Regular" charset="2"/>
                <a:cs typeface="LVTRRB+Roboto-Regular" charset="2"/>
              </a:rPr>
              <a:t>.</a:t>
            </a:r>
          </a:p>
          <a:p>
            <a:pPr>
              <a:lnSpc>
                <a:spcPts val="2225"/>
              </a:lnSpc>
              <a:spcBef>
                <a:spcPts val="388"/>
              </a:spcBef>
            </a:pPr>
            <a:r>
              <a:rPr lang="ru-RU" altLang="en-US" sz="19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○ </a:t>
            </a:r>
            <a:r>
              <a:rPr lang="ru-RU" altLang="en-US" sz="1900">
                <a:solidFill>
                  <a:srgbClr val="000000"/>
                </a:solidFill>
                <a:latin typeface="LVTRRB+Roboto-Regular" charset="2"/>
                <a:ea typeface="LVTRRB+Roboto-Regular" charset="2"/>
                <a:cs typeface="LVTRRB+Roboto-Regular" charset="2"/>
              </a:rPr>
              <a:t>For Windows users, follow this link- </a:t>
            </a:r>
            <a:r>
              <a:rPr lang="ru-RU" altLang="en-US" sz="1900" u="sng">
                <a:solidFill>
                  <a:srgbClr val="007BFF"/>
                </a:solidFill>
                <a:latin typeface="LVTRRB+Roboto-Regular" charset="2"/>
                <a:ea typeface="LVTRRB+Roboto-Regular" charset="2"/>
                <a:cs typeface="LVTRRB+Roboto-Regular" charset="2"/>
                <a:hlinkClick r:id="rId11"/>
              </a:rPr>
              <a:t>https://docs.docker.com/docker-for-windows/install/</a:t>
            </a:r>
          </a:p>
          <a:p>
            <a:pPr>
              <a:lnSpc>
                <a:spcPts val="2225"/>
              </a:lnSpc>
              <a:spcBef>
                <a:spcPts val="438"/>
              </a:spcBef>
            </a:pPr>
            <a:r>
              <a:rPr lang="ru-RU" altLang="en-US" sz="1900">
                <a:solidFill>
                  <a:srgbClr val="000000"/>
                </a:solidFill>
                <a:latin typeface="LVTRRB+Roboto-Regular" charset="2"/>
                <a:ea typeface="LVTRRB+Roboto-Regular" charset="2"/>
                <a:cs typeface="LVTRRB+Roboto-Regular" charset="2"/>
              </a:rPr>
              <a:t>Note: You will need to install Hyper-V to get Docker to work.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BCDD03C-8779-200B-2675-16E65F9D106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58825" y="3546475"/>
            <a:ext cx="10506075" cy="1319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 marL="5095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225"/>
              </a:lnSpc>
            </a:pPr>
            <a:r>
              <a:rPr lang="ru-RU" altLang="en-US" sz="19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○ </a:t>
            </a:r>
            <a:r>
              <a:rPr lang="ru-RU" altLang="en-US" sz="1900">
                <a:solidFill>
                  <a:srgbClr val="000000"/>
                </a:solidFill>
                <a:latin typeface="LVTRRB+Roboto-Regular" charset="2"/>
                <a:ea typeface="LVTRRB+Roboto-Regular" charset="2"/>
                <a:cs typeface="LVTRRB+Roboto-Regular" charset="2"/>
              </a:rPr>
              <a:t>For Linux users, follow this link- </a:t>
            </a:r>
            <a:r>
              <a:rPr lang="ru-RU" altLang="en-US" sz="1900" u="sng">
                <a:solidFill>
                  <a:srgbClr val="007BFF"/>
                </a:solidFill>
                <a:latin typeface="LVTRRB+Roboto-Regular" charset="2"/>
                <a:ea typeface="LVTRRB+Roboto-Regular" charset="2"/>
                <a:cs typeface="LVTRRB+Roboto-Regular" charset="2"/>
                <a:hlinkClick r:id="rId12"/>
              </a:rPr>
              <a:t>https://docs.docker.com/install/linux/docker-ce/ubuntu/</a:t>
            </a:r>
          </a:p>
          <a:p>
            <a:pPr>
              <a:lnSpc>
                <a:spcPts val="2225"/>
              </a:lnSpc>
              <a:spcBef>
                <a:spcPts val="388"/>
              </a:spcBef>
            </a:pPr>
            <a:r>
              <a:rPr lang="ru-RU" altLang="en-US" sz="1900">
                <a:solidFill>
                  <a:srgbClr val="000000"/>
                </a:solidFill>
                <a:latin typeface="LVTRRB+Roboto-Regular" charset="2"/>
                <a:ea typeface="LVTRRB+Roboto-Regular" charset="2"/>
                <a:cs typeface="LVTRRB+Roboto-Regular" charset="2"/>
              </a:rPr>
              <a:t>2. Once installed run the docker desktop.</a:t>
            </a:r>
          </a:p>
          <a:p>
            <a:pPr>
              <a:lnSpc>
                <a:spcPts val="2225"/>
              </a:lnSpc>
              <a:spcBef>
                <a:spcPts val="438"/>
              </a:spcBef>
            </a:pPr>
            <a:r>
              <a:rPr lang="ru-RU" altLang="en-US" sz="1900">
                <a:solidFill>
                  <a:srgbClr val="000000"/>
                </a:solidFill>
                <a:latin typeface="LVTRRB+Roboto-Regular" charset="2"/>
                <a:ea typeface="LVTRRB+Roboto-Regular" charset="2"/>
                <a:cs typeface="LVTRRB+Roboto-Regular" charset="2"/>
              </a:rPr>
              <a:t>3. Open a Terminal window and type </a:t>
            </a:r>
            <a:r>
              <a:rPr lang="ru-RU" altLang="en-US" sz="1700">
                <a:solidFill>
                  <a:srgbClr val="E83E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 run hello-world</a:t>
            </a:r>
            <a:r>
              <a:rPr lang="ru-RU" altLang="en-US" sz="1900">
                <a:solidFill>
                  <a:srgbClr val="000000"/>
                </a:solidFill>
                <a:latin typeface="LVTRRB+Roboto-Regular" charset="2"/>
                <a:ea typeface="LVTRRB+Roboto-Regular" charset="2"/>
                <a:cs typeface="LVTRRB+Roboto-Regular" charset="2"/>
              </a:rPr>
              <a:t>to make sure Docker is installed</a:t>
            </a:r>
          </a:p>
          <a:p>
            <a:pPr>
              <a:lnSpc>
                <a:spcPts val="2225"/>
              </a:lnSpc>
              <a:spcBef>
                <a:spcPts val="388"/>
              </a:spcBef>
            </a:pPr>
            <a:r>
              <a:rPr lang="ru-RU" altLang="en-US" sz="1900">
                <a:solidFill>
                  <a:srgbClr val="000000"/>
                </a:solidFill>
                <a:latin typeface="LVTRRB+Roboto-Regular" charset="2"/>
                <a:ea typeface="LVTRRB+Roboto-Regular" charset="2"/>
                <a:cs typeface="LVTRRB+Roboto-Regular" charset="2"/>
              </a:rPr>
              <a:t>properly.</a:t>
            </a:r>
          </a:p>
        </p:txBody>
      </p:sp>
      <p:sp>
        <p:nvSpPr>
          <p:cNvPr id="20488" name="object 8">
            <a:extLst>
              <a:ext uri="{FF2B5EF4-FFF2-40B4-BE49-F238E27FC236}">
                <a16:creationId xmlns:a16="http://schemas.microsoft.com/office/drawing/2014/main" id="{EA5A475C-B741-D821-C18B-1D028072020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19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1">
            <a:extLst>
              <a:ext uri="{FF2B5EF4-FFF2-40B4-BE49-F238E27FC236}">
                <a16:creationId xmlns:a16="http://schemas.microsoft.com/office/drawing/2014/main" id="{DB552F4D-28D5-8429-0BE8-70B236EC428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075" name="object 3">
            <a:extLst>
              <a:ext uri="{FF2B5EF4-FFF2-40B4-BE49-F238E27FC236}">
                <a16:creationId xmlns:a16="http://schemas.microsoft.com/office/drawing/2014/main" id="{F3A6B0F7-0FA6-D749-12EF-22B20613365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14398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Outline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0F31FCE-13CC-0028-AE40-EBF4A71CB45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38175" y="1311275"/>
            <a:ext cx="1785938" cy="4492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Calibri"/>
                <a:cs typeface="Calibri"/>
                <a:sym typeface="Wingdings"/>
              </a:rPr>
              <a:t>1.</a:t>
            </a:r>
            <a:r>
              <a:rPr sz="2800" spc="19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Recap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45E554B-47EE-99CA-A5C2-E9E3A7422D4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12775" y="1884363"/>
            <a:ext cx="3865563" cy="4349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2.</a:t>
            </a:r>
            <a:r>
              <a:rPr sz="2800" spc="187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Motivation /</a:t>
            </a:r>
            <a:r>
              <a:rPr sz="2800" spc="-5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Tutorial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9B1BB35-5880-1C22-BD51-B7A89AA7E8B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2775" y="2459038"/>
            <a:ext cx="3905250" cy="4349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3.</a:t>
            </a:r>
            <a:r>
              <a:rPr sz="2800" spc="187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What is a Container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C8A8760-6C7F-3554-7737-79688B2EC52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2775" y="3033713"/>
            <a:ext cx="9167813" cy="10096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4.</a:t>
            </a:r>
            <a:r>
              <a:rPr sz="2800" spc="187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 spc="-1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Tutorial: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Building &amp; Running Containers using Docker</a:t>
            </a:r>
          </a:p>
          <a:p>
            <a:pPr eaLnBrk="0" fontAlgn="auto" hangingPunct="0">
              <a:lnSpc>
                <a:spcPts val="3128"/>
              </a:lnSpc>
              <a:spcBef>
                <a:spcPts val="1391"/>
              </a:spcBef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5.</a:t>
            </a:r>
            <a:r>
              <a:rPr sz="2800" spc="187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Why use Containers?</a:t>
            </a:r>
          </a:p>
        </p:txBody>
      </p:sp>
      <p:sp>
        <p:nvSpPr>
          <p:cNvPr id="3080" name="object 8">
            <a:extLst>
              <a:ext uri="{FF2B5EF4-FFF2-40B4-BE49-F238E27FC236}">
                <a16:creationId xmlns:a16="http://schemas.microsoft.com/office/drawing/2014/main" id="{E71B3452-835F-C270-2724-27F2D534ADC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418888" y="6480175"/>
            <a:ext cx="2301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2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1">
            <a:extLst>
              <a:ext uri="{FF2B5EF4-FFF2-40B4-BE49-F238E27FC236}">
                <a16:creationId xmlns:a16="http://schemas.microsoft.com/office/drawing/2014/main" id="{3CAB47A6-5433-C11E-2AFC-699E7C55DA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7969F3A-7D4B-44D2-B198-A93BF3C31AC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1508125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Tutorial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0215818-12D9-D2F7-483E-770AE28D56A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44538" y="1311275"/>
            <a:ext cx="9172575" cy="4349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● Let us build the simple-translate app </a:t>
            </a:r>
            <a:r>
              <a:rPr lang="ru-RU" altLang="en-US" sz="2800">
                <a:solidFill>
                  <a:srgbClr val="4F81BD"/>
                </a:solidFill>
                <a:latin typeface="OJLTTK+ArialMT" charset="2"/>
                <a:ea typeface="OJLTTK+ArialMT" charset="2"/>
                <a:cs typeface="OJLTTK+ArialMT" charset="2"/>
              </a:rPr>
              <a:t>Docker Container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5DF2ACE-0D3C-CB3C-3FE0-3F8EABF731C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44538" y="1865313"/>
            <a:ext cx="5591175" cy="9890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 marL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● </a:t>
            </a:r>
            <a:r>
              <a:rPr lang="ru-RU" altLang="en-US" sz="2800">
                <a:solidFill>
                  <a:srgbClr val="080808"/>
                </a:solidFill>
                <a:latin typeface="OJLTTK+ArialMT" charset="2"/>
                <a:ea typeface="OJLTTK+ArialMT" charset="2"/>
                <a:cs typeface="OJLTTK+ArialMT" charset="2"/>
              </a:rPr>
              <a:t>For this we will do the following:</a:t>
            </a:r>
          </a:p>
          <a:p>
            <a:pPr>
              <a:lnSpc>
                <a:spcPts val="3125"/>
              </a:lnSpc>
              <a:spcBef>
                <a:spcPts val="1275"/>
              </a:spcBef>
            </a:pPr>
            <a:r>
              <a:rPr lang="ru-RU" altLang="en-US" sz="2800">
                <a:solidFill>
                  <a:srgbClr val="080808"/>
                </a:solidFill>
                <a:latin typeface="OJLTTK+ArialMT" charset="2"/>
                <a:ea typeface="OJLTTK+ArialMT" charset="2"/>
                <a:cs typeface="OJLTTK+ArialMT" charset="2"/>
              </a:rPr>
              <a:t>○ Clone or download </a:t>
            </a:r>
            <a:r>
              <a:rPr lang="ru-RU" altLang="en-US" sz="2800" u="sng">
                <a:solidFill>
                  <a:srgbClr val="0000FF"/>
                </a:solidFill>
                <a:latin typeface="OJLTTK+ArialMT" charset="2"/>
                <a:ea typeface="OJLTTK+ArialMT" charset="2"/>
                <a:cs typeface="OJLTTK+ArialMT" charset="2"/>
                <a:hlinkClick r:id="rId11"/>
              </a:rPr>
              <a:t>code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26135BF-2A3F-CA69-A0D2-F0C9A97D35F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01738" y="2971800"/>
            <a:ext cx="3243262" cy="4349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80808"/>
                </a:solidFill>
                <a:latin typeface="OJLTTK+ArialMT" charset="2"/>
                <a:ea typeface="OJLTTK+ArialMT" charset="2"/>
                <a:cs typeface="OJLTTK+ArialMT" charset="2"/>
              </a:rPr>
              <a:t>○ Build a container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AD6176-7DB6-FE89-A2A7-453C950FFA9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01738" y="3525838"/>
            <a:ext cx="3105150" cy="4349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80808"/>
                </a:solidFill>
                <a:latin typeface="OJLTTK+ArialMT" charset="2"/>
                <a:ea typeface="OJLTTK+ArialMT" charset="2"/>
                <a:cs typeface="OJLTTK+ArialMT" charset="2"/>
              </a:rPr>
              <a:t>○ Run a container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7B179BA-D6A4-4A19-A01D-70DCD018441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44538" y="4079875"/>
            <a:ext cx="8223250" cy="15430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 marL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80808"/>
                </a:solidFill>
                <a:latin typeface="OJLTTK+ArialMT" charset="2"/>
                <a:ea typeface="OJLTTK+ArialMT" charset="2"/>
                <a:cs typeface="OJLTTK+ArialMT" charset="2"/>
              </a:rPr>
              <a:t>○ Pavlos will update a container on Docker Hub</a:t>
            </a:r>
          </a:p>
          <a:p>
            <a:pPr>
              <a:lnSpc>
                <a:spcPts val="3125"/>
              </a:lnSpc>
              <a:spcBef>
                <a:spcPts val="1275"/>
              </a:spcBef>
            </a:pPr>
            <a:r>
              <a:rPr lang="ru-RU" altLang="en-US" sz="2800">
                <a:solidFill>
                  <a:srgbClr val="080808"/>
                </a:solidFill>
                <a:latin typeface="OJLTTK+ArialMT" charset="2"/>
                <a:ea typeface="OJLTTK+ArialMT" charset="2"/>
                <a:cs typeface="OJLTTK+ArialMT" charset="2"/>
              </a:rPr>
              <a:t>○ You will pull the new container and run it</a:t>
            </a:r>
          </a:p>
          <a:p>
            <a:pPr>
              <a:lnSpc>
                <a:spcPts val="3125"/>
              </a:lnSpc>
              <a:spcBef>
                <a:spcPts val="1225"/>
              </a:spcBef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● For detail instruction go </a:t>
            </a:r>
            <a:r>
              <a:rPr lang="ru-RU" altLang="en-US" sz="2800" u="sng">
                <a:solidFill>
                  <a:srgbClr val="0000FF"/>
                </a:solidFill>
                <a:latin typeface="OJLTTK+ArialMT" charset="2"/>
                <a:ea typeface="OJLTTK+ArialMT" charset="2"/>
                <a:cs typeface="OJLTTK+ArialMT" charset="2"/>
                <a:hlinkClick r:id="rId12"/>
              </a:rPr>
              <a:t>here</a:t>
            </a:r>
          </a:p>
        </p:txBody>
      </p:sp>
      <p:sp>
        <p:nvSpPr>
          <p:cNvPr id="21513" name="object 9">
            <a:extLst>
              <a:ext uri="{FF2B5EF4-FFF2-40B4-BE49-F238E27FC236}">
                <a16:creationId xmlns:a16="http://schemas.microsoft.com/office/drawing/2014/main" id="{584C610D-37A1-4DAA-477B-9F4EDD80D6D2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20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1">
            <a:extLst>
              <a:ext uri="{FF2B5EF4-FFF2-40B4-BE49-F238E27FC236}">
                <a16:creationId xmlns:a16="http://schemas.microsoft.com/office/drawing/2014/main" id="{4BA12721-C6D6-E974-6B21-0314DF736D5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4280AE7-E83A-D66B-629C-634E806F973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5103813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Tutorial:</a:t>
            </a:r>
            <a:r>
              <a:rPr sz="32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Docker commands</a:t>
            </a:r>
          </a:p>
        </p:txBody>
      </p:sp>
      <p:sp>
        <p:nvSpPr>
          <p:cNvPr id="22532" name="object 4">
            <a:extLst>
              <a:ext uri="{FF2B5EF4-FFF2-40B4-BE49-F238E27FC236}">
                <a16:creationId xmlns:a16="http://schemas.microsoft.com/office/drawing/2014/main" id="{7871DF77-0A8D-CE01-F746-3FC9E76AF41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" y="1311275"/>
            <a:ext cx="4873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Check what version of Docker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E8A899-D990-7F08-629C-1BF930947B2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45150" y="2725738"/>
            <a:ext cx="2801938" cy="279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Get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version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of</a:t>
            </a:r>
            <a:r>
              <a:rPr sz="1700" spc="4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CLI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43D80B7-6765-CB00-016B-F6F06330CE6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92275" y="3082925"/>
            <a:ext cx="1938338" cy="279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command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AC95D6F-DBC4-4C4E-E14F-41D5BD0D6A3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51200" y="4540250"/>
            <a:ext cx="2590800" cy="3254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65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docker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--version</a:t>
            </a:r>
          </a:p>
        </p:txBody>
      </p:sp>
      <p:sp>
        <p:nvSpPr>
          <p:cNvPr id="22536" name="object 8">
            <a:extLst>
              <a:ext uri="{FF2B5EF4-FFF2-40B4-BE49-F238E27FC236}">
                <a16:creationId xmlns:a16="http://schemas.microsoft.com/office/drawing/2014/main" id="{2ACD535E-A260-2723-DF21-FBD3D3F2C8F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21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1">
            <a:extLst>
              <a:ext uri="{FF2B5EF4-FFF2-40B4-BE49-F238E27FC236}">
                <a16:creationId xmlns:a16="http://schemas.microsoft.com/office/drawing/2014/main" id="{E9B6C664-FE46-FCAB-BCF7-5DE6EBCE6D1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ACA5F82-5566-76F5-3F17-F6DBEBED76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5103813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Tutorial:</a:t>
            </a:r>
            <a:r>
              <a:rPr sz="32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Docker commands</a:t>
            </a:r>
          </a:p>
        </p:txBody>
      </p:sp>
      <p:sp>
        <p:nvSpPr>
          <p:cNvPr id="23556" name="object 4">
            <a:extLst>
              <a:ext uri="{FF2B5EF4-FFF2-40B4-BE49-F238E27FC236}">
                <a16:creationId xmlns:a16="http://schemas.microsoft.com/office/drawing/2014/main" id="{7D5A8AFC-12D7-3F04-0FAB-FD087B4B62D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" y="1311275"/>
            <a:ext cx="53482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List all running docker containers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7C69DA4-A6E0-C6DC-871B-FB5ADEAC4A9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375275" y="2725738"/>
            <a:ext cx="3341688" cy="279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command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for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container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56EFFAB-7A37-07BA-715F-611D5A87B44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92275" y="3082925"/>
            <a:ext cx="1938338" cy="279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command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B0B3951-A48B-2F66-738C-CBFA617D837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51200" y="4540250"/>
            <a:ext cx="3048000" cy="3254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65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docker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container</a:t>
            </a:r>
            <a:r>
              <a:rPr sz="2000" spc="69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ls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6B48C6F-86F2-64FB-2096-FF4A7774035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45200" y="5722938"/>
            <a:ext cx="4765675" cy="279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command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option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to</a:t>
            </a:r>
            <a:r>
              <a:rPr sz="1700" spc="4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list</a:t>
            </a:r>
            <a:r>
              <a:rPr sz="1700" spc="4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all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containers</a:t>
            </a:r>
          </a:p>
        </p:txBody>
      </p:sp>
      <p:sp>
        <p:nvSpPr>
          <p:cNvPr id="23561" name="object 9">
            <a:extLst>
              <a:ext uri="{FF2B5EF4-FFF2-40B4-BE49-F238E27FC236}">
                <a16:creationId xmlns:a16="http://schemas.microsoft.com/office/drawing/2014/main" id="{07A61082-14AA-76A6-4DEF-C97EBDBCDCF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22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1">
            <a:extLst>
              <a:ext uri="{FF2B5EF4-FFF2-40B4-BE49-F238E27FC236}">
                <a16:creationId xmlns:a16="http://schemas.microsoft.com/office/drawing/2014/main" id="{57B675A1-12AE-C1EB-CB2F-4195078BAD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46FBF97-5B47-E08A-8E22-F41DF659BD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5103813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Tutorial:</a:t>
            </a:r>
            <a:r>
              <a:rPr sz="32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Docker commands</a:t>
            </a:r>
          </a:p>
        </p:txBody>
      </p:sp>
      <p:sp>
        <p:nvSpPr>
          <p:cNvPr id="24580" name="object 4">
            <a:extLst>
              <a:ext uri="{FF2B5EF4-FFF2-40B4-BE49-F238E27FC236}">
                <a16:creationId xmlns:a16="http://schemas.microsoft.com/office/drawing/2014/main" id="{D76BBE19-800D-EEC1-310F-596AD151EC8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" y="1311275"/>
            <a:ext cx="35702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List all docker images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1853773-B989-4EBE-715E-B14D2DA71D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9900" y="2725738"/>
            <a:ext cx="2994025" cy="279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command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for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image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DA163E5-0B93-5DF3-31C8-3A29D4660B6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92275" y="3082925"/>
            <a:ext cx="1938338" cy="279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command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1BBB7D4-3AF5-BF01-188F-3ECE2E4257F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51200" y="4540250"/>
            <a:ext cx="2438400" cy="3254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65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docker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image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ls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1C3FEF6-0BA9-4EC3-9A5A-277D3D6220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218238" y="5722938"/>
            <a:ext cx="4419600" cy="279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command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option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to</a:t>
            </a:r>
            <a:r>
              <a:rPr sz="1700" spc="4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list</a:t>
            </a:r>
            <a:r>
              <a:rPr sz="1700" spc="4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all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images</a:t>
            </a:r>
          </a:p>
        </p:txBody>
      </p:sp>
      <p:sp>
        <p:nvSpPr>
          <p:cNvPr id="24585" name="object 9">
            <a:extLst>
              <a:ext uri="{FF2B5EF4-FFF2-40B4-BE49-F238E27FC236}">
                <a16:creationId xmlns:a16="http://schemas.microsoft.com/office/drawing/2014/main" id="{FC252205-8E75-80FB-8771-031D76CBC708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23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1">
            <a:extLst>
              <a:ext uri="{FF2B5EF4-FFF2-40B4-BE49-F238E27FC236}">
                <a16:creationId xmlns:a16="http://schemas.microsoft.com/office/drawing/2014/main" id="{C45DF543-D6E8-09E2-6BC2-E31DE02A909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397C7C2-AFCB-4F38-B802-6916A3DF2C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5103813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Tutorial:</a:t>
            </a:r>
            <a:r>
              <a:rPr sz="32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Docker commands</a:t>
            </a:r>
          </a:p>
        </p:txBody>
      </p:sp>
      <p:sp>
        <p:nvSpPr>
          <p:cNvPr id="25604" name="object 4">
            <a:extLst>
              <a:ext uri="{FF2B5EF4-FFF2-40B4-BE49-F238E27FC236}">
                <a16:creationId xmlns:a16="http://schemas.microsoft.com/office/drawing/2014/main" id="{BADDD279-143B-4B72-4E5F-DF7756BFA4E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" y="1311275"/>
            <a:ext cx="6038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Build an image based on a Dockerfile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EC10CF1-3255-1F43-5EC8-0A81E5A2D60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95950" y="2052638"/>
            <a:ext cx="1757363" cy="279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Build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the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image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4AB860A-CC3E-08B3-F376-F0A31C5BD0A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763" y="2393950"/>
            <a:ext cx="1938337" cy="279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command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F51FAA6-FD5C-0565-A2EF-72A188F46EF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13000" y="3244850"/>
            <a:ext cx="6246813" cy="3254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65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docker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build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D9EAD3"/>
                </a:highlight>
                <a:latin typeface="VUGHBO+CourierNew-Bold"/>
                <a:cs typeface="VUGHBO+CourierNew-Bold"/>
                <a:sym typeface="Wingdings"/>
              </a:rPr>
              <a:t>-t</a:t>
            </a:r>
            <a:r>
              <a:rPr sz="2000" spc="69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D9EAD3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highlight>
                  <a:srgbClr val="010000"/>
                </a:highlight>
                <a:latin typeface="VUGHBO+CourierNew-Bold"/>
                <a:cs typeface="VUGHBO+CourierNew-Bold"/>
                <a:sym typeface="Wingdings"/>
              </a:rPr>
              <a:t>ac215-d1</a:t>
            </a:r>
            <a:r>
              <a:rPr sz="2000" spc="69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highlight>
                  <a:srgbClr val="01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10000"/>
                </a:highlight>
                <a:latin typeface="VUGHBO+CourierNew-Bold"/>
                <a:cs typeface="VUGHBO+CourierNew-Bold"/>
                <a:sym typeface="Wingdings"/>
              </a:rPr>
              <a:t>-f</a:t>
            </a:r>
            <a:r>
              <a:rPr sz="2000" spc="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1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10000"/>
                </a:highlight>
                <a:latin typeface="VUGHBO+CourierNew-Bold"/>
                <a:cs typeface="VUGHBO+CourierNew-Bold"/>
                <a:sym typeface="Wingdings"/>
              </a:rPr>
              <a:t>Dockerfile</a:t>
            </a:r>
            <a:r>
              <a:rPr sz="2000" spc="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1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10000"/>
                </a:highlight>
                <a:latin typeface="VUGHBO+CourierNew-Bold"/>
                <a:cs typeface="VUGHBO+CourierNew-Bold"/>
                <a:sym typeface="Wingdings"/>
              </a:rPr>
              <a:t>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09B0ADA-B6CF-8F32-7B3F-65625A932AB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640013" y="5005388"/>
            <a:ext cx="1806575" cy="279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Name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the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image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781888C-2410-F9D9-C629-41F7071475A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023100" y="5168900"/>
            <a:ext cx="4419600" cy="5381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Name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of</a:t>
            </a:r>
            <a:r>
              <a:rPr sz="1700" spc="4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file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and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“.”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means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look</a:t>
            </a:r>
            <a:r>
              <a:rPr sz="1700" spc="4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at</a:t>
            </a:r>
          </a:p>
          <a:p>
            <a:pPr marL="635706" eaLnBrk="0" fontAlgn="auto" hangingPunct="0">
              <a:lnSpc>
                <a:spcPts val="1899"/>
              </a:lnSpc>
              <a:spcBef>
                <a:spcPts val="140"/>
              </a:spcBef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the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current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working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83F04"/>
                </a:solidFill>
                <a:latin typeface="HRNGNI+Arial-BoldMT"/>
                <a:cs typeface="HRNGNI+Arial-BoldMT"/>
                <a:sym typeface="Wingdings"/>
              </a:rPr>
              <a:t>directory</a:t>
            </a:r>
          </a:p>
        </p:txBody>
      </p:sp>
      <p:sp>
        <p:nvSpPr>
          <p:cNvPr id="25610" name="object 10">
            <a:extLst>
              <a:ext uri="{FF2B5EF4-FFF2-40B4-BE49-F238E27FC236}">
                <a16:creationId xmlns:a16="http://schemas.microsoft.com/office/drawing/2014/main" id="{AFF2EB3F-F266-D150-5947-C0A568258C3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24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1">
            <a:extLst>
              <a:ext uri="{FF2B5EF4-FFF2-40B4-BE49-F238E27FC236}">
                <a16:creationId xmlns:a16="http://schemas.microsoft.com/office/drawing/2014/main" id="{6B2F1E09-7009-D9D9-C016-B239EFA30AB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08C9C6-81AC-D0D4-B7B5-F47F2B52D0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1508125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Tutorial</a:t>
            </a:r>
          </a:p>
        </p:txBody>
      </p:sp>
      <p:sp>
        <p:nvSpPr>
          <p:cNvPr id="26628" name="object 4">
            <a:extLst>
              <a:ext uri="{FF2B5EF4-FFF2-40B4-BE49-F238E27FC236}">
                <a16:creationId xmlns:a16="http://schemas.microsoft.com/office/drawing/2014/main" id="{767E2446-12E6-03CE-C6DC-C806A21A73D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" y="1311275"/>
            <a:ext cx="91217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Run a docker container using an image from Docker Hub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32A1A62-59EC-DF47-9F2E-68DE3A07568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00300" y="1968500"/>
            <a:ext cx="2284413" cy="2651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Name</a:t>
            </a:r>
            <a:r>
              <a:rPr sz="1600" spc="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of</a:t>
            </a:r>
            <a:r>
              <a:rPr sz="1600" spc="4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the</a:t>
            </a:r>
            <a:r>
              <a:rPr sz="1600" spc="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container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A80B830-8A87-DCD8-B2C1-AAEAC4F66F0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050338" y="2374900"/>
            <a:ext cx="2611437" cy="2651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Name</a:t>
            </a:r>
            <a:r>
              <a:rPr sz="1600" spc="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of</a:t>
            </a:r>
            <a:r>
              <a:rPr sz="1600" spc="4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the</a:t>
            </a:r>
            <a:r>
              <a:rPr sz="1600" spc="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image</a:t>
            </a:r>
            <a:r>
              <a:rPr sz="1600" spc="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to</a:t>
            </a:r>
            <a:r>
              <a:rPr sz="1600" spc="4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use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E04B366-E3AD-DA27-EC1A-231F7E75976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533900" y="2520950"/>
            <a:ext cx="3221038" cy="509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B45F06"/>
                </a:solidFill>
                <a:latin typeface="HRNGNI+Arial-BoldMT"/>
                <a:cs typeface="HRNGNI+Arial-BoldMT"/>
                <a:sym typeface="Wingdings"/>
              </a:rPr>
              <a:t>Default</a:t>
            </a:r>
            <a:r>
              <a:rPr sz="1600" spc="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B45F06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B45F06"/>
                </a:solidFill>
                <a:latin typeface="HRNGNI+Arial-BoldMT"/>
                <a:cs typeface="HRNGNI+Arial-BoldMT"/>
                <a:sym typeface="Wingdings"/>
              </a:rPr>
              <a:t>command</a:t>
            </a:r>
            <a:r>
              <a:rPr sz="1600" spc="4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B45F06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B45F06"/>
                </a:solidFill>
                <a:latin typeface="HRNGNI+Arial-BoldMT"/>
                <a:cs typeface="HRNGNI+Arial-BoldMT"/>
                <a:sym typeface="Wingdings"/>
              </a:rPr>
              <a:t>to</a:t>
            </a:r>
            <a:r>
              <a:rPr sz="1600" spc="4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B45F06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B45F06"/>
                </a:solidFill>
                <a:latin typeface="HRNGNI+Arial-BoldMT"/>
                <a:cs typeface="HRNGNI+Arial-BoldMT"/>
                <a:sym typeface="Wingdings"/>
              </a:rPr>
              <a:t>execute</a:t>
            </a:r>
            <a:r>
              <a:rPr sz="1600" spc="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B45F06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B45F06"/>
                </a:solidFill>
                <a:latin typeface="HRNGNI+Arial-BoldMT"/>
                <a:cs typeface="HRNGNI+Arial-BoldMT"/>
                <a:sym typeface="Wingdings"/>
              </a:rPr>
              <a:t>on</a:t>
            </a:r>
          </a:p>
          <a:p>
            <a:pPr marL="1190930"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B45F06"/>
                </a:solidFill>
                <a:latin typeface="HRNGNI+Arial-BoldMT"/>
                <a:cs typeface="HRNGNI+Arial-BoldMT"/>
                <a:sym typeface="Wingdings"/>
              </a:rPr>
              <a:t>startup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2BA4B49-DB1F-9327-36CA-F47277614DC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66738" y="2767013"/>
            <a:ext cx="1878012" cy="2651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Run</a:t>
            </a:r>
            <a:r>
              <a:rPr sz="1600" spc="4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the</a:t>
            </a:r>
            <a:r>
              <a:rPr sz="1600" spc="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container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B0CDB8E-28F2-93C5-C6A7-F0B5E7A78A1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3213" y="3713163"/>
            <a:ext cx="7812087" cy="25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699"/>
              </a:lnSpc>
              <a:buSzTx/>
              <a:buFontTx/>
              <a:buNone/>
            </a:pP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latin typeface="VUGHBO+CourierNew-Bold"/>
                <a:cs typeface="VUGHBO+CourierNew-Bold"/>
                <a:sym typeface="Wingdings"/>
              </a:rPr>
              <a:t>docker</a:t>
            </a:r>
            <a:r>
              <a:rPr sz="1500" spc="52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latin typeface="VUGHBO+CourierNew-Bold"/>
                <a:cs typeface="VUGHBO+CourierNew-Bold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10000"/>
                </a:highlight>
                <a:latin typeface="VUGHBO+CourierNew-Bold"/>
                <a:cs typeface="VUGHBO+CourierNew-Bold"/>
                <a:sym typeface="Wingdings"/>
              </a:rPr>
              <a:t>run</a:t>
            </a:r>
            <a:r>
              <a:rPr sz="1500" spc="5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1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10000"/>
                </a:highlight>
                <a:latin typeface="VUGHBO+CourierNew-Bold"/>
                <a:cs typeface="VUGHBO+CourierNew-Bold"/>
                <a:sym typeface="Wingdings"/>
              </a:rPr>
              <a:t>--rm</a:t>
            </a:r>
            <a:r>
              <a:rPr sz="1500" spc="52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1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D9EAD3"/>
                </a:highlight>
                <a:latin typeface="VUGHBO+CourierNew-Bold"/>
                <a:cs typeface="VUGHBO+CourierNew-Bold"/>
                <a:sym typeface="Wingdings"/>
              </a:rPr>
              <a:t>--name</a:t>
            </a:r>
            <a:r>
              <a:rPr sz="1500" spc="52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D9EAD3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ac215-d1</a:t>
            </a:r>
            <a:r>
              <a:rPr sz="1500" spc="52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-ti</a:t>
            </a:r>
            <a:r>
              <a:rPr sz="1500" spc="5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--entrypoint</a:t>
            </a:r>
            <a:r>
              <a:rPr sz="1500" spc="5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/bin/bash</a:t>
            </a:r>
            <a:r>
              <a:rPr sz="1500" spc="5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ac215-d1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24B605E-2970-D732-EB71-19D0E978774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070600" y="4791075"/>
            <a:ext cx="3524250" cy="4794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675"/>
              </a:lnSpc>
              <a:buSzTx/>
              <a:buFontTx/>
              <a:buNone/>
            </a:pP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‘t’</a:t>
            </a:r>
            <a:r>
              <a:rPr sz="1500" spc="-4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is</a:t>
            </a:r>
            <a:r>
              <a:rPr sz="1500" spc="4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to</a:t>
            </a:r>
            <a:r>
              <a:rPr sz="1500" spc="3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give</a:t>
            </a:r>
            <a:r>
              <a:rPr sz="1500" spc="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us</a:t>
            </a:r>
            <a:r>
              <a:rPr sz="1500" spc="4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a</a:t>
            </a:r>
            <a:r>
              <a:rPr sz="1500" spc="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terminal</a:t>
            </a:r>
            <a:r>
              <a:rPr sz="1500" spc="3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and</a:t>
            </a:r>
            <a:r>
              <a:rPr sz="1500" spc="3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‘i’</a:t>
            </a:r>
            <a:r>
              <a:rPr sz="1500" spc="-4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is</a:t>
            </a:r>
            <a:r>
              <a:rPr sz="1500" spc="4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for</a:t>
            </a:r>
          </a:p>
          <a:p>
            <a:pPr marL="931524" eaLnBrk="0" fontAlgn="auto" hangingPunct="0">
              <a:lnSpc>
                <a:spcPts val="1675"/>
              </a:lnSpc>
              <a:spcBef>
                <a:spcPts val="124"/>
              </a:spcBef>
              <a:buSzTx/>
              <a:buFontTx/>
              <a:buNone/>
            </a:pP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interactive</a:t>
            </a:r>
            <a:r>
              <a:rPr sz="1500" spc="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F6000"/>
                </a:solidFill>
                <a:latin typeface="HRNGNI+Arial-BoldMT"/>
                <a:cs typeface="HRNGNI+Arial-BoldMT"/>
                <a:sym typeface="Wingdings"/>
              </a:rPr>
              <a:t>mode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6385093-1B37-F6B2-8E1F-B20C330CD30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17563" y="5062538"/>
            <a:ext cx="3992562" cy="7080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9530" eaLnBrk="0" fontAlgn="auto" hangingPunct="0">
              <a:lnSpc>
                <a:spcPts val="1675"/>
              </a:lnSpc>
              <a:buSzTx/>
              <a:buFontTx/>
              <a:buNone/>
            </a:pP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automatically</a:t>
            </a:r>
            <a:r>
              <a:rPr sz="1500" spc="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clean</a:t>
            </a:r>
            <a:r>
              <a:rPr sz="1500" spc="3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up</a:t>
            </a:r>
            <a:r>
              <a:rPr sz="1500" spc="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the</a:t>
            </a:r>
            <a:r>
              <a:rPr sz="1500" spc="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container</a:t>
            </a:r>
            <a:r>
              <a:rPr sz="1500" spc="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and</a:t>
            </a:r>
          </a:p>
          <a:p>
            <a:pPr eaLnBrk="0" fontAlgn="auto" hangingPunct="0">
              <a:lnSpc>
                <a:spcPts val="1675"/>
              </a:lnSpc>
              <a:spcBef>
                <a:spcPts val="124"/>
              </a:spcBef>
              <a:buSzTx/>
              <a:buFontTx/>
              <a:buNone/>
            </a:pP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remove</a:t>
            </a:r>
            <a:r>
              <a:rPr sz="1500" spc="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the</a:t>
            </a:r>
            <a:r>
              <a:rPr sz="1500" spc="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file</a:t>
            </a:r>
            <a:r>
              <a:rPr sz="1500" spc="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system</a:t>
            </a:r>
            <a:r>
              <a:rPr sz="1500" spc="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when</a:t>
            </a:r>
            <a:r>
              <a:rPr sz="1500" spc="3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the</a:t>
            </a:r>
            <a:r>
              <a:rPr sz="1500" spc="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container</a:t>
            </a:r>
          </a:p>
          <a:p>
            <a:pPr marL="1757334" eaLnBrk="0" fontAlgn="auto" hangingPunct="0">
              <a:lnSpc>
                <a:spcPts val="1675"/>
              </a:lnSpc>
              <a:spcBef>
                <a:spcPts val="124"/>
              </a:spcBef>
              <a:buSzTx/>
              <a:buFontTx/>
              <a:buNone/>
            </a:pPr>
            <a:r>
              <a:rPr sz="15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741B47"/>
                </a:solidFill>
                <a:latin typeface="HRNGNI+Arial-BoldMT"/>
                <a:cs typeface="HRNGNI+Arial-BoldMT"/>
                <a:sym typeface="Wingdings"/>
              </a:rPr>
              <a:t>exit</a:t>
            </a:r>
          </a:p>
        </p:txBody>
      </p:sp>
      <p:sp>
        <p:nvSpPr>
          <p:cNvPr id="26636" name="object 12">
            <a:extLst>
              <a:ext uri="{FF2B5EF4-FFF2-40B4-BE49-F238E27FC236}">
                <a16:creationId xmlns:a16="http://schemas.microsoft.com/office/drawing/2014/main" id="{0152BCE8-B619-0695-ACF4-379ADA1109C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25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1">
            <a:extLst>
              <a:ext uri="{FF2B5EF4-FFF2-40B4-BE49-F238E27FC236}">
                <a16:creationId xmlns:a16="http://schemas.microsoft.com/office/drawing/2014/main" id="{3435594F-4D7A-594F-2160-851FF67D233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033DD40-91A1-0B1B-8944-E208656DF89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1508125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Tutorial</a:t>
            </a:r>
          </a:p>
        </p:txBody>
      </p:sp>
      <p:sp>
        <p:nvSpPr>
          <p:cNvPr id="27652" name="object 4">
            <a:extLst>
              <a:ext uri="{FF2B5EF4-FFF2-40B4-BE49-F238E27FC236}">
                <a16:creationId xmlns:a16="http://schemas.microsoft.com/office/drawing/2014/main" id="{077EB67D-2B3C-7843-2910-526C7B3550F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" y="1311275"/>
            <a:ext cx="1018857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Open another command prompt and check how many container</a:t>
            </a:r>
          </a:p>
          <a:p>
            <a:pPr>
              <a:lnSpc>
                <a:spcPts val="3125"/>
              </a:lnSpc>
              <a:spcBef>
                <a:spcPts val="275"/>
              </a:spcBef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and images we have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C9FB6E6-455C-E90A-0192-902FF21393D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260600" y="2863850"/>
            <a:ext cx="3048000" cy="3254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65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docker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container</a:t>
            </a:r>
            <a:r>
              <a:rPr sz="2000" spc="69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ls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D2E63CD-A5E0-9BDD-F196-725289401B6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260600" y="3778250"/>
            <a:ext cx="2438400" cy="3254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65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docker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image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ls</a:t>
            </a:r>
          </a:p>
        </p:txBody>
      </p:sp>
      <p:sp>
        <p:nvSpPr>
          <p:cNvPr id="27655" name="object 7">
            <a:extLst>
              <a:ext uri="{FF2B5EF4-FFF2-40B4-BE49-F238E27FC236}">
                <a16:creationId xmlns:a16="http://schemas.microsoft.com/office/drawing/2014/main" id="{EA8C23AE-3CC2-2E75-87B6-1DF3E42171F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26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1">
            <a:extLst>
              <a:ext uri="{FF2B5EF4-FFF2-40B4-BE49-F238E27FC236}">
                <a16:creationId xmlns:a16="http://schemas.microsoft.com/office/drawing/2014/main" id="{3B4E8558-0567-8793-AC71-E9EA1BD782C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5860717-870F-E0EF-2330-A8E7673460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1508125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Tutorial</a:t>
            </a:r>
          </a:p>
        </p:txBody>
      </p:sp>
      <p:sp>
        <p:nvSpPr>
          <p:cNvPr id="28676" name="object 4">
            <a:extLst>
              <a:ext uri="{FF2B5EF4-FFF2-40B4-BE49-F238E27FC236}">
                <a16:creationId xmlns:a16="http://schemas.microsoft.com/office/drawing/2014/main" id="{33BB0ED2-0D5F-F72C-5502-CE42CCDF10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" y="1311275"/>
            <a:ext cx="83486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Exit from all containers and let us clear of all images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9A00D0B-3531-7BE9-DD97-CA6638A0EB1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108575" y="2344738"/>
            <a:ext cx="3114675" cy="279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command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for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5200C"/>
                </a:solidFill>
                <a:latin typeface="HRNGNI+Arial-BoldMT"/>
                <a:cs typeface="HRNGNI+Arial-BoldMT"/>
                <a:sym typeface="Wingdings"/>
              </a:rPr>
              <a:t>system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F6171F4-B5B8-B5BB-AC68-8154C6D9E13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11275" y="2701925"/>
            <a:ext cx="1938338" cy="279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command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20766C3-D83A-EA33-C8BE-C0956A919EE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870200" y="4159250"/>
            <a:ext cx="3505200" cy="3254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65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docker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system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prune</a:t>
            </a:r>
            <a:r>
              <a:rPr sz="2000" spc="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-a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3B321B5-1F32-F154-3D76-84F21FC6DDF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411788" y="5330825"/>
            <a:ext cx="5270500" cy="5381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899"/>
              </a:lnSpc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command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option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to</a:t>
            </a:r>
            <a:r>
              <a:rPr sz="1700" spc="4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remove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all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images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not</a:t>
            </a:r>
          </a:p>
          <a:p>
            <a:pPr marL="1060932" eaLnBrk="0" fontAlgn="auto" hangingPunct="0">
              <a:lnSpc>
                <a:spcPts val="1899"/>
              </a:lnSpc>
              <a:spcBef>
                <a:spcPts val="140"/>
              </a:spcBef>
              <a:buSzTx/>
              <a:buFontTx/>
              <a:buNone/>
            </a:pP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referenced</a:t>
            </a:r>
            <a:r>
              <a:rPr sz="17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by</a:t>
            </a:r>
            <a:r>
              <a:rPr sz="1700" spc="4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any</a:t>
            </a:r>
            <a:r>
              <a:rPr sz="17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containers</a:t>
            </a:r>
          </a:p>
        </p:txBody>
      </p:sp>
      <p:sp>
        <p:nvSpPr>
          <p:cNvPr id="28681" name="object 9">
            <a:extLst>
              <a:ext uri="{FF2B5EF4-FFF2-40B4-BE49-F238E27FC236}">
                <a16:creationId xmlns:a16="http://schemas.microsoft.com/office/drawing/2014/main" id="{44648AED-0C0B-B059-2D3D-86E1A9F47FAD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27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1">
            <a:extLst>
              <a:ext uri="{FF2B5EF4-FFF2-40B4-BE49-F238E27FC236}">
                <a16:creationId xmlns:a16="http://schemas.microsoft.com/office/drawing/2014/main" id="{CCFD2483-55CA-EE29-09CF-B12D86038B5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67EC5CE-05A4-BE8E-0936-22EA2A1E460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1508125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Tutorial</a:t>
            </a:r>
          </a:p>
        </p:txBody>
      </p:sp>
      <p:sp>
        <p:nvSpPr>
          <p:cNvPr id="29700" name="object 4">
            <a:extLst>
              <a:ext uri="{FF2B5EF4-FFF2-40B4-BE49-F238E27FC236}">
                <a16:creationId xmlns:a16="http://schemas.microsoft.com/office/drawing/2014/main" id="{A01A392A-725F-1D01-0F99-F0F21D99140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" y="1311275"/>
            <a:ext cx="94376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Check how many containers and images we have currently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C74CD34-4161-B7A8-C87A-41B53964C8E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260600" y="2863850"/>
            <a:ext cx="3048000" cy="12398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65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docker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container</a:t>
            </a:r>
            <a:r>
              <a:rPr sz="2000" spc="69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ls</a:t>
            </a:r>
          </a:p>
          <a:p>
            <a:pPr eaLnBrk="0" fontAlgn="auto" hangingPunct="0">
              <a:lnSpc>
                <a:spcPts val="2265"/>
              </a:lnSpc>
              <a:spcBef>
                <a:spcPts val="4934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docker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3BF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image</a:t>
            </a:r>
            <a:r>
              <a:rPr sz="2000" spc="69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80808"/>
                </a:solidFill>
                <a:highlight>
                  <a:srgbClr val="000000"/>
                </a:highlight>
                <a:latin typeface="VUGHBO+CourierNew-Bold"/>
                <a:cs typeface="VUGHBO+CourierNew-Bold"/>
                <a:sym typeface="Wingdings"/>
              </a:rPr>
              <a:t>ls</a:t>
            </a:r>
          </a:p>
        </p:txBody>
      </p:sp>
      <p:sp>
        <p:nvSpPr>
          <p:cNvPr id="29702" name="object 6">
            <a:extLst>
              <a:ext uri="{FF2B5EF4-FFF2-40B4-BE49-F238E27FC236}">
                <a16:creationId xmlns:a16="http://schemas.microsoft.com/office/drawing/2014/main" id="{01B6C569-5858-CC60-0178-28FA5F51038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28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1">
            <a:extLst>
              <a:ext uri="{FF2B5EF4-FFF2-40B4-BE49-F238E27FC236}">
                <a16:creationId xmlns:a16="http://schemas.microsoft.com/office/drawing/2014/main" id="{22E39D33-A633-00C2-BAFB-D019BE2321E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0723" name="object 3">
            <a:extLst>
              <a:ext uri="{FF2B5EF4-FFF2-40B4-BE49-F238E27FC236}">
                <a16:creationId xmlns:a16="http://schemas.microsoft.com/office/drawing/2014/main" id="{31DC20BF-C2A3-C762-86AD-968CD3CB364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4554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Docker Image as Layers</a:t>
            </a:r>
          </a:p>
        </p:txBody>
      </p:sp>
      <p:sp>
        <p:nvSpPr>
          <p:cNvPr id="30724" name="object 4">
            <a:extLst>
              <a:ext uri="{FF2B5EF4-FFF2-40B4-BE49-F238E27FC236}">
                <a16:creationId xmlns:a16="http://schemas.microsoft.com/office/drawing/2014/main" id="{4B9784E3-A827-97BB-68EC-388A8D88560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1200" y="931863"/>
            <a:ext cx="48768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FFFF00"/>
                </a:solidFill>
                <a:latin typeface="OJLTTK+ArialMT" charset="2"/>
                <a:ea typeface="OJLTTK+ArialMT" charset="2"/>
                <a:cs typeface="OJLTTK+ArialMT" charset="2"/>
              </a:rPr>
              <a:t>&gt;docker build -t hello_world_cmd -f Dockerfile_cmd 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575B16A-DACC-9A1C-277E-4E24BAF641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11200" y="1419225"/>
            <a:ext cx="4611688" cy="9969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Sending build context to Docker daemon</a:t>
            </a:r>
            <a:r>
              <a:rPr sz="1600" spc="88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34.3kB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Step 1/4 : FROM ubuntu:latest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latest: Pulling from library/ubuntu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54ee1f796a1e:</a:t>
            </a:r>
            <a:r>
              <a:rPr sz="1600" spc="-8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Already exists</a:t>
            </a:r>
          </a:p>
        </p:txBody>
      </p:sp>
      <p:sp>
        <p:nvSpPr>
          <p:cNvPr id="30726" name="object 6">
            <a:extLst>
              <a:ext uri="{FF2B5EF4-FFF2-40B4-BE49-F238E27FC236}">
                <a16:creationId xmlns:a16="http://schemas.microsoft.com/office/drawing/2014/main" id="{2922F8EA-15FE-5E2D-6513-9725FAB4086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72300" y="1638300"/>
            <a:ext cx="1930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8CB3E3"/>
                </a:solidFill>
                <a:latin typeface="OJLTTK+ArialMT" charset="2"/>
                <a:ea typeface="OJLTTK+ArialMT" charset="2"/>
                <a:cs typeface="OJLTTK+ArialMT" charset="2"/>
              </a:rPr>
              <a:t>Step1: Instruction</a:t>
            </a:r>
          </a:p>
          <a:p>
            <a:pPr>
              <a:lnSpc>
                <a:spcPts val="2000"/>
              </a:lnSpc>
              <a:spcBef>
                <a:spcPts val="188"/>
              </a:spcBef>
            </a:pPr>
            <a:r>
              <a:rPr lang="ru-RU" altLang="en-US">
                <a:solidFill>
                  <a:srgbClr val="8CB3E3"/>
                </a:solidFill>
                <a:latin typeface="OJLTTK+ArialMT" charset="2"/>
                <a:ea typeface="OJLTTK+ArialMT" charset="2"/>
                <a:cs typeface="OJLTTK+ArialMT" charset="2"/>
              </a:rPr>
              <a:t>1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F00EE66-BCDD-C0D6-BC06-14385633743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1200" y="2393950"/>
            <a:ext cx="2873375" cy="752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f7bfea53ad12:</a:t>
            </a:r>
            <a:r>
              <a:rPr sz="1600" spc="-8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Already exists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46d371e02073:</a:t>
            </a:r>
            <a:r>
              <a:rPr sz="1600" spc="-8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Already exists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b66c17bbf772:</a:t>
            </a:r>
            <a:r>
              <a:rPr sz="1600" spc="-8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Already exists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86BAE92-A72B-0960-3720-FDE436EB77D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11200" y="3125788"/>
            <a:ext cx="8680450" cy="752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Digest: sha256:31dfb10d52ce76c5ca0aa19d10b3e6424b830729e32a89a7c6eee2cda2be67a5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Status: Downloaded newer image for ubuntu:latest</a:t>
            </a:r>
          </a:p>
          <a:p>
            <a:pPr marL="56286"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---&gt; 4e2eef94cd6b</a:t>
            </a:r>
          </a:p>
        </p:txBody>
      </p:sp>
      <p:sp>
        <p:nvSpPr>
          <p:cNvPr id="30729" name="object 9">
            <a:extLst>
              <a:ext uri="{FF2B5EF4-FFF2-40B4-BE49-F238E27FC236}">
                <a16:creationId xmlns:a16="http://schemas.microsoft.com/office/drawing/2014/main" id="{398EAC33-A1E9-A9FD-6939-4660299DD189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70663" y="3779838"/>
            <a:ext cx="1930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8CB3E3"/>
                </a:solidFill>
                <a:latin typeface="OJLTTK+ArialMT" charset="2"/>
                <a:ea typeface="OJLTTK+ArialMT" charset="2"/>
                <a:cs typeface="OJLTTK+ArialMT" charset="2"/>
              </a:rPr>
              <a:t>Step2: Instruction</a:t>
            </a:r>
          </a:p>
          <a:p>
            <a:pPr>
              <a:lnSpc>
                <a:spcPts val="2000"/>
              </a:lnSpc>
              <a:spcBef>
                <a:spcPts val="188"/>
              </a:spcBef>
            </a:pPr>
            <a:r>
              <a:rPr lang="ru-RU" altLang="en-US">
                <a:solidFill>
                  <a:srgbClr val="8CB3E3"/>
                </a:solidFill>
                <a:latin typeface="OJLTTK+ArialMT" charset="2"/>
                <a:ea typeface="OJLTTK+ArialMT" charset="2"/>
                <a:cs typeface="OJLTTK+ArialMT" charset="2"/>
              </a:rPr>
              <a:t>2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E04A26E-7C1B-2AA2-2136-9A97546B21D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11200" y="3857625"/>
            <a:ext cx="2970213" cy="509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Step 2/4 : RUN apt-get update</a:t>
            </a:r>
          </a:p>
          <a:p>
            <a:pPr marL="56286"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---&gt; Running in e3e1a87e8d6e</a:t>
            </a:r>
          </a:p>
        </p:txBody>
      </p:sp>
      <p:sp>
        <p:nvSpPr>
          <p:cNvPr id="30731" name="object 11">
            <a:extLst>
              <a:ext uri="{FF2B5EF4-FFF2-40B4-BE49-F238E27FC236}">
                <a16:creationId xmlns:a16="http://schemas.microsoft.com/office/drawing/2014/main" id="{20EAF79C-7157-B4D7-4202-C8E7443E275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11200" y="4344988"/>
            <a:ext cx="5919788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Get:1 http://archive.ubuntu.com/ubuntu focal InRelease [265 kB]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DBE1639-40C8-C367-599C-03B32008332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11200" y="4589463"/>
            <a:ext cx="8364538" cy="22161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Get:2 http://security.ubuntu.com/ubuntu focal-security InRelease [107 kB]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Get:3 http://security.ubuntu.com/ubuntu focal-security/universe amd64 Packages [67.5 kB]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Get:4 http://archive.ubuntu.com/ubuntu focal-updates InRelease [</a:t>
            </a:r>
            <a:r>
              <a:rPr sz="1600" spc="-4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600" spc="-7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111</a:t>
            </a:r>
            <a:r>
              <a:rPr sz="1600" spc="7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kB]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Get:5 http://archive.ubuntu.com/ubuntu focal-backports InRelease [98.3 kB]</a:t>
            </a:r>
          </a:p>
          <a:p>
            <a:pPr eaLnBrk="0" fontAlgn="auto" hangingPunct="0">
              <a:lnSpc>
                <a:spcPts val="1787"/>
              </a:lnSpc>
              <a:spcBef>
                <a:spcPts val="18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Get:6 http://security.ubuntu.com/ubuntu focal-security/main amd64 Packages [231 kB]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Get:7 http://archive.ubuntu.com/ubuntu focal/restricted amd64 Packages [33.4 kB]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Get:8 http://archive.ubuntu.com/ubuntu focal/main amd64 Packages [1275 kB]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Get:9 http://security.ubuntu.com/ubuntu focal-security/multiverse amd64 Packages [1078 B]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…</a:t>
            </a:r>
          </a:p>
        </p:txBody>
      </p:sp>
      <p:sp>
        <p:nvSpPr>
          <p:cNvPr id="30733" name="object 13">
            <a:extLst>
              <a:ext uri="{FF2B5EF4-FFF2-40B4-BE49-F238E27FC236}">
                <a16:creationId xmlns:a16="http://schemas.microsoft.com/office/drawing/2014/main" id="{B67C5EB3-3C1A-5FCD-4109-09B6664A7E1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29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1">
            <a:extLst>
              <a:ext uri="{FF2B5EF4-FFF2-40B4-BE49-F238E27FC236}">
                <a16:creationId xmlns:a16="http://schemas.microsoft.com/office/drawing/2014/main" id="{B91C424E-C94A-8D3D-EC71-64925B43641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8216715-3FDF-67F2-CD06-F9E8C370328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3892550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Virtual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Environments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E2750DA-7B06-F198-BFAA-08FD373801E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7388" y="1851025"/>
            <a:ext cx="3514725" cy="142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2243264"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Pros</a:t>
            </a:r>
          </a:p>
          <a:p>
            <a:pPr eaLnBrk="0" fontAlgn="auto" hangingPunct="0">
              <a:lnSpc>
                <a:spcPts val="2681"/>
              </a:lnSpc>
              <a:spcBef>
                <a:spcPts val="1209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8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Reproducible research</a:t>
            </a:r>
          </a:p>
          <a:p>
            <a:pPr eaLnBrk="0" fontAlgn="auto" hangingPunct="0">
              <a:lnSpc>
                <a:spcPts val="2681"/>
              </a:lnSpc>
              <a:spcBef>
                <a:spcPts val="119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8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Explicit dependencies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9C7B8D5-5A31-F469-42FD-877353F9D5B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434138" y="1851025"/>
            <a:ext cx="5438775" cy="142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2322746"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Cons</a:t>
            </a:r>
          </a:p>
          <a:p>
            <a:pPr eaLnBrk="0" fontAlgn="auto" hangingPunct="0">
              <a:lnSpc>
                <a:spcPts val="2681"/>
              </a:lnSpc>
              <a:spcBef>
                <a:spcPts val="1209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8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Difficulty setting up your environment</a:t>
            </a:r>
          </a:p>
          <a:p>
            <a:pPr eaLnBrk="0" fontAlgn="auto" hangingPunct="0">
              <a:lnSpc>
                <a:spcPts val="2681"/>
              </a:lnSpc>
              <a:spcBef>
                <a:spcPts val="119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8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Not isolation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9F83759-80E8-7AFA-27FB-0323711DE7E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87388" y="3387725"/>
            <a:ext cx="11320462" cy="744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8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Improved engineering collaboration</a:t>
            </a:r>
            <a:r>
              <a:rPr sz="2400" spc="476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8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Does not always work across different</a:t>
            </a:r>
          </a:p>
          <a:p>
            <a:pPr marL="6043658" eaLnBrk="0" fontAlgn="auto" hangingPunct="0">
              <a:lnSpc>
                <a:spcPts val="2681"/>
              </a:lnSpc>
              <a:spcBef>
                <a:spcPts val="19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OS</a:t>
            </a:r>
          </a:p>
        </p:txBody>
      </p:sp>
      <p:sp>
        <p:nvSpPr>
          <p:cNvPr id="4103" name="object 7">
            <a:extLst>
              <a:ext uri="{FF2B5EF4-FFF2-40B4-BE49-F238E27FC236}">
                <a16:creationId xmlns:a16="http://schemas.microsoft.com/office/drawing/2014/main" id="{8F601C60-BF74-1DF4-FC63-C2070297584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18888" y="6480175"/>
            <a:ext cx="2301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1">
            <a:extLst>
              <a:ext uri="{FF2B5EF4-FFF2-40B4-BE49-F238E27FC236}">
                <a16:creationId xmlns:a16="http://schemas.microsoft.com/office/drawing/2014/main" id="{E8CE41B9-9ABE-9881-595D-7497F48D69A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1747" name="object 3">
            <a:extLst>
              <a:ext uri="{FF2B5EF4-FFF2-40B4-BE49-F238E27FC236}">
                <a16:creationId xmlns:a16="http://schemas.microsoft.com/office/drawing/2014/main" id="{E9F12D34-6999-F622-1FB4-8D35F1441B3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4554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Docker Image as Layers</a:t>
            </a:r>
          </a:p>
        </p:txBody>
      </p:sp>
      <p:sp>
        <p:nvSpPr>
          <p:cNvPr id="31748" name="object 4">
            <a:extLst>
              <a:ext uri="{FF2B5EF4-FFF2-40B4-BE49-F238E27FC236}">
                <a16:creationId xmlns:a16="http://schemas.microsoft.com/office/drawing/2014/main" id="{3EBECBB8-DBD6-C58B-6600-800989E5846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8800" y="1160463"/>
            <a:ext cx="48768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FFFF00"/>
                </a:solidFill>
                <a:latin typeface="OJLTTK+ArialMT" charset="2"/>
                <a:ea typeface="OJLTTK+ArialMT" charset="2"/>
                <a:cs typeface="OJLTTK+ArialMT" charset="2"/>
              </a:rPr>
              <a:t>&gt;docker build -t hello_world_cmd -f Dockerfile_cmd 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33328B7-4107-0F9E-4BDE-2735AC98787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8800" y="1647825"/>
            <a:ext cx="412750" cy="2651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….</a:t>
            </a:r>
          </a:p>
        </p:txBody>
      </p:sp>
      <p:sp>
        <p:nvSpPr>
          <p:cNvPr id="31750" name="object 6">
            <a:extLst>
              <a:ext uri="{FF2B5EF4-FFF2-40B4-BE49-F238E27FC236}">
                <a16:creationId xmlns:a16="http://schemas.microsoft.com/office/drawing/2014/main" id="{420EAC04-B7B3-3F95-454B-18A856F95CE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69213" y="1858963"/>
            <a:ext cx="2120900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8CB3E3"/>
                </a:solidFill>
                <a:latin typeface="OJLTTK+ArialMT" charset="2"/>
                <a:ea typeface="OJLTTK+ArialMT" charset="2"/>
                <a:cs typeface="OJLTTK+ArialMT" charset="2"/>
              </a:rPr>
              <a:t>Step3: Instruction 3</a:t>
            </a:r>
          </a:p>
          <a:p>
            <a:pPr>
              <a:lnSpc>
                <a:spcPts val="2000"/>
              </a:lnSpc>
              <a:spcBef>
                <a:spcPts val="5450"/>
              </a:spcBef>
            </a:pPr>
            <a:r>
              <a:rPr lang="ru-RU" altLang="en-US">
                <a:solidFill>
                  <a:srgbClr val="8CB3E3"/>
                </a:solidFill>
                <a:latin typeface="OJLTTK+ArialMT" charset="2"/>
                <a:ea typeface="OJLTTK+ArialMT" charset="2"/>
                <a:cs typeface="OJLTTK+ArialMT" charset="2"/>
              </a:rPr>
              <a:t>Step4: Instruction 4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CBCC0F3-75EB-2215-8018-0D39C6155DA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8800" y="1892300"/>
            <a:ext cx="4533900" cy="9969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Step 3/4 : ENTRYPOINT</a:t>
            </a:r>
            <a:r>
              <a:rPr sz="1600" spc="-2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["/bin/echo", "Hello"]</a:t>
            </a:r>
          </a:p>
          <a:p>
            <a:pPr marL="56286"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---&gt; Running in 52c7a98397ad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Removing intermediate container 52c7a98397ad</a:t>
            </a:r>
          </a:p>
          <a:p>
            <a:pPr marL="56286"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---&gt; 7e4f8b0774de</a:t>
            </a:r>
          </a:p>
        </p:txBody>
      </p:sp>
      <p:sp>
        <p:nvSpPr>
          <p:cNvPr id="31752" name="object 8">
            <a:extLst>
              <a:ext uri="{FF2B5EF4-FFF2-40B4-BE49-F238E27FC236}">
                <a16:creationId xmlns:a16="http://schemas.microsoft.com/office/drawing/2014/main" id="{B062D05C-6679-6ACA-3BD5-81ADB6EADF6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8800" y="2867025"/>
            <a:ext cx="233838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Step 4/4 : CMD ["world"]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9CDDC98-0A8D-31AF-5CA5-BFB4808BA68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58800" y="3111500"/>
            <a:ext cx="4533900" cy="12398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56286"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---&gt; Running in 353adb968c2b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Removing intermediate container 353adb968c2b</a:t>
            </a:r>
          </a:p>
          <a:p>
            <a:pPr marL="56286"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---&gt; a89172ee2876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Successfully built a89172ee2876</a:t>
            </a:r>
          </a:p>
          <a:p>
            <a:pPr eaLnBrk="0" fontAlgn="auto" hangingPunct="0">
              <a:lnSpc>
                <a:spcPts val="1787"/>
              </a:lnSpc>
              <a:spcBef>
                <a:spcPts val="18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Successfully tagged hello_world_cmd:latest</a:t>
            </a:r>
          </a:p>
        </p:txBody>
      </p:sp>
      <p:sp>
        <p:nvSpPr>
          <p:cNvPr id="31754" name="object 10">
            <a:extLst>
              <a:ext uri="{FF2B5EF4-FFF2-40B4-BE49-F238E27FC236}">
                <a16:creationId xmlns:a16="http://schemas.microsoft.com/office/drawing/2014/main" id="{F709AE13-FFA0-281A-D089-7B6B25674E2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30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1">
            <a:extLst>
              <a:ext uri="{FF2B5EF4-FFF2-40B4-BE49-F238E27FC236}">
                <a16:creationId xmlns:a16="http://schemas.microsoft.com/office/drawing/2014/main" id="{CD6226BB-391F-3B30-1015-B3326FE0986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2771" name="object 3">
            <a:extLst>
              <a:ext uri="{FF2B5EF4-FFF2-40B4-BE49-F238E27FC236}">
                <a16:creationId xmlns:a16="http://schemas.microsoft.com/office/drawing/2014/main" id="{65988839-1DA1-8411-424C-85FDAA6D4CE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4554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Docker Image as Layers</a:t>
            </a:r>
          </a:p>
        </p:txBody>
      </p:sp>
      <p:sp>
        <p:nvSpPr>
          <p:cNvPr id="32772" name="object 4">
            <a:extLst>
              <a:ext uri="{FF2B5EF4-FFF2-40B4-BE49-F238E27FC236}">
                <a16:creationId xmlns:a16="http://schemas.microsoft.com/office/drawing/2014/main" id="{F7F9AB43-A594-D726-526E-8CD3BBAC7E3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2288" y="1192213"/>
            <a:ext cx="1274762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00"/>
                </a:solidFill>
                <a:latin typeface="OJLTTK+ArialMT" charset="2"/>
                <a:ea typeface="OJLTTK+ArialMT" charset="2"/>
                <a:cs typeface="OJLTTK+ArialMT" charset="2"/>
              </a:rPr>
              <a:t>&gt; docker images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3AB52E4-F54B-3221-8131-279BF237F6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22288" y="1374775"/>
            <a:ext cx="1870075" cy="574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REPOSITORY</a:t>
            </a:r>
          </a:p>
          <a:p>
            <a:pPr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hello_world_cmd</a:t>
            </a:r>
            <a:r>
              <a:rPr sz="1200" spc="13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latest</a:t>
            </a:r>
          </a:p>
          <a:p>
            <a:pPr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ubuntu</a:t>
            </a:r>
            <a:r>
              <a:rPr sz="1200" spc="43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latest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AF50ED7-DB47-EBE7-65EE-C757A8855C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931988" y="1374775"/>
            <a:ext cx="465137" cy="20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 spc="-4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TAG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DBA3FDE-5BCF-D75F-20D1-58DC18299AD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535238" y="1374775"/>
            <a:ext cx="1466850" cy="574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416660"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IMAGE ID</a:t>
            </a:r>
          </a:p>
          <a:p>
            <a:pPr marL="297485"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a89172ee2876</a:t>
            </a:r>
          </a:p>
          <a:p>
            <a:pPr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4e2eef94cd6b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4448118-3ECE-F3C9-5865-1B36690039B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838575" y="1374775"/>
            <a:ext cx="1457325" cy="574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304800"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CREATED</a:t>
            </a:r>
          </a:p>
          <a:p>
            <a:pPr marL="348538"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7 minutes ago</a:t>
            </a:r>
          </a:p>
          <a:p>
            <a:pPr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3 weeks ago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E7E21C6-1A9F-F06E-6A68-5D223D856FF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073650" y="1374775"/>
            <a:ext cx="1042988" cy="574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334668"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SIZE</a:t>
            </a:r>
          </a:p>
          <a:p>
            <a:pPr marL="365607"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96.7MB</a:t>
            </a:r>
          </a:p>
          <a:p>
            <a:pPr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73.9MB</a:t>
            </a:r>
          </a:p>
        </p:txBody>
      </p:sp>
      <p:sp>
        <p:nvSpPr>
          <p:cNvPr id="32778" name="object 10">
            <a:extLst>
              <a:ext uri="{FF2B5EF4-FFF2-40B4-BE49-F238E27FC236}">
                <a16:creationId xmlns:a16="http://schemas.microsoft.com/office/drawing/2014/main" id="{20723994-6291-5CA0-2492-4202D96941DA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2288" y="2465388"/>
            <a:ext cx="2874962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&gt; </a:t>
            </a:r>
            <a:r>
              <a:rPr lang="ru-RU" altLang="en-US" sz="1200">
                <a:solidFill>
                  <a:srgbClr val="FFFF00"/>
                </a:solidFill>
                <a:latin typeface="OJLTTK+ArialMT" charset="2"/>
                <a:ea typeface="OJLTTK+ArialMT" charset="2"/>
                <a:cs typeface="OJLTTK+ArialMT" charset="2"/>
              </a:rPr>
              <a:t>docker image history hello_world_cmd</a:t>
            </a:r>
          </a:p>
        </p:txBody>
      </p:sp>
      <p:sp>
        <p:nvSpPr>
          <p:cNvPr id="32779" name="object 11">
            <a:extLst>
              <a:ext uri="{FF2B5EF4-FFF2-40B4-BE49-F238E27FC236}">
                <a16:creationId xmlns:a16="http://schemas.microsoft.com/office/drawing/2014/main" id="{6C53BB1F-7BAD-9B7D-4BDD-3258E10FB98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2288" y="2647950"/>
            <a:ext cx="6429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IMAGE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51F6D45-C06E-4D8A-6B91-2BACEC9EC48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646238" y="2647950"/>
            <a:ext cx="1339850" cy="390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CREATED</a:t>
            </a:r>
          </a:p>
          <a:p>
            <a:pPr marL="230733"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8 minutes ago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1C0204D-6B4A-6F54-16FB-B492EE9A1B7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911475" y="2647950"/>
            <a:ext cx="3860800" cy="574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CREATED</a:t>
            </a:r>
            <a:r>
              <a:rPr sz="1200" spc="1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BY</a:t>
            </a:r>
          </a:p>
          <a:p>
            <a:pPr marL="217932"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/bin/sh -c #(nop)</a:t>
            </a:r>
            <a:r>
              <a:rPr sz="1200" spc="3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CMD ["world"]</a:t>
            </a:r>
          </a:p>
          <a:p>
            <a:pPr marL="175412"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/bin/sh -c #(nop)</a:t>
            </a:r>
            <a:r>
              <a:rPr sz="1200" spc="3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ENTRYPOINT</a:t>
            </a:r>
            <a:r>
              <a:rPr sz="12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["/bin/echo" "…</a:t>
            </a:r>
            <a:r>
              <a:rPr sz="1200" spc="66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0B</a:t>
            </a:r>
          </a:p>
        </p:txBody>
      </p:sp>
      <p:sp>
        <p:nvSpPr>
          <p:cNvPr id="32782" name="object 14">
            <a:extLst>
              <a:ext uri="{FF2B5EF4-FFF2-40B4-BE49-F238E27FC236}">
                <a16:creationId xmlns:a16="http://schemas.microsoft.com/office/drawing/2014/main" id="{D8875A60-0DE5-1C98-7082-638F1B946140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475288" y="2647950"/>
            <a:ext cx="4905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SIZE</a:t>
            </a:r>
          </a:p>
        </p:txBody>
      </p:sp>
      <p:sp>
        <p:nvSpPr>
          <p:cNvPr id="32783" name="object 15">
            <a:extLst>
              <a:ext uri="{FF2B5EF4-FFF2-40B4-BE49-F238E27FC236}">
                <a16:creationId xmlns:a16="http://schemas.microsoft.com/office/drawing/2014/main" id="{F4F735FF-A5A5-5546-BBE5-C9A936AE468A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88113" y="2647950"/>
            <a:ext cx="9398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COMMENT</a:t>
            </a:r>
          </a:p>
        </p:txBody>
      </p:sp>
      <p:sp>
        <p:nvSpPr>
          <p:cNvPr id="32784" name="object 16">
            <a:extLst>
              <a:ext uri="{FF2B5EF4-FFF2-40B4-BE49-F238E27FC236}">
                <a16:creationId xmlns:a16="http://schemas.microsoft.com/office/drawing/2014/main" id="{EA79D908-1E5C-E9DD-9D73-DD555E0EC980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22288" y="2830513"/>
            <a:ext cx="1169987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a89172ee2876</a:t>
            </a:r>
          </a:p>
          <a:p>
            <a:pPr>
              <a:lnSpc>
                <a:spcPts val="1338"/>
              </a:lnSpc>
              <a:spcBef>
                <a:spcPts val="138"/>
              </a:spcBef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7e4f8b0774de</a:t>
            </a:r>
          </a:p>
          <a:p>
            <a:pPr>
              <a:lnSpc>
                <a:spcPts val="1338"/>
              </a:lnSpc>
              <a:spcBef>
                <a:spcPts val="88"/>
              </a:spcBef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cfc0c414a914</a:t>
            </a:r>
          </a:p>
          <a:p>
            <a:pPr>
              <a:lnSpc>
                <a:spcPts val="1338"/>
              </a:lnSpc>
              <a:spcBef>
                <a:spcPts val="138"/>
              </a:spcBef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4e2eef94cd6b</a:t>
            </a:r>
          </a:p>
          <a:p>
            <a:pPr>
              <a:lnSpc>
                <a:spcPts val="1338"/>
              </a:lnSpc>
              <a:spcBef>
                <a:spcPts val="88"/>
              </a:spcBef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&lt;missing&gt;</a:t>
            </a:r>
          </a:p>
          <a:p>
            <a:pPr>
              <a:lnSpc>
                <a:spcPts val="1338"/>
              </a:lnSpc>
              <a:spcBef>
                <a:spcPts val="88"/>
              </a:spcBef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&lt;missing&gt;</a:t>
            </a:r>
          </a:p>
          <a:p>
            <a:pPr>
              <a:lnSpc>
                <a:spcPts val="1338"/>
              </a:lnSpc>
              <a:spcBef>
                <a:spcPts val="138"/>
              </a:spcBef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&lt;missing&gt;</a:t>
            </a:r>
          </a:p>
          <a:p>
            <a:pPr>
              <a:lnSpc>
                <a:spcPts val="1338"/>
              </a:lnSpc>
              <a:spcBef>
                <a:spcPts val="88"/>
              </a:spcBef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&lt;missing&gt;</a:t>
            </a:r>
          </a:p>
        </p:txBody>
      </p:sp>
      <p:sp>
        <p:nvSpPr>
          <p:cNvPr id="32785" name="object 17">
            <a:extLst>
              <a:ext uri="{FF2B5EF4-FFF2-40B4-BE49-F238E27FC236}">
                <a16:creationId xmlns:a16="http://schemas.microsoft.com/office/drawing/2014/main" id="{2EB9F246-F267-4D1F-AF69-92CBBE97820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935663" y="2830513"/>
            <a:ext cx="338137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0B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476D777-A7D2-77F7-97AE-7A4BBC15B40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681163" y="3014663"/>
            <a:ext cx="1262062" cy="1304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153466"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8 minutes ago</a:t>
            </a:r>
          </a:p>
          <a:p>
            <a:pPr marL="127863"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8 minutes ago</a:t>
            </a:r>
          </a:p>
          <a:p>
            <a:pPr marL="144932"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3 weeks ago</a:t>
            </a:r>
          </a:p>
          <a:p>
            <a:pPr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3 weeks ago</a:t>
            </a:r>
          </a:p>
          <a:p>
            <a:pPr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3 weeks ago</a:t>
            </a:r>
          </a:p>
          <a:p>
            <a:pPr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3 weeks ago</a:t>
            </a:r>
          </a:p>
          <a:p>
            <a:pPr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3 weeks ago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E1CCF06-2354-C655-0901-E0C32DC64CB2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062288" y="3197225"/>
            <a:ext cx="2536825" cy="390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/bin/sh -c apt-get update</a:t>
            </a:r>
          </a:p>
          <a:p>
            <a:pPr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/bin/sh -c #(nop)</a:t>
            </a:r>
            <a:r>
              <a:rPr sz="1200" spc="3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CMD ["/bin/bash"]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A85D93A-932E-971E-5F9F-88EE9D8E8A8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675313" y="3197225"/>
            <a:ext cx="677862" cy="390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22.8MB</a:t>
            </a:r>
          </a:p>
          <a:p>
            <a:pPr marL="277977"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0B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D3B4AAF-10AE-08CE-8C76-61D639BCF99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916238" y="3562350"/>
            <a:ext cx="4003675" cy="757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/bin/sh -c mkdir -p /run/systemd &amp;&amp; echo 'do…</a:t>
            </a:r>
            <a:r>
              <a:rPr sz="1200" spc="66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7B</a:t>
            </a:r>
          </a:p>
          <a:p>
            <a:pPr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/bin/sh -c set -xe</a:t>
            </a:r>
            <a:r>
              <a:rPr sz="1200" spc="66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&amp;&amp; echo '#!/bin/sh' &gt; /…</a:t>
            </a:r>
            <a:r>
              <a:rPr sz="1200" spc="66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 spc="-3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811B</a:t>
            </a:r>
          </a:p>
          <a:p>
            <a:pPr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/bin/sh -c [ -z "$(apt-get indextargets)" ]</a:t>
            </a:r>
            <a:r>
              <a:rPr sz="1200" spc="132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1.01MB</a:t>
            </a:r>
          </a:p>
          <a:p>
            <a:pPr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/bin/sh -c #(nop)</a:t>
            </a:r>
            <a:r>
              <a:rPr sz="1200" spc="-6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ADD file:9f937f4889e7bf646…</a:t>
            </a:r>
            <a:r>
              <a:rPr sz="1200" spc="66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72.9MB</a:t>
            </a:r>
          </a:p>
        </p:txBody>
      </p:sp>
      <p:sp>
        <p:nvSpPr>
          <p:cNvPr id="32790" name="object 22">
            <a:extLst>
              <a:ext uri="{FF2B5EF4-FFF2-40B4-BE49-F238E27FC236}">
                <a16:creationId xmlns:a16="http://schemas.microsoft.com/office/drawing/2014/main" id="{91EA160D-2F13-8963-3808-8564A01D8180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31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1">
            <a:extLst>
              <a:ext uri="{FF2B5EF4-FFF2-40B4-BE49-F238E27FC236}">
                <a16:creationId xmlns:a16="http://schemas.microsoft.com/office/drawing/2014/main" id="{CC79E044-6148-4CF7-6DBC-BB48BDE900C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3795" name="object 3">
            <a:extLst>
              <a:ext uri="{FF2B5EF4-FFF2-40B4-BE49-F238E27FC236}">
                <a16:creationId xmlns:a16="http://schemas.microsoft.com/office/drawing/2014/main" id="{2E92BE2F-A670-1B7D-A742-EA9992AB9AA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22971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Why Layers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FDFB22E-D05D-8B18-000D-3E5DD464097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9450" y="1090613"/>
            <a:ext cx="10828338" cy="931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Why build an image with multiple layers when we can just build it in a single layer?</a:t>
            </a:r>
          </a:p>
          <a:p>
            <a:pPr eaLnBrk="0" fontAlgn="auto" hangingPunct="0">
              <a:lnSpc>
                <a:spcPts val="2234"/>
              </a:lnSpc>
              <a:spcBef>
                <a:spcPts val="165"/>
              </a:spcBef>
              <a:buSzTx/>
              <a:buFontTx/>
              <a:buNone/>
            </a:pPr>
            <a:r>
              <a:rPr sz="20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Let’s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take an example to explain this concept </a:t>
            </a:r>
            <a:r>
              <a:rPr sz="20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better,</a:t>
            </a:r>
            <a:r>
              <a:rPr sz="2000" spc="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let us try to change the Dockerfile_cmd we</a:t>
            </a:r>
          </a:p>
          <a:p>
            <a:pPr eaLnBrk="0" fontAlgn="auto" hangingPunct="0">
              <a:lnSpc>
                <a:spcPts val="2234"/>
              </a:lnSpc>
              <a:spcBef>
                <a:spcPts val="1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created and</a:t>
            </a:r>
            <a:r>
              <a:rPr sz="2000" spc="55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rebuild a new Docker image.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2E907E7-A476-CF2C-AE73-BE58CE6B282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9450" y="2276475"/>
            <a:ext cx="3736975" cy="574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00"/>
                </a:solidFill>
                <a:latin typeface="OJLTTK+ArialMT"/>
                <a:cs typeface="OJLTTK+ArialMT"/>
                <a:sym typeface="Wingdings"/>
              </a:rPr>
              <a:t>&gt; docker build -t hello_world_cmd -f Dockerfile_cmd .</a:t>
            </a:r>
          </a:p>
          <a:p>
            <a:pPr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Sending build context to Docker daemon</a:t>
            </a:r>
            <a:r>
              <a:rPr sz="1200" spc="66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34.3kB</a:t>
            </a:r>
          </a:p>
          <a:p>
            <a:pPr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Step 1/4 : FROM ubuntu:latest</a:t>
            </a:r>
          </a:p>
        </p:txBody>
      </p:sp>
      <p:sp>
        <p:nvSpPr>
          <p:cNvPr id="33798" name="object 6">
            <a:extLst>
              <a:ext uri="{FF2B5EF4-FFF2-40B4-BE49-F238E27FC236}">
                <a16:creationId xmlns:a16="http://schemas.microsoft.com/office/drawing/2014/main" id="{92CDD08D-756F-A69E-3033-111CDF75A6B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0725" y="2824163"/>
            <a:ext cx="1401763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D8D8D8"/>
                </a:solidFill>
                <a:latin typeface="OJLTTK+ArialMT" charset="2"/>
                <a:ea typeface="OJLTTK+ArialMT" charset="2"/>
                <a:cs typeface="OJLTTK+ArialMT" charset="2"/>
              </a:rPr>
              <a:t>---&gt; 4e2eef94cd6b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71DB105-1D3C-7B34-481D-0734D6AFCBF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79450" y="3008313"/>
            <a:ext cx="2632075" cy="939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Step 2/4 : RUN apt-get update</a:t>
            </a:r>
          </a:p>
          <a:p>
            <a:pPr marL="42214"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---&gt; Using cache</a:t>
            </a:r>
          </a:p>
          <a:p>
            <a:pPr marL="42214"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---&gt; cfc0c414a914</a:t>
            </a:r>
          </a:p>
          <a:p>
            <a:pPr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Step 3/4 : ENTRYPOINT</a:t>
            </a:r>
            <a:r>
              <a:rPr sz="12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["/bin/echo"</a:t>
            </a:r>
          </a:p>
          <a:p>
            <a:pPr marL="42214"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---&gt; Using cache</a:t>
            </a:r>
          </a:p>
        </p:txBody>
      </p:sp>
      <p:sp>
        <p:nvSpPr>
          <p:cNvPr id="33800" name="object 8">
            <a:extLst>
              <a:ext uri="{FF2B5EF4-FFF2-40B4-BE49-F238E27FC236}">
                <a16:creationId xmlns:a16="http://schemas.microsoft.com/office/drawing/2014/main" id="{13B139B2-7CB7-7BCD-A331-03FE57C206D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3200" y="3094038"/>
            <a:ext cx="29083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8CB3E3"/>
                </a:solidFill>
                <a:latin typeface="OJLTTK+ArialMT" charset="2"/>
                <a:ea typeface="OJLTTK+ArialMT" charset="2"/>
                <a:cs typeface="OJLTTK+ArialMT" charset="2"/>
              </a:rPr>
              <a:t>Have seen this before. Use</a:t>
            </a:r>
          </a:p>
          <a:p>
            <a:pPr>
              <a:lnSpc>
                <a:spcPts val="2000"/>
              </a:lnSpc>
              <a:spcBef>
                <a:spcPts val="188"/>
              </a:spcBef>
            </a:pPr>
            <a:r>
              <a:rPr lang="ru-RU" altLang="en-US">
                <a:solidFill>
                  <a:srgbClr val="8CB3E3"/>
                </a:solidFill>
                <a:latin typeface="OJLTTK+ArialMT" charset="2"/>
                <a:ea typeface="OJLTTK+ArialMT" charset="2"/>
                <a:cs typeface="OJLTTK+ArialMT" charset="2"/>
              </a:rPr>
              <a:t>cache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75B897F-1169-8389-39B1-CAA36C928CC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79450" y="3922713"/>
            <a:ext cx="3098800" cy="11223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42214"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---&gt; 7e4f8b0774de</a:t>
            </a:r>
          </a:p>
          <a:p>
            <a:pPr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Step 4/4 : CMD ["world"]</a:t>
            </a:r>
          </a:p>
          <a:p>
            <a:pPr marL="42214"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---&gt; Using cache</a:t>
            </a:r>
          </a:p>
          <a:p>
            <a:pPr marL="42214" eaLnBrk="0" fontAlgn="auto" hangingPunct="0">
              <a:lnSpc>
                <a:spcPts val="1340"/>
              </a:lnSpc>
              <a:spcBef>
                <a:spcPts val="14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---&gt; a89172ee2876</a:t>
            </a:r>
          </a:p>
          <a:p>
            <a:pPr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Successfully built a89172ee2876</a:t>
            </a:r>
          </a:p>
          <a:p>
            <a:pPr eaLnBrk="0" fontAlgn="auto" hangingPunct="0">
              <a:lnSpc>
                <a:spcPts val="1340"/>
              </a:lnSpc>
              <a:spcBef>
                <a:spcPts val="9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D8D8D8"/>
                </a:solidFill>
                <a:latin typeface="OJLTTK+ArialMT"/>
                <a:cs typeface="OJLTTK+ArialMT"/>
                <a:sym typeface="Wingdings"/>
              </a:rPr>
              <a:t>Successfully tagged hello_world_cmd:latest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C7C414A-38B5-E85E-72CA-81589E1F025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39775" y="5392738"/>
            <a:ext cx="10877550" cy="8874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122"/>
              </a:lnSpc>
              <a:buSzTx/>
              <a:buFontTx/>
              <a:buNone/>
            </a:pPr>
            <a:r>
              <a:rPr sz="1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As you can see that the image was built using the</a:t>
            </a:r>
            <a:r>
              <a:rPr sz="1900" spc="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OJLTTK+ArialMT"/>
                <a:cs typeface="OJLTTK+ArialMT"/>
                <a:sym typeface="Wingdings"/>
              </a:rPr>
              <a:t>existing </a:t>
            </a:r>
            <a:r>
              <a:rPr sz="1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layers from our previous docker image</a:t>
            </a:r>
          </a:p>
          <a:p>
            <a:pPr eaLnBrk="0" fontAlgn="auto" hangingPunct="0">
              <a:lnSpc>
                <a:spcPts val="2122"/>
              </a:lnSpc>
              <a:spcBef>
                <a:spcPts val="157"/>
              </a:spcBef>
              <a:buSzTx/>
              <a:buFontTx/>
              <a:buNone/>
            </a:pPr>
            <a:r>
              <a:rPr sz="1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builds. If some of these layers are being used in</a:t>
            </a:r>
            <a:r>
              <a:rPr sz="1900" spc="2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OJLTTK+ArialMT"/>
                <a:cs typeface="OJLTTK+ArialMT"/>
                <a:sym typeface="Wingdings"/>
              </a:rPr>
              <a:t>other containers</a:t>
            </a:r>
            <a:r>
              <a:rPr sz="1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, they can just use the existing layer</a:t>
            </a:r>
          </a:p>
          <a:p>
            <a:pPr eaLnBrk="0" fontAlgn="auto" hangingPunct="0">
              <a:lnSpc>
                <a:spcPts val="2122"/>
              </a:lnSpc>
              <a:spcBef>
                <a:spcPts val="157"/>
              </a:spcBef>
              <a:buSzTx/>
              <a:buFontTx/>
              <a:buNone/>
            </a:pPr>
            <a:r>
              <a:rPr sz="1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F3F3F"/>
                </a:solidFill>
                <a:latin typeface="OJLTTK+ArialMT"/>
                <a:cs typeface="OJLTTK+ArialMT"/>
                <a:sym typeface="Wingdings"/>
              </a:rPr>
              <a:t>instead of recreating it from scratch.</a:t>
            </a:r>
          </a:p>
        </p:txBody>
      </p:sp>
      <p:sp>
        <p:nvSpPr>
          <p:cNvPr id="33803" name="object 11">
            <a:extLst>
              <a:ext uri="{FF2B5EF4-FFF2-40B4-BE49-F238E27FC236}">
                <a16:creationId xmlns:a16="http://schemas.microsoft.com/office/drawing/2014/main" id="{834A4370-40B3-629A-E16D-3ABCAD7C1BD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32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1">
            <a:extLst>
              <a:ext uri="{FF2B5EF4-FFF2-40B4-BE49-F238E27FC236}">
                <a16:creationId xmlns:a16="http://schemas.microsoft.com/office/drawing/2014/main" id="{A0A659A0-CC58-3170-F367-B0656B6693D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4819" name="object 3">
            <a:extLst>
              <a:ext uri="{FF2B5EF4-FFF2-40B4-BE49-F238E27FC236}">
                <a16:creationId xmlns:a16="http://schemas.microsoft.com/office/drawing/2014/main" id="{FCD0F49C-F7DA-F8E9-A61C-1F02F3C831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4035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Why use Containers?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7220EB7-73E0-B8A5-59C8-3AD2933C585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5025" y="1311275"/>
            <a:ext cx="9593263" cy="8620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800" spc="102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Imagine you are building a large complex application (e.g.</a:t>
            </a:r>
          </a:p>
          <a:p>
            <a:pPr marL="353077" eaLnBrk="0" fontAlgn="auto" hangingPunct="0">
              <a:lnSpc>
                <a:spcPts val="3128"/>
              </a:lnSpc>
              <a:spcBef>
                <a:spcPts val="281"/>
              </a:spcBef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Online Store)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A4A3B44-8215-CCBF-D4A6-E9D90EC8E77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5025" y="2290763"/>
            <a:ext cx="8653463" cy="8620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800" spc="102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Traditionality you would build this using a</a:t>
            </a:r>
            <a:r>
              <a:rPr sz="2800" spc="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OJLTTK+ArialMT"/>
                <a:cs typeface="OJLTTK+ArialMT"/>
                <a:sym typeface="Wingdings"/>
              </a:rPr>
              <a:t>Monolithic</a:t>
            </a:r>
          </a:p>
          <a:p>
            <a:pPr marL="353077" eaLnBrk="0" fontAlgn="auto" hangingPunct="0">
              <a:lnSpc>
                <a:spcPts val="3128"/>
              </a:lnSpc>
              <a:spcBef>
                <a:spcPts val="281"/>
              </a:spcBef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OJLTTK+ArialMT"/>
                <a:cs typeface="OJLTTK+ArialMT"/>
                <a:sym typeface="Wingdings"/>
              </a:rPr>
              <a:t>Architecture</a:t>
            </a:r>
          </a:p>
        </p:txBody>
      </p:sp>
      <p:sp>
        <p:nvSpPr>
          <p:cNvPr id="34822" name="object 6">
            <a:extLst>
              <a:ext uri="{FF2B5EF4-FFF2-40B4-BE49-F238E27FC236}">
                <a16:creationId xmlns:a16="http://schemas.microsoft.com/office/drawing/2014/main" id="{FEADC2E8-466F-46D6-7045-F547EDC6F05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33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bject 1">
            <a:extLst>
              <a:ext uri="{FF2B5EF4-FFF2-40B4-BE49-F238E27FC236}">
                <a16:creationId xmlns:a16="http://schemas.microsoft.com/office/drawing/2014/main" id="{251B3C88-EFF8-3602-037C-9BD5EB33F82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8A728E8-7AF9-B26E-F237-275B1BC53F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4238625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Monolithic</a:t>
            </a:r>
            <a:r>
              <a:rPr sz="3200" spc="-17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Architecture</a:t>
            </a:r>
          </a:p>
        </p:txBody>
      </p:sp>
      <p:sp>
        <p:nvSpPr>
          <p:cNvPr id="35844" name="object 4">
            <a:extLst>
              <a:ext uri="{FF2B5EF4-FFF2-40B4-BE49-F238E27FC236}">
                <a16:creationId xmlns:a16="http://schemas.microsoft.com/office/drawing/2014/main" id="{86CA4F45-88E1-5D6E-B4FE-9B088FEE86C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03963" y="2170113"/>
            <a:ext cx="627062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595959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Server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E059CE0-990C-70D4-A69B-15805E7F573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11488" y="2295525"/>
            <a:ext cx="1646237" cy="20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HTML</a:t>
            </a:r>
            <a:r>
              <a:rPr sz="12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/</a:t>
            </a:r>
            <a:r>
              <a:rPr sz="1200" spc="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REST</a:t>
            </a:r>
            <a:r>
              <a:rPr sz="1200" spc="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/</a:t>
            </a:r>
            <a:r>
              <a:rPr sz="1200" spc="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JSON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5D37E7D-7B81-5C98-41C7-657DD020ADE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694363" y="2814638"/>
            <a:ext cx="1908175" cy="2065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Storefront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UI</a:t>
            </a:r>
            <a:r>
              <a:rPr sz="1400" spc="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Module</a:t>
            </a:r>
          </a:p>
          <a:p>
            <a:pPr marL="217136" eaLnBrk="0" fontAlgn="auto" hangingPunct="0">
              <a:lnSpc>
                <a:spcPts val="1564"/>
              </a:lnSpc>
              <a:spcBef>
                <a:spcPts val="32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Catalog</a:t>
            </a:r>
            <a:r>
              <a:rPr sz="1400" spc="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Module</a:t>
            </a:r>
          </a:p>
          <a:p>
            <a:pPr marL="187331" eaLnBrk="0" fontAlgn="auto" hangingPunct="0">
              <a:lnSpc>
                <a:spcPts val="1564"/>
              </a:lnSpc>
              <a:spcBef>
                <a:spcPts val="32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Reviews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Module</a:t>
            </a:r>
          </a:p>
          <a:p>
            <a:pPr marL="251583" eaLnBrk="0" fontAlgn="auto" hangingPunct="0">
              <a:lnSpc>
                <a:spcPts val="1564"/>
              </a:lnSpc>
              <a:spcBef>
                <a:spcPts val="32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Orders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Module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5332AF8-DC32-59FC-15C6-D1EC7836297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557338" y="2981325"/>
            <a:ext cx="1179512" cy="20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Browser</a:t>
            </a:r>
            <a:r>
              <a:rPr sz="12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Apps</a:t>
            </a:r>
          </a:p>
        </p:txBody>
      </p:sp>
      <p:sp>
        <p:nvSpPr>
          <p:cNvPr id="35848" name="object 8">
            <a:extLst>
              <a:ext uri="{FF2B5EF4-FFF2-40B4-BE49-F238E27FC236}">
                <a16:creationId xmlns:a16="http://schemas.microsoft.com/office/drawing/2014/main" id="{9BEF70A9-D648-2F75-6AA1-8CECE03788B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821863" y="4329113"/>
            <a:ext cx="830262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595959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Database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5118177-82C2-948E-79A3-F9D6DB383E0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620838" y="4926013"/>
            <a:ext cx="2838450" cy="4222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1738664"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REST</a:t>
            </a:r>
            <a:r>
              <a:rPr sz="1200" spc="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/</a:t>
            </a:r>
            <a:r>
              <a:rPr sz="1200" spc="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JSON</a:t>
            </a:r>
          </a:p>
          <a:p>
            <a:pPr eaLnBrk="0" fontAlgn="auto" hangingPunct="0">
              <a:lnSpc>
                <a:spcPts val="1340"/>
              </a:lnSpc>
              <a:spcBef>
                <a:spcPts val="396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Mobile</a:t>
            </a:r>
            <a:r>
              <a:rPr sz="12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Apps</a:t>
            </a:r>
          </a:p>
        </p:txBody>
      </p:sp>
      <p:sp>
        <p:nvSpPr>
          <p:cNvPr id="35850" name="object 10">
            <a:extLst>
              <a:ext uri="{FF2B5EF4-FFF2-40B4-BE49-F238E27FC236}">
                <a16:creationId xmlns:a16="http://schemas.microsoft.com/office/drawing/2014/main" id="{1981F329-3C36-9F0D-2EBA-76FDA68A6EA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34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1">
            <a:extLst>
              <a:ext uri="{FF2B5EF4-FFF2-40B4-BE49-F238E27FC236}">
                <a16:creationId xmlns:a16="http://schemas.microsoft.com/office/drawing/2014/main" id="{6FD36969-0C64-E0A6-1DD4-17E51ED7E25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B356377-325B-2FCA-B816-BBC37B7166C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4238625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Monolithic</a:t>
            </a:r>
            <a:r>
              <a:rPr sz="3200" spc="-17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Architecture</a:t>
            </a:r>
          </a:p>
        </p:txBody>
      </p:sp>
      <p:sp>
        <p:nvSpPr>
          <p:cNvPr id="36868" name="object 4">
            <a:extLst>
              <a:ext uri="{FF2B5EF4-FFF2-40B4-BE49-F238E27FC236}">
                <a16:creationId xmlns:a16="http://schemas.microsoft.com/office/drawing/2014/main" id="{E0B65BB2-B80C-9C18-AB07-D17C623B4D1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03963" y="2170113"/>
            <a:ext cx="627062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595959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Server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42E3766-A973-4319-44CE-58E9761F3D0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11488" y="2295525"/>
            <a:ext cx="1646237" cy="20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HTML</a:t>
            </a:r>
            <a:r>
              <a:rPr sz="12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/</a:t>
            </a:r>
            <a:r>
              <a:rPr sz="1200" spc="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REST</a:t>
            </a:r>
            <a:r>
              <a:rPr sz="1200" spc="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/</a:t>
            </a:r>
            <a:r>
              <a:rPr sz="1200" spc="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JSON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93D929C-71B2-6DFE-E840-32F611830B4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694363" y="2814638"/>
            <a:ext cx="1908175" cy="2065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Storefront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UI</a:t>
            </a:r>
            <a:r>
              <a:rPr sz="1400" spc="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Module</a:t>
            </a:r>
          </a:p>
          <a:p>
            <a:pPr marL="217136" eaLnBrk="0" fontAlgn="auto" hangingPunct="0">
              <a:lnSpc>
                <a:spcPts val="1564"/>
              </a:lnSpc>
              <a:spcBef>
                <a:spcPts val="32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Catalog</a:t>
            </a:r>
            <a:r>
              <a:rPr sz="1400" spc="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Module</a:t>
            </a:r>
          </a:p>
          <a:p>
            <a:pPr marL="187331" eaLnBrk="0" fontAlgn="auto" hangingPunct="0">
              <a:lnSpc>
                <a:spcPts val="1564"/>
              </a:lnSpc>
              <a:spcBef>
                <a:spcPts val="32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Reviews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Module</a:t>
            </a:r>
          </a:p>
          <a:p>
            <a:pPr marL="251583" eaLnBrk="0" fontAlgn="auto" hangingPunct="0">
              <a:lnSpc>
                <a:spcPts val="1564"/>
              </a:lnSpc>
              <a:spcBef>
                <a:spcPts val="32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Orders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Module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ABE0A1B-02BC-C7A0-39C7-DEC5FDF628D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557338" y="2981325"/>
            <a:ext cx="1179512" cy="20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Browser</a:t>
            </a:r>
            <a:r>
              <a:rPr sz="12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Apps</a:t>
            </a:r>
          </a:p>
        </p:txBody>
      </p:sp>
      <p:sp>
        <p:nvSpPr>
          <p:cNvPr id="36872" name="object 8">
            <a:extLst>
              <a:ext uri="{FF2B5EF4-FFF2-40B4-BE49-F238E27FC236}">
                <a16:creationId xmlns:a16="http://schemas.microsoft.com/office/drawing/2014/main" id="{A6C5E3C9-E539-B274-A5E9-8CBAB2DFD4D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821863" y="4329113"/>
            <a:ext cx="830262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595959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Database</a:t>
            </a:r>
          </a:p>
        </p:txBody>
      </p:sp>
      <p:sp>
        <p:nvSpPr>
          <p:cNvPr id="36873" name="object 9">
            <a:extLst>
              <a:ext uri="{FF2B5EF4-FFF2-40B4-BE49-F238E27FC236}">
                <a16:creationId xmlns:a16="http://schemas.microsoft.com/office/drawing/2014/main" id="{AD21CE5D-51E4-C377-5C69-C7ED91C2D59B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44088" y="4837113"/>
            <a:ext cx="7842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Oracle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102340E-D98B-32A3-AAD8-0F244FBA3F1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620838" y="4926013"/>
            <a:ext cx="2838450" cy="4222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1738664"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REST</a:t>
            </a:r>
            <a:r>
              <a:rPr sz="1200" spc="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/</a:t>
            </a:r>
            <a:r>
              <a:rPr sz="1200" spc="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JSON</a:t>
            </a:r>
          </a:p>
          <a:p>
            <a:pPr eaLnBrk="0" fontAlgn="auto" hangingPunct="0">
              <a:lnSpc>
                <a:spcPts val="1340"/>
              </a:lnSpc>
              <a:spcBef>
                <a:spcPts val="396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Mobile</a:t>
            </a:r>
            <a:r>
              <a:rPr sz="12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Apps</a:t>
            </a:r>
          </a:p>
        </p:txBody>
      </p:sp>
      <p:sp>
        <p:nvSpPr>
          <p:cNvPr id="36875" name="object 11">
            <a:extLst>
              <a:ext uri="{FF2B5EF4-FFF2-40B4-BE49-F238E27FC236}">
                <a16:creationId xmlns:a16="http://schemas.microsoft.com/office/drawing/2014/main" id="{D9782839-AC5E-9B69-D0C3-04C58EBC737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43650" y="5603875"/>
            <a:ext cx="6048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Java</a:t>
            </a:r>
          </a:p>
        </p:txBody>
      </p:sp>
      <p:sp>
        <p:nvSpPr>
          <p:cNvPr id="36876" name="object 12">
            <a:extLst>
              <a:ext uri="{FF2B5EF4-FFF2-40B4-BE49-F238E27FC236}">
                <a16:creationId xmlns:a16="http://schemas.microsoft.com/office/drawing/2014/main" id="{394D48CD-F976-458B-B400-DD3CEF650241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35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bject 1">
            <a:extLst>
              <a:ext uri="{FF2B5EF4-FFF2-40B4-BE49-F238E27FC236}">
                <a16:creationId xmlns:a16="http://schemas.microsoft.com/office/drawing/2014/main" id="{1161559A-1288-01BC-D498-F3CE5548DE3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968F737-CEA4-7A6F-5EBF-EA669CB3C98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6721475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Monolithic</a:t>
            </a:r>
            <a:r>
              <a:rPr sz="3200" spc="-17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Architecture -</a:t>
            </a:r>
            <a:r>
              <a:rPr sz="3200" spc="-17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Advantages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8BC834E-F20D-CD5A-3496-21D25F5AED4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81075" y="1743075"/>
            <a:ext cx="6227763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Simple to</a:t>
            </a:r>
            <a:r>
              <a:rPr sz="24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Develop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,</a:t>
            </a:r>
            <a:r>
              <a:rPr sz="2400" spc="6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400" spc="-4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Test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,</a:t>
            </a:r>
            <a:r>
              <a:rPr sz="2400" spc="6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Deploy</a:t>
            </a:r>
            <a:r>
              <a:rPr sz="2400" spc="7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and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38CD5"/>
                </a:solidFill>
                <a:latin typeface="HRNGNI+Arial-BoldMT"/>
                <a:cs typeface="HRNGNI+Arial-BoldMT"/>
                <a:sym typeface="Wingdings"/>
              </a:rPr>
              <a:t>Scale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: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56648C5-B0D5-BD1D-49C9-3D4EC6DF2FA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36675" y="2473325"/>
            <a:ext cx="8939213" cy="744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1.</a:t>
            </a:r>
            <a:r>
              <a:rPr sz="2400" spc="17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Simple to develop because all the tools and IDEs support the</a:t>
            </a:r>
          </a:p>
          <a:p>
            <a:pPr marL="558998" eaLnBrk="0" fontAlgn="auto" hangingPunct="0">
              <a:lnSpc>
                <a:spcPts val="2681"/>
              </a:lnSpc>
              <a:spcBef>
                <a:spcPts val="19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applications by default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BD3F839-8C95-CA7D-7B55-0F32F127703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36675" y="3357563"/>
            <a:ext cx="8839200" cy="7445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2.</a:t>
            </a:r>
            <a:r>
              <a:rPr sz="2400" spc="17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Easy to deploy because all components are packed into one</a:t>
            </a:r>
          </a:p>
          <a:p>
            <a:pPr marL="558998" eaLnBrk="0" fontAlgn="auto" hangingPunct="0">
              <a:lnSpc>
                <a:spcPts val="2681"/>
              </a:lnSpc>
              <a:spcBef>
                <a:spcPts val="19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bundle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3D1CC78-CC34-355B-65EB-BB3C38FF05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36675" y="4241800"/>
            <a:ext cx="5453063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3.</a:t>
            </a:r>
            <a:r>
              <a:rPr sz="2400" spc="17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Easy to scale the whole application</a:t>
            </a:r>
          </a:p>
        </p:txBody>
      </p:sp>
      <p:sp>
        <p:nvSpPr>
          <p:cNvPr id="37896" name="object 8">
            <a:extLst>
              <a:ext uri="{FF2B5EF4-FFF2-40B4-BE49-F238E27FC236}">
                <a16:creationId xmlns:a16="http://schemas.microsoft.com/office/drawing/2014/main" id="{8E0CAD63-8CB3-2657-8386-2C70BF37ED8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36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1">
            <a:extLst>
              <a:ext uri="{FF2B5EF4-FFF2-40B4-BE49-F238E27FC236}">
                <a16:creationId xmlns:a16="http://schemas.microsoft.com/office/drawing/2014/main" id="{A112FC43-970F-CE43-B887-C59DC40C57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553DEE9-BD24-8707-E082-E59CCD8D384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7286625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Monolithic</a:t>
            </a:r>
            <a:r>
              <a:rPr sz="3200" spc="-17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Architecture - Disadvantages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8769B7E-9D47-50A1-95F8-9972DF08FEB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36675" y="1743075"/>
            <a:ext cx="3921125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1.</a:t>
            </a:r>
            <a:r>
              <a:rPr sz="2400" spc="17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 spc="-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Very</a:t>
            </a:r>
            <a:r>
              <a:rPr sz="2400" spc="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difficult to maintain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4733980-2FF8-EBAF-27B1-9DC4269FC48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36675" y="2260600"/>
            <a:ext cx="8848725" cy="1414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2.</a:t>
            </a:r>
            <a:r>
              <a:rPr sz="2400" spc="17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One component failure will cause the whole system to fail</a:t>
            </a:r>
          </a:p>
          <a:p>
            <a:pPr eaLnBrk="0" fontAlgn="auto" hangingPunct="0">
              <a:lnSpc>
                <a:spcPts val="2681"/>
              </a:lnSpc>
              <a:spcBef>
                <a:spcPts val="139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3.</a:t>
            </a:r>
            <a:r>
              <a:rPr sz="2400" spc="17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 spc="-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Very</a:t>
            </a:r>
            <a:r>
              <a:rPr sz="2400" spc="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difficult to create the patches for monolithic architecture</a:t>
            </a:r>
          </a:p>
          <a:p>
            <a:pPr eaLnBrk="0" fontAlgn="auto" hangingPunct="0">
              <a:lnSpc>
                <a:spcPts val="2681"/>
              </a:lnSpc>
              <a:spcBef>
                <a:spcPts val="134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4.</a:t>
            </a:r>
            <a:r>
              <a:rPr sz="2400" spc="17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Adapting to new technologies is challenging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196D570-DFDE-00D9-C477-990D1361A78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36675" y="3814763"/>
            <a:ext cx="9413875" cy="7445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5.</a:t>
            </a:r>
            <a:r>
              <a:rPr sz="2400" spc="17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 spc="-6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Take</a:t>
            </a:r>
            <a:r>
              <a:rPr sz="2400" spc="6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 long time to startup because all the components needs to</a:t>
            </a:r>
          </a:p>
          <a:p>
            <a:pPr marL="558998" eaLnBrk="0" fontAlgn="auto" hangingPunct="0">
              <a:lnSpc>
                <a:spcPts val="2681"/>
              </a:lnSpc>
              <a:spcBef>
                <a:spcPts val="19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get started</a:t>
            </a:r>
          </a:p>
        </p:txBody>
      </p:sp>
      <p:sp>
        <p:nvSpPr>
          <p:cNvPr id="38919" name="object 7">
            <a:extLst>
              <a:ext uri="{FF2B5EF4-FFF2-40B4-BE49-F238E27FC236}">
                <a16:creationId xmlns:a16="http://schemas.microsoft.com/office/drawing/2014/main" id="{D542440C-DB0D-D64A-C19D-6583895AEFA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37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1">
            <a:extLst>
              <a:ext uri="{FF2B5EF4-FFF2-40B4-BE49-F238E27FC236}">
                <a16:creationId xmlns:a16="http://schemas.microsoft.com/office/drawing/2014/main" id="{6F53ABC0-3E83-6088-49C6-0DD9C05B550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9939" name="object 3">
            <a:extLst>
              <a:ext uri="{FF2B5EF4-FFF2-40B4-BE49-F238E27FC236}">
                <a16:creationId xmlns:a16="http://schemas.microsoft.com/office/drawing/2014/main" id="{76DD5811-1FD8-A08B-767A-9EB25C868F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72882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Applications have changed dramatically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0C1C0D0-073D-1699-5873-74B6A377A1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64550" y="2016125"/>
            <a:ext cx="1049338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 spc="-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Today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0C186A3-EF5F-DCBA-A615-693A7569EB2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41563" y="2173288"/>
            <a:ext cx="21209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A</a:t>
            </a:r>
            <a:r>
              <a:rPr sz="2400" spc="-2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decade</a:t>
            </a:r>
            <a:r>
              <a:rPr sz="2400" spc="6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ago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99ECE00-BD10-0CBC-F47C-697856A0FCD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923088" y="2654300"/>
            <a:ext cx="4568825" cy="14652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126701"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Apps are constantly being developed</a:t>
            </a:r>
          </a:p>
          <a:p>
            <a:pPr eaLnBrk="0" fontAlgn="auto" hangingPunct="0">
              <a:lnSpc>
                <a:spcPts val="2234"/>
              </a:lnSpc>
              <a:spcBef>
                <a:spcPts val="7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Build from loosely coupled components</a:t>
            </a:r>
          </a:p>
          <a:p>
            <a:pPr marL="310432" eaLnBrk="0" fontAlgn="auto" hangingPunct="0">
              <a:lnSpc>
                <a:spcPts val="2234"/>
              </a:lnSpc>
              <a:spcBef>
                <a:spcPts val="7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Newer version are deployed often</a:t>
            </a:r>
          </a:p>
          <a:p>
            <a:pPr marL="282353" eaLnBrk="0" fontAlgn="auto" hangingPunct="0">
              <a:lnSpc>
                <a:spcPts val="2234"/>
              </a:lnSpc>
              <a:spcBef>
                <a:spcPts val="7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Deployed to a multitude of servers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5A99CE4-1B76-6917-6874-8431DBD624D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22375" y="2811463"/>
            <a:ext cx="4816475" cy="931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1126559"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Apps were monolithic</a:t>
            </a:r>
          </a:p>
          <a:p>
            <a:pPr eaLnBrk="0" fontAlgn="auto" hangingPunct="0">
              <a:lnSpc>
                <a:spcPts val="2234"/>
              </a:lnSpc>
              <a:spcBef>
                <a:spcPts val="1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Built on a single stack (e.e. .NET</a:t>
            </a:r>
            <a:r>
              <a:rPr sz="2000" spc="-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or Java)</a:t>
            </a:r>
          </a:p>
          <a:p>
            <a:pPr marL="1754369" eaLnBrk="0" fontAlgn="auto" hangingPunct="0">
              <a:lnSpc>
                <a:spcPts val="2234"/>
              </a:lnSpc>
              <a:spcBef>
                <a:spcPts val="1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Long lived</a:t>
            </a:r>
          </a:p>
        </p:txBody>
      </p:sp>
      <p:sp>
        <p:nvSpPr>
          <p:cNvPr id="39944" name="object 8">
            <a:extLst>
              <a:ext uri="{FF2B5EF4-FFF2-40B4-BE49-F238E27FC236}">
                <a16:creationId xmlns:a16="http://schemas.microsoft.com/office/drawing/2014/main" id="{7708507E-D1CB-C13E-C29A-298072486B7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16125" y="3725863"/>
            <a:ext cx="32289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225"/>
              </a:lnSpc>
            </a:pPr>
            <a:r>
              <a:rPr lang="ru-RU" altLang="en-US" sz="20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Deployed to a single server</a:t>
            </a:r>
          </a:p>
        </p:txBody>
      </p:sp>
      <p:sp>
        <p:nvSpPr>
          <p:cNvPr id="39945" name="object 9">
            <a:extLst>
              <a:ext uri="{FF2B5EF4-FFF2-40B4-BE49-F238E27FC236}">
                <a16:creationId xmlns:a16="http://schemas.microsoft.com/office/drawing/2014/main" id="{F5AE5FDA-A990-87A4-B87B-69DD94C52A9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38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bject 1">
            <a:extLst>
              <a:ext uri="{FF2B5EF4-FFF2-40B4-BE49-F238E27FC236}">
                <a16:creationId xmlns:a16="http://schemas.microsoft.com/office/drawing/2014/main" id="{565F6001-DAEF-FD57-3B5F-2D4F9274C7C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40963" name="object 3">
            <a:extLst>
              <a:ext uri="{FF2B5EF4-FFF2-40B4-BE49-F238E27FC236}">
                <a16:creationId xmlns:a16="http://schemas.microsoft.com/office/drawing/2014/main" id="{717263DE-F7C9-EA5C-539E-87B01C586F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72882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Applications have changed dramatically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687795E-C84C-669E-C828-68F6B91343C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64550" y="2016125"/>
            <a:ext cx="1049338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 spc="-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Today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BF02068-3A96-FBF9-3CD8-79CEF08F198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41563" y="2173288"/>
            <a:ext cx="21209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A</a:t>
            </a:r>
            <a:r>
              <a:rPr sz="2400" spc="-2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decade</a:t>
            </a:r>
            <a:r>
              <a:rPr sz="2400" spc="6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ago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9FD5FF0-F65C-06FF-22CD-3C8280B9C4E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923088" y="2654300"/>
            <a:ext cx="4568825" cy="14652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126701"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Apps are constantly being developed</a:t>
            </a:r>
          </a:p>
          <a:p>
            <a:pPr eaLnBrk="0" fontAlgn="auto" hangingPunct="0">
              <a:lnSpc>
                <a:spcPts val="2234"/>
              </a:lnSpc>
              <a:spcBef>
                <a:spcPts val="7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Build from loosely coupled components</a:t>
            </a:r>
          </a:p>
          <a:p>
            <a:pPr marL="310432" eaLnBrk="0" fontAlgn="auto" hangingPunct="0">
              <a:lnSpc>
                <a:spcPts val="2234"/>
              </a:lnSpc>
              <a:spcBef>
                <a:spcPts val="7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Newer version are deployed often</a:t>
            </a:r>
          </a:p>
          <a:p>
            <a:pPr marL="282353" eaLnBrk="0" fontAlgn="auto" hangingPunct="0">
              <a:lnSpc>
                <a:spcPts val="2234"/>
              </a:lnSpc>
              <a:spcBef>
                <a:spcPts val="7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Deployed to a multitude of servers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BB7D8F8-1421-11B3-6E1D-960189D6E38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22375" y="2811463"/>
            <a:ext cx="4816475" cy="931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1126559"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Apps were monolithic</a:t>
            </a:r>
          </a:p>
          <a:p>
            <a:pPr eaLnBrk="0" fontAlgn="auto" hangingPunct="0">
              <a:lnSpc>
                <a:spcPts val="2234"/>
              </a:lnSpc>
              <a:spcBef>
                <a:spcPts val="1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Built on a single stack (e.e. .NET</a:t>
            </a:r>
            <a:r>
              <a:rPr sz="2000" spc="-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or Java)</a:t>
            </a:r>
          </a:p>
          <a:p>
            <a:pPr marL="1754369" eaLnBrk="0" fontAlgn="auto" hangingPunct="0">
              <a:lnSpc>
                <a:spcPts val="2234"/>
              </a:lnSpc>
              <a:spcBef>
                <a:spcPts val="1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Long lived</a:t>
            </a:r>
          </a:p>
        </p:txBody>
      </p:sp>
      <p:sp>
        <p:nvSpPr>
          <p:cNvPr id="40968" name="object 8">
            <a:extLst>
              <a:ext uri="{FF2B5EF4-FFF2-40B4-BE49-F238E27FC236}">
                <a16:creationId xmlns:a16="http://schemas.microsoft.com/office/drawing/2014/main" id="{CB0F5256-984D-E396-EE8B-1085CF13EC5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16125" y="3725863"/>
            <a:ext cx="32289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225"/>
              </a:lnSpc>
            </a:pPr>
            <a:r>
              <a:rPr lang="ru-RU" altLang="en-US" sz="20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Deployed to a single server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925D2D8-9886-8B7D-D29E-71D2A9550C6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835900" y="4457700"/>
            <a:ext cx="2286000" cy="420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016"/>
              </a:lnSpc>
              <a:buSzTx/>
              <a:buFontTx/>
              <a:buNone/>
            </a:pPr>
            <a:r>
              <a:rPr sz="2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Data</a:t>
            </a:r>
            <a:r>
              <a:rPr sz="2700" spc="7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Science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BD085A7-FADC-181A-BE4F-34DA2DD4EBC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789738" y="5138738"/>
            <a:ext cx="4833937" cy="6270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234"/>
              </a:lnSpc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Apps</a:t>
            </a:r>
            <a:r>
              <a:rPr sz="20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are</a:t>
            </a:r>
            <a:r>
              <a:rPr sz="2000" spc="5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being</a:t>
            </a:r>
            <a:r>
              <a:rPr sz="2000" spc="5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integrated</a:t>
            </a:r>
            <a:r>
              <a:rPr sz="2000" spc="5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with</a:t>
            </a:r>
            <a:r>
              <a:rPr sz="2000" spc="5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various</a:t>
            </a:r>
          </a:p>
          <a:p>
            <a:pPr marL="451145" eaLnBrk="0" fontAlgn="auto" hangingPunct="0">
              <a:lnSpc>
                <a:spcPts val="2234"/>
              </a:lnSpc>
              <a:spcBef>
                <a:spcPts val="165"/>
              </a:spcBef>
              <a:buSzTx/>
              <a:buFontTx/>
              <a:buNone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data</a:t>
            </a:r>
            <a:r>
              <a:rPr sz="20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types/sources</a:t>
            </a:r>
            <a:r>
              <a:rPr sz="20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and</a:t>
            </a:r>
            <a:r>
              <a:rPr sz="2000" spc="5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models</a:t>
            </a:r>
          </a:p>
        </p:txBody>
      </p:sp>
      <p:sp>
        <p:nvSpPr>
          <p:cNvPr id="40971" name="object 11">
            <a:extLst>
              <a:ext uri="{FF2B5EF4-FFF2-40B4-BE49-F238E27FC236}">
                <a16:creationId xmlns:a16="http://schemas.microsoft.com/office/drawing/2014/main" id="{1E91A217-B05C-339E-6F82-7ACEB91DA99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39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1">
            <a:extLst>
              <a:ext uri="{FF2B5EF4-FFF2-40B4-BE49-F238E27FC236}">
                <a16:creationId xmlns:a16="http://schemas.microsoft.com/office/drawing/2014/main" id="{9C14FB34-2B4A-EEE0-9EB9-7200588B1DC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5918F9C-805E-0C33-9A91-BA9C22D460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3148013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Virtual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Machines</a:t>
            </a:r>
          </a:p>
        </p:txBody>
      </p:sp>
      <p:sp>
        <p:nvSpPr>
          <p:cNvPr id="5124" name="object 4">
            <a:extLst>
              <a:ext uri="{FF2B5EF4-FFF2-40B4-BE49-F238E27FC236}">
                <a16:creationId xmlns:a16="http://schemas.microsoft.com/office/drawing/2014/main" id="{332D81B0-B43A-7AB0-F7DF-C9053A03218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30525" y="1909763"/>
            <a:ext cx="9429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Pros</a:t>
            </a:r>
          </a:p>
        </p:txBody>
      </p:sp>
      <p:sp>
        <p:nvSpPr>
          <p:cNvPr id="5125" name="object 5">
            <a:extLst>
              <a:ext uri="{FF2B5EF4-FFF2-40B4-BE49-F238E27FC236}">
                <a16:creationId xmlns:a16="http://schemas.microsoft.com/office/drawing/2014/main" id="{4F837A98-1EEF-FD3B-39F1-8D917FA852B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821738" y="1901825"/>
            <a:ext cx="1041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Cons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45BA51-AA97-DE91-6573-735AFCE86DB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3588" y="2460625"/>
            <a:ext cx="2400300" cy="13636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11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Full autonomy</a:t>
            </a:r>
          </a:p>
          <a:p>
            <a:pPr eaLnBrk="0" fontAlgn="auto" hangingPunct="0">
              <a:lnSpc>
                <a:spcPts val="2681"/>
              </a:lnSpc>
              <a:spcBef>
                <a:spcPts val="119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11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 spc="-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Very</a:t>
            </a:r>
            <a:r>
              <a:rPr sz="2400" spc="9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secure</a:t>
            </a:r>
          </a:p>
          <a:p>
            <a:pPr eaLnBrk="0" fontAlgn="auto" hangingPunct="0">
              <a:lnSpc>
                <a:spcPts val="2681"/>
              </a:lnSpc>
              <a:spcBef>
                <a:spcPts val="114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11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Lower costs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7882CA4-EBD7-71EB-7395-68F240B6DD9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846888" y="2452688"/>
            <a:ext cx="4805362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11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Uses hardware in local machine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01E486D-35AD-2196-3518-CC8FC8D5418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846888" y="2944813"/>
            <a:ext cx="4567237" cy="7445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11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Not very portable since size of</a:t>
            </a:r>
          </a:p>
          <a:p>
            <a:pPr marL="335309" eaLnBrk="0" fontAlgn="auto" hangingPunct="0">
              <a:lnSpc>
                <a:spcPts val="2681"/>
              </a:lnSpc>
              <a:spcBef>
                <a:spcPts val="19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VMs are large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26A2FE9-31D8-601E-0DF6-28075CA8D79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846888" y="3803650"/>
            <a:ext cx="4906962" cy="744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11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There is an overhead associated</a:t>
            </a:r>
          </a:p>
          <a:p>
            <a:pPr marL="335309" eaLnBrk="0" fontAlgn="auto" hangingPunct="0">
              <a:lnSpc>
                <a:spcPts val="2681"/>
              </a:lnSpc>
              <a:spcBef>
                <a:spcPts val="19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with virtual machines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71DA6D0-15EB-BF23-EDC9-F3E973B810A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63588" y="3938588"/>
            <a:ext cx="5076825" cy="7445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11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Used by all Cloud providers for on</a:t>
            </a:r>
          </a:p>
          <a:p>
            <a:pPr marL="335309" eaLnBrk="0" fontAlgn="auto" hangingPunct="0">
              <a:lnSpc>
                <a:spcPts val="2681"/>
              </a:lnSpc>
              <a:spcBef>
                <a:spcPts val="198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demand server instances</a:t>
            </a:r>
          </a:p>
        </p:txBody>
      </p:sp>
      <p:sp>
        <p:nvSpPr>
          <p:cNvPr id="5131" name="object 11">
            <a:extLst>
              <a:ext uri="{FF2B5EF4-FFF2-40B4-BE49-F238E27FC236}">
                <a16:creationId xmlns:a16="http://schemas.microsoft.com/office/drawing/2014/main" id="{733758E6-21F3-54E8-BF0D-C974977143D2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418888" y="6480175"/>
            <a:ext cx="2301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1">
            <a:extLst>
              <a:ext uri="{FF2B5EF4-FFF2-40B4-BE49-F238E27FC236}">
                <a16:creationId xmlns:a16="http://schemas.microsoft.com/office/drawing/2014/main" id="{37C7B851-9E47-4586-DF48-0BDB2DCCB91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B1AEA5C-FD53-CCA1-D9D1-0B2CCFD57AD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5999163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5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Today:</a:t>
            </a:r>
            <a:r>
              <a:rPr sz="32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Microservice</a:t>
            </a:r>
            <a:r>
              <a:rPr sz="3200" spc="-17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Architecture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CB6CF3C-CFDF-A667-4D74-FFC1DC360C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27313" y="1468438"/>
            <a:ext cx="1100137" cy="2079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REST</a:t>
            </a:r>
            <a:r>
              <a:rPr sz="1200" spc="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/</a:t>
            </a:r>
            <a:r>
              <a:rPr sz="1200" spc="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JSON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5A87AAB-E22A-15E9-FE54-CDFA2032F4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62538" y="2052638"/>
            <a:ext cx="1238250" cy="2365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Storefront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UI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C75858A-FCA7-4DE3-3D7B-F1F0C321E1E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404938" y="2143125"/>
            <a:ext cx="1179512" cy="20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Browser</a:t>
            </a:r>
            <a:r>
              <a:rPr sz="12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Apps</a:t>
            </a:r>
          </a:p>
        </p:txBody>
      </p:sp>
      <p:sp>
        <p:nvSpPr>
          <p:cNvPr id="41991" name="object 7">
            <a:extLst>
              <a:ext uri="{FF2B5EF4-FFF2-40B4-BE49-F238E27FC236}">
                <a16:creationId xmlns:a16="http://schemas.microsoft.com/office/drawing/2014/main" id="{22709591-5BC6-1A59-26C6-8973CAC348A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79875" y="2420938"/>
            <a:ext cx="576263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434343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HTML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E15467D-FDE3-3C19-34BE-16C06153A08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558088" y="2433638"/>
            <a:ext cx="1535112" cy="10747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29805"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Catalog</a:t>
            </a:r>
            <a:r>
              <a:rPr sz="1400" spc="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Module</a:t>
            </a:r>
          </a:p>
          <a:p>
            <a:pPr eaLnBrk="0" fontAlgn="auto" hangingPunct="0">
              <a:lnSpc>
                <a:spcPts val="1564"/>
              </a:lnSpc>
              <a:spcBef>
                <a:spcPts val="50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Reviews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Module</a:t>
            </a:r>
          </a:p>
        </p:txBody>
      </p:sp>
      <p:sp>
        <p:nvSpPr>
          <p:cNvPr id="41993" name="object 9">
            <a:extLst>
              <a:ext uri="{FF2B5EF4-FFF2-40B4-BE49-F238E27FC236}">
                <a16:creationId xmlns:a16="http://schemas.microsoft.com/office/drawing/2014/main" id="{82ACDBCB-A2B3-7EA5-CEC2-6532B5FEF7C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785475" y="2828925"/>
            <a:ext cx="830263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595959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Database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03F0BC6-3B48-D5EF-1F3F-DB3539B2D79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576513" y="3097213"/>
            <a:ext cx="1100137" cy="2079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REST</a:t>
            </a:r>
            <a:r>
              <a:rPr sz="1200" spc="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/</a:t>
            </a:r>
            <a:r>
              <a:rPr sz="1200" spc="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JSON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AEC5F86-E719-6B50-EAB5-3780DB7DB50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911725" y="3294063"/>
            <a:ext cx="1409700" cy="2936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010"/>
              </a:lnSpc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API</a:t>
            </a:r>
            <a:r>
              <a:rPr spc="4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Service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4506D94-B727-82C8-D879-A0D9C553AC3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675938" y="3543300"/>
            <a:ext cx="1014412" cy="20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Cloud</a:t>
            </a:r>
            <a:r>
              <a:rPr sz="1200" spc="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Store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30C698-DB5F-FC59-6E4C-41087EA5D40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468438" y="3768725"/>
            <a:ext cx="1052512" cy="20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Mobile</a:t>
            </a:r>
            <a:r>
              <a:rPr sz="12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Apps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95130B4-6A96-87C9-AD7C-192ADDB02BD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623175" y="4262438"/>
            <a:ext cx="1406525" cy="2365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Orders</a:t>
            </a:r>
            <a:r>
              <a:rPr sz="1400" spc="3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Module</a:t>
            </a:r>
          </a:p>
        </p:txBody>
      </p:sp>
      <p:sp>
        <p:nvSpPr>
          <p:cNvPr id="41999" name="object 15">
            <a:extLst>
              <a:ext uri="{FF2B5EF4-FFF2-40B4-BE49-F238E27FC236}">
                <a16:creationId xmlns:a16="http://schemas.microsoft.com/office/drawing/2014/main" id="{851C2E79-0799-AD2E-C9FE-05155F82CCAA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785475" y="4541838"/>
            <a:ext cx="830263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595959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Database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46FD08A-62C3-0C6D-4580-6F0DD2B80655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576513" y="4814888"/>
            <a:ext cx="1100137" cy="2079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REST</a:t>
            </a:r>
            <a:r>
              <a:rPr sz="1200" spc="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/</a:t>
            </a:r>
            <a:r>
              <a:rPr sz="1200" spc="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JSON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4B71043-586A-C037-D3B0-FEB4A3DB9261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504113" y="5307013"/>
            <a:ext cx="1644650" cy="446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564"/>
              </a:lnSpc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Recommendation</a:t>
            </a:r>
          </a:p>
          <a:p>
            <a:pPr marL="434533" eaLnBrk="0" fontAlgn="auto" hangingPunct="0">
              <a:lnSpc>
                <a:spcPts val="1564"/>
              </a:lnSpc>
              <a:spcBef>
                <a:spcPts val="35"/>
              </a:spcBef>
              <a:buSzTx/>
              <a:buFontTx/>
              <a:buNone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Module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78B4B2B-F677-23E0-2E94-2B03BC17668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11263" y="5495925"/>
            <a:ext cx="1474787" cy="20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Edge</a:t>
            </a:r>
            <a:r>
              <a:rPr sz="1200" spc="3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Device</a:t>
            </a:r>
            <a:r>
              <a:rPr sz="12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latin typeface="HRNGNI+Arial-BoldMT"/>
                <a:cs typeface="HRNGNI+Arial-BoldMT"/>
                <a:sym typeface="Wingdings"/>
              </a:rPr>
              <a:t>Apps</a:t>
            </a:r>
          </a:p>
        </p:txBody>
      </p:sp>
      <p:sp>
        <p:nvSpPr>
          <p:cNvPr id="42003" name="object 19">
            <a:extLst>
              <a:ext uri="{FF2B5EF4-FFF2-40B4-BE49-F238E27FC236}">
                <a16:creationId xmlns:a16="http://schemas.microsoft.com/office/drawing/2014/main" id="{03C679BE-F7CB-5A2B-1ECF-A78343870F33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872788" y="5772150"/>
            <a:ext cx="677862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4F81BD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Models</a:t>
            </a:r>
          </a:p>
        </p:txBody>
      </p:sp>
      <p:sp>
        <p:nvSpPr>
          <p:cNvPr id="42004" name="object 20">
            <a:extLst>
              <a:ext uri="{FF2B5EF4-FFF2-40B4-BE49-F238E27FC236}">
                <a16:creationId xmlns:a16="http://schemas.microsoft.com/office/drawing/2014/main" id="{3E0612E8-C215-C858-6E1F-CD30EA49E547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40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bject 1">
            <a:extLst>
              <a:ext uri="{FF2B5EF4-FFF2-40B4-BE49-F238E27FC236}">
                <a16:creationId xmlns:a16="http://schemas.microsoft.com/office/drawing/2014/main" id="{0C10841D-68CD-3B1A-C5C1-6929B4B6BA8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43011" name="object 3">
            <a:extLst>
              <a:ext uri="{FF2B5EF4-FFF2-40B4-BE49-F238E27FC236}">
                <a16:creationId xmlns:a16="http://schemas.microsoft.com/office/drawing/2014/main" id="{D3B974C5-9F46-708C-5D63-65FC7C5F1D1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8270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Software Development Workflow (no Docker)</a:t>
            </a:r>
          </a:p>
        </p:txBody>
      </p:sp>
      <p:sp>
        <p:nvSpPr>
          <p:cNvPr id="43012" name="object 4">
            <a:extLst>
              <a:ext uri="{FF2B5EF4-FFF2-40B4-BE49-F238E27FC236}">
                <a16:creationId xmlns:a16="http://schemas.microsoft.com/office/drawing/2014/main" id="{AAEC030C-805A-B5F2-2C3C-9275DF6B8E5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900" y="1062038"/>
            <a:ext cx="765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38761D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Windows</a:t>
            </a:r>
          </a:p>
        </p:txBody>
      </p:sp>
      <p:sp>
        <p:nvSpPr>
          <p:cNvPr id="43013" name="object 5">
            <a:extLst>
              <a:ext uri="{FF2B5EF4-FFF2-40B4-BE49-F238E27FC236}">
                <a16:creationId xmlns:a16="http://schemas.microsoft.com/office/drawing/2014/main" id="{3C13730D-7533-3E34-947C-96DD6145ABC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03313" y="1352550"/>
            <a:ext cx="657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274E13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Node.js</a:t>
            </a:r>
          </a:p>
          <a:p>
            <a:pPr>
              <a:lnSpc>
                <a:spcPts val="1225"/>
              </a:lnSpc>
              <a:spcBef>
                <a:spcPts val="88"/>
              </a:spcBef>
            </a:pPr>
            <a:r>
              <a:rPr lang="ru-RU" altLang="en-US" sz="1100">
                <a:solidFill>
                  <a:srgbClr val="274E13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Python</a:t>
            </a:r>
          </a:p>
        </p:txBody>
      </p:sp>
      <p:sp>
        <p:nvSpPr>
          <p:cNvPr id="43014" name="object 6">
            <a:extLst>
              <a:ext uri="{FF2B5EF4-FFF2-40B4-BE49-F238E27FC236}">
                <a16:creationId xmlns:a16="http://schemas.microsoft.com/office/drawing/2014/main" id="{57D384EE-93C3-6C98-4FD3-A58BEAE2D73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3063" y="2466975"/>
            <a:ext cx="5254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Linux</a:t>
            </a:r>
          </a:p>
        </p:txBody>
      </p:sp>
      <p:sp>
        <p:nvSpPr>
          <p:cNvPr id="43015" name="object 7">
            <a:extLst>
              <a:ext uri="{FF2B5EF4-FFF2-40B4-BE49-F238E27FC236}">
                <a16:creationId xmlns:a16="http://schemas.microsoft.com/office/drawing/2014/main" id="{E9F136B5-4E27-9D50-4D35-2821AE30B86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03313" y="2774950"/>
            <a:ext cx="657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Node.js</a:t>
            </a:r>
          </a:p>
          <a:p>
            <a:pPr>
              <a:lnSpc>
                <a:spcPts val="1225"/>
              </a:lnSpc>
              <a:spcBef>
                <a:spcPts val="88"/>
              </a:spcBef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Python</a:t>
            </a:r>
          </a:p>
        </p:txBody>
      </p:sp>
      <p:sp>
        <p:nvSpPr>
          <p:cNvPr id="43016" name="object 8">
            <a:extLst>
              <a:ext uri="{FF2B5EF4-FFF2-40B4-BE49-F238E27FC236}">
                <a16:creationId xmlns:a16="http://schemas.microsoft.com/office/drawing/2014/main" id="{428E945C-C725-4E7A-6329-BEE9D9EDF54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0525" y="3840163"/>
            <a:ext cx="42386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1155CC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Mac</a:t>
            </a:r>
          </a:p>
        </p:txBody>
      </p:sp>
      <p:sp>
        <p:nvSpPr>
          <p:cNvPr id="43017" name="object 9">
            <a:extLst>
              <a:ext uri="{FF2B5EF4-FFF2-40B4-BE49-F238E27FC236}">
                <a16:creationId xmlns:a16="http://schemas.microsoft.com/office/drawing/2014/main" id="{F083E512-7DCE-45A8-793E-EA0BE5702949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03313" y="4135438"/>
            <a:ext cx="657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1C4587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Node.js</a:t>
            </a:r>
          </a:p>
          <a:p>
            <a:pPr>
              <a:lnSpc>
                <a:spcPts val="1225"/>
              </a:lnSpc>
              <a:spcBef>
                <a:spcPts val="88"/>
              </a:spcBef>
            </a:pPr>
            <a:r>
              <a:rPr lang="ru-RU" altLang="en-US" sz="1100">
                <a:solidFill>
                  <a:srgbClr val="1C4587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Python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F1CA07F-0CD2-F740-ABF5-3BDFD07BA4B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98450" y="5529263"/>
            <a:ext cx="2557463" cy="509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OS Specific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installation</a:t>
            </a:r>
            <a:r>
              <a:rPr sz="1600" spc="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in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every developer machine</a:t>
            </a:r>
          </a:p>
        </p:txBody>
      </p:sp>
      <p:sp>
        <p:nvSpPr>
          <p:cNvPr id="43019" name="object 11">
            <a:extLst>
              <a:ext uri="{FF2B5EF4-FFF2-40B4-BE49-F238E27FC236}">
                <a16:creationId xmlns:a16="http://schemas.microsoft.com/office/drawing/2014/main" id="{318B9937-77F8-FDC1-5F35-49C5AB055CFF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41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1">
            <a:extLst>
              <a:ext uri="{FF2B5EF4-FFF2-40B4-BE49-F238E27FC236}">
                <a16:creationId xmlns:a16="http://schemas.microsoft.com/office/drawing/2014/main" id="{4F8EA34B-8ACC-1F65-44B9-8DC76CAF634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44035" name="object 3">
            <a:extLst>
              <a:ext uri="{FF2B5EF4-FFF2-40B4-BE49-F238E27FC236}">
                <a16:creationId xmlns:a16="http://schemas.microsoft.com/office/drawing/2014/main" id="{E866B532-ECE6-BEEB-97E2-E800B6E1F37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8270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Software Development Workflow (no Docker)</a:t>
            </a:r>
          </a:p>
        </p:txBody>
      </p:sp>
      <p:sp>
        <p:nvSpPr>
          <p:cNvPr id="44036" name="object 4">
            <a:extLst>
              <a:ext uri="{FF2B5EF4-FFF2-40B4-BE49-F238E27FC236}">
                <a16:creationId xmlns:a16="http://schemas.microsoft.com/office/drawing/2014/main" id="{2D7C1F94-412F-81B0-17A3-D9E7DEA17D2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900" y="1062038"/>
            <a:ext cx="765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38761D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Windows</a:t>
            </a:r>
          </a:p>
        </p:txBody>
      </p:sp>
      <p:sp>
        <p:nvSpPr>
          <p:cNvPr id="44037" name="object 5">
            <a:extLst>
              <a:ext uri="{FF2B5EF4-FFF2-40B4-BE49-F238E27FC236}">
                <a16:creationId xmlns:a16="http://schemas.microsoft.com/office/drawing/2014/main" id="{402F8920-A410-102C-3208-674EA6562C6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03313" y="1352550"/>
            <a:ext cx="657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274E13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Node.js</a:t>
            </a:r>
          </a:p>
          <a:p>
            <a:pPr>
              <a:lnSpc>
                <a:spcPts val="1225"/>
              </a:lnSpc>
              <a:spcBef>
                <a:spcPts val="88"/>
              </a:spcBef>
            </a:pPr>
            <a:r>
              <a:rPr lang="ru-RU" altLang="en-US" sz="1100">
                <a:solidFill>
                  <a:srgbClr val="274E13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Python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2A04EA2-3A28-1468-FF42-3C5BF6212B6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260725" y="2427288"/>
            <a:ext cx="1160463" cy="193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228"/>
              </a:lnSpc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Source</a:t>
            </a:r>
            <a:r>
              <a:rPr sz="1100" spc="3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Control</a:t>
            </a:r>
          </a:p>
        </p:txBody>
      </p:sp>
      <p:sp>
        <p:nvSpPr>
          <p:cNvPr id="44039" name="object 7">
            <a:extLst>
              <a:ext uri="{FF2B5EF4-FFF2-40B4-BE49-F238E27FC236}">
                <a16:creationId xmlns:a16="http://schemas.microsoft.com/office/drawing/2014/main" id="{31E8744C-8044-9C75-D601-5CEE8DB79FF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063" y="2466975"/>
            <a:ext cx="5254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Linux</a:t>
            </a:r>
          </a:p>
        </p:txBody>
      </p:sp>
      <p:sp>
        <p:nvSpPr>
          <p:cNvPr id="44040" name="object 8">
            <a:extLst>
              <a:ext uri="{FF2B5EF4-FFF2-40B4-BE49-F238E27FC236}">
                <a16:creationId xmlns:a16="http://schemas.microsoft.com/office/drawing/2014/main" id="{16EB50BF-36EA-D157-86E9-BB1752B4DAA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03313" y="2774950"/>
            <a:ext cx="657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Node.js</a:t>
            </a:r>
          </a:p>
          <a:p>
            <a:pPr>
              <a:lnSpc>
                <a:spcPts val="1225"/>
              </a:lnSpc>
              <a:spcBef>
                <a:spcPts val="88"/>
              </a:spcBef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Python</a:t>
            </a:r>
          </a:p>
        </p:txBody>
      </p:sp>
      <p:sp>
        <p:nvSpPr>
          <p:cNvPr id="44041" name="object 9">
            <a:extLst>
              <a:ext uri="{FF2B5EF4-FFF2-40B4-BE49-F238E27FC236}">
                <a16:creationId xmlns:a16="http://schemas.microsoft.com/office/drawing/2014/main" id="{981C3125-4C0C-E83D-6879-E5C586657B79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32225" y="2832100"/>
            <a:ext cx="627063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GitHub</a:t>
            </a:r>
          </a:p>
        </p:txBody>
      </p:sp>
      <p:sp>
        <p:nvSpPr>
          <p:cNvPr id="44042" name="object 10">
            <a:extLst>
              <a:ext uri="{FF2B5EF4-FFF2-40B4-BE49-F238E27FC236}">
                <a16:creationId xmlns:a16="http://schemas.microsoft.com/office/drawing/2014/main" id="{B3306E2D-4B7F-FEE4-6F86-2E0E2068F44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51163" y="3703638"/>
            <a:ext cx="26352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Every team member moves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code to source control</a:t>
            </a:r>
          </a:p>
        </p:txBody>
      </p:sp>
      <p:sp>
        <p:nvSpPr>
          <p:cNvPr id="44043" name="object 11">
            <a:extLst>
              <a:ext uri="{FF2B5EF4-FFF2-40B4-BE49-F238E27FC236}">
                <a16:creationId xmlns:a16="http://schemas.microsoft.com/office/drawing/2014/main" id="{58CC1EF5-161B-9ED9-E315-E9C5DCE5746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0525" y="3840163"/>
            <a:ext cx="42386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1155CC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Mac</a:t>
            </a:r>
          </a:p>
        </p:txBody>
      </p:sp>
      <p:sp>
        <p:nvSpPr>
          <p:cNvPr id="44044" name="object 12">
            <a:extLst>
              <a:ext uri="{FF2B5EF4-FFF2-40B4-BE49-F238E27FC236}">
                <a16:creationId xmlns:a16="http://schemas.microsoft.com/office/drawing/2014/main" id="{B567D5DD-F9A2-31BA-D317-740D5FA6DB2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03313" y="4135438"/>
            <a:ext cx="657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1C4587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Node.js</a:t>
            </a:r>
          </a:p>
          <a:p>
            <a:pPr>
              <a:lnSpc>
                <a:spcPts val="1225"/>
              </a:lnSpc>
              <a:spcBef>
                <a:spcPts val="88"/>
              </a:spcBef>
            </a:pPr>
            <a:r>
              <a:rPr lang="ru-RU" altLang="en-US" sz="1100">
                <a:solidFill>
                  <a:srgbClr val="1C4587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Python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ED3EF65-CF64-95BB-9859-F7BF0C438C3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98450" y="5529263"/>
            <a:ext cx="2557463" cy="509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OS Specific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installation</a:t>
            </a:r>
            <a:r>
              <a:rPr sz="1600" spc="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in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every developer machine</a:t>
            </a:r>
          </a:p>
        </p:txBody>
      </p:sp>
      <p:sp>
        <p:nvSpPr>
          <p:cNvPr id="44046" name="object 14">
            <a:extLst>
              <a:ext uri="{FF2B5EF4-FFF2-40B4-BE49-F238E27FC236}">
                <a16:creationId xmlns:a16="http://schemas.microsoft.com/office/drawing/2014/main" id="{8C895C8D-330A-8877-8A43-7A7CF8E33905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42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bject 1">
            <a:extLst>
              <a:ext uri="{FF2B5EF4-FFF2-40B4-BE49-F238E27FC236}">
                <a16:creationId xmlns:a16="http://schemas.microsoft.com/office/drawing/2014/main" id="{95D98518-561B-00B6-8E08-32BFFE7B983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2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45059" name="object 3">
            <a:extLst>
              <a:ext uri="{FF2B5EF4-FFF2-40B4-BE49-F238E27FC236}">
                <a16:creationId xmlns:a16="http://schemas.microsoft.com/office/drawing/2014/main" id="{F51A3A72-F364-605C-465E-69B5A8ABC25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8270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Software Development Workflow (no Docker)</a:t>
            </a:r>
          </a:p>
        </p:txBody>
      </p:sp>
      <p:sp>
        <p:nvSpPr>
          <p:cNvPr id="45060" name="object 4">
            <a:extLst>
              <a:ext uri="{FF2B5EF4-FFF2-40B4-BE49-F238E27FC236}">
                <a16:creationId xmlns:a16="http://schemas.microsoft.com/office/drawing/2014/main" id="{C6C73739-43A6-6766-FCAA-E9A489C098F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900" y="1062038"/>
            <a:ext cx="765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38761D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Windows</a:t>
            </a:r>
          </a:p>
        </p:txBody>
      </p:sp>
      <p:sp>
        <p:nvSpPr>
          <p:cNvPr id="45061" name="object 5">
            <a:extLst>
              <a:ext uri="{FF2B5EF4-FFF2-40B4-BE49-F238E27FC236}">
                <a16:creationId xmlns:a16="http://schemas.microsoft.com/office/drawing/2014/main" id="{977C413F-6257-D62A-DD82-A26D39CECCE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03313" y="1352550"/>
            <a:ext cx="657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274E13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Node.js</a:t>
            </a:r>
          </a:p>
          <a:p>
            <a:pPr>
              <a:lnSpc>
                <a:spcPts val="1225"/>
              </a:lnSpc>
              <a:spcBef>
                <a:spcPts val="88"/>
              </a:spcBef>
            </a:pPr>
            <a:r>
              <a:rPr lang="ru-RU" altLang="en-US" sz="1100">
                <a:solidFill>
                  <a:srgbClr val="274E13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Python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46B2EE2-4806-2504-5B60-ACBDE1234FE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477000" y="2176463"/>
            <a:ext cx="974725" cy="193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228"/>
              </a:lnSpc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Build</a:t>
            </a:r>
            <a:r>
              <a:rPr sz="1100" spc="2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Server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619243D-5168-5749-5FA2-51316D35301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60725" y="2427288"/>
            <a:ext cx="1160463" cy="193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228"/>
              </a:lnSpc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Source</a:t>
            </a:r>
            <a:r>
              <a:rPr sz="1100" spc="3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Control</a:t>
            </a:r>
          </a:p>
        </p:txBody>
      </p:sp>
      <p:sp>
        <p:nvSpPr>
          <p:cNvPr id="45064" name="object 8">
            <a:extLst>
              <a:ext uri="{FF2B5EF4-FFF2-40B4-BE49-F238E27FC236}">
                <a16:creationId xmlns:a16="http://schemas.microsoft.com/office/drawing/2014/main" id="{F37954F7-8D02-3E19-C72D-6D095B34AEB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3063" y="2466975"/>
            <a:ext cx="5254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Linux</a:t>
            </a:r>
          </a:p>
        </p:txBody>
      </p:sp>
      <p:sp>
        <p:nvSpPr>
          <p:cNvPr id="45065" name="object 9">
            <a:extLst>
              <a:ext uri="{FF2B5EF4-FFF2-40B4-BE49-F238E27FC236}">
                <a16:creationId xmlns:a16="http://schemas.microsoft.com/office/drawing/2014/main" id="{970B450D-9E00-C9C5-9223-48F6CDBDBE5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67488" y="2501900"/>
            <a:ext cx="5254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Linux</a:t>
            </a:r>
          </a:p>
        </p:txBody>
      </p:sp>
      <p:sp>
        <p:nvSpPr>
          <p:cNvPr id="45066" name="object 10">
            <a:extLst>
              <a:ext uri="{FF2B5EF4-FFF2-40B4-BE49-F238E27FC236}">
                <a16:creationId xmlns:a16="http://schemas.microsoft.com/office/drawing/2014/main" id="{8464C2AA-7C02-7460-1664-47BF990ECAA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03313" y="2774950"/>
            <a:ext cx="657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Node.js</a:t>
            </a:r>
          </a:p>
          <a:p>
            <a:pPr>
              <a:lnSpc>
                <a:spcPts val="1225"/>
              </a:lnSpc>
              <a:spcBef>
                <a:spcPts val="88"/>
              </a:spcBef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Python</a:t>
            </a:r>
          </a:p>
        </p:txBody>
      </p:sp>
      <p:sp>
        <p:nvSpPr>
          <p:cNvPr id="45067" name="object 11">
            <a:extLst>
              <a:ext uri="{FF2B5EF4-FFF2-40B4-BE49-F238E27FC236}">
                <a16:creationId xmlns:a16="http://schemas.microsoft.com/office/drawing/2014/main" id="{5E42FB9B-0090-42CF-802D-C1764A033A1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32225" y="2832100"/>
            <a:ext cx="627063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GitHub</a:t>
            </a:r>
          </a:p>
        </p:txBody>
      </p:sp>
      <p:sp>
        <p:nvSpPr>
          <p:cNvPr id="45068" name="object 12">
            <a:extLst>
              <a:ext uri="{FF2B5EF4-FFF2-40B4-BE49-F238E27FC236}">
                <a16:creationId xmlns:a16="http://schemas.microsoft.com/office/drawing/2014/main" id="{236C6681-A07E-1C5B-F104-0C054FF8526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51163" y="3703638"/>
            <a:ext cx="26352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Every team member moves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code to source control</a:t>
            </a:r>
          </a:p>
        </p:txBody>
      </p:sp>
      <p:sp>
        <p:nvSpPr>
          <p:cNvPr id="45069" name="object 13">
            <a:extLst>
              <a:ext uri="{FF2B5EF4-FFF2-40B4-BE49-F238E27FC236}">
                <a16:creationId xmlns:a16="http://schemas.microsoft.com/office/drawing/2014/main" id="{F94D5217-6CB6-7F7A-9C89-AFE88A777A94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90525" y="3840163"/>
            <a:ext cx="42386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1155CC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Mac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5F70537-1F31-F860-41B6-3D0DB8CCB76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872163" y="4035425"/>
            <a:ext cx="2454275" cy="752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Build server needs to be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installed</a:t>
            </a:r>
            <a:r>
              <a:rPr sz="1600" spc="4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with all required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softwares/frameworks</a:t>
            </a:r>
          </a:p>
        </p:txBody>
      </p:sp>
      <p:sp>
        <p:nvSpPr>
          <p:cNvPr id="45071" name="object 15">
            <a:extLst>
              <a:ext uri="{FF2B5EF4-FFF2-40B4-BE49-F238E27FC236}">
                <a16:creationId xmlns:a16="http://schemas.microsoft.com/office/drawing/2014/main" id="{1BD1B660-4521-3536-1C11-656EA4BB8DE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03313" y="4135438"/>
            <a:ext cx="657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1C4587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Node.js</a:t>
            </a:r>
          </a:p>
          <a:p>
            <a:pPr>
              <a:lnSpc>
                <a:spcPts val="1225"/>
              </a:lnSpc>
              <a:spcBef>
                <a:spcPts val="88"/>
              </a:spcBef>
            </a:pPr>
            <a:r>
              <a:rPr lang="ru-RU" altLang="en-US" sz="1100">
                <a:solidFill>
                  <a:srgbClr val="1C4587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Python</a:t>
            </a:r>
          </a:p>
        </p:txBody>
      </p:sp>
      <p:sp>
        <p:nvSpPr>
          <p:cNvPr id="45072" name="object 16">
            <a:extLst>
              <a:ext uri="{FF2B5EF4-FFF2-40B4-BE49-F238E27FC236}">
                <a16:creationId xmlns:a16="http://schemas.microsoft.com/office/drawing/2014/main" id="{D1BF246A-B147-CE0D-312B-5DFF652B9182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72163" y="5010150"/>
            <a:ext cx="2794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Production build is performed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by pulling code from source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control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05B8E4B-E6F2-65DA-0997-82B3ABA56F4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98450" y="5529263"/>
            <a:ext cx="2557463" cy="2651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OS Specific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installation</a:t>
            </a:r>
            <a:r>
              <a:rPr sz="1600" spc="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in</a:t>
            </a:r>
          </a:p>
        </p:txBody>
      </p:sp>
      <p:sp>
        <p:nvSpPr>
          <p:cNvPr id="45074" name="object 18">
            <a:extLst>
              <a:ext uri="{FF2B5EF4-FFF2-40B4-BE49-F238E27FC236}">
                <a16:creationId xmlns:a16="http://schemas.microsoft.com/office/drawing/2014/main" id="{7700BA8C-723B-769A-011B-013AD2228A8F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98450" y="5772150"/>
            <a:ext cx="24225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every developer machine</a:t>
            </a:r>
          </a:p>
        </p:txBody>
      </p:sp>
      <p:sp>
        <p:nvSpPr>
          <p:cNvPr id="45075" name="object 19">
            <a:extLst>
              <a:ext uri="{FF2B5EF4-FFF2-40B4-BE49-F238E27FC236}">
                <a16:creationId xmlns:a16="http://schemas.microsoft.com/office/drawing/2014/main" id="{E40AE5EB-E3DD-DC56-ABA7-B5218974236E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43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1">
            <a:extLst>
              <a:ext uri="{FF2B5EF4-FFF2-40B4-BE49-F238E27FC236}">
                <a16:creationId xmlns:a16="http://schemas.microsoft.com/office/drawing/2014/main" id="{159C520A-3D3A-EFD7-81CC-312F5D283F3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2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46083" name="object 3">
            <a:extLst>
              <a:ext uri="{FF2B5EF4-FFF2-40B4-BE49-F238E27FC236}">
                <a16:creationId xmlns:a16="http://schemas.microsoft.com/office/drawing/2014/main" id="{138C5763-3E11-99D0-50D7-B9A0B48ADF1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8270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Software Development Workflow (no Docker)</a:t>
            </a:r>
          </a:p>
        </p:txBody>
      </p:sp>
      <p:sp>
        <p:nvSpPr>
          <p:cNvPr id="46084" name="object 4">
            <a:extLst>
              <a:ext uri="{FF2B5EF4-FFF2-40B4-BE49-F238E27FC236}">
                <a16:creationId xmlns:a16="http://schemas.microsoft.com/office/drawing/2014/main" id="{35E61B60-70F4-E211-FC1C-2370EB84E50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900" y="1062038"/>
            <a:ext cx="765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38761D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Windows</a:t>
            </a:r>
          </a:p>
        </p:txBody>
      </p:sp>
      <p:sp>
        <p:nvSpPr>
          <p:cNvPr id="46085" name="object 5">
            <a:extLst>
              <a:ext uri="{FF2B5EF4-FFF2-40B4-BE49-F238E27FC236}">
                <a16:creationId xmlns:a16="http://schemas.microsoft.com/office/drawing/2014/main" id="{F872E5F0-18B3-88D0-D1D2-8C353F84ADB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03313" y="1352550"/>
            <a:ext cx="657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274E13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Node.js</a:t>
            </a:r>
          </a:p>
          <a:p>
            <a:pPr>
              <a:lnSpc>
                <a:spcPts val="1225"/>
              </a:lnSpc>
              <a:spcBef>
                <a:spcPts val="88"/>
              </a:spcBef>
            </a:pPr>
            <a:r>
              <a:rPr lang="ru-RU" altLang="en-US" sz="1100">
                <a:solidFill>
                  <a:srgbClr val="274E13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Python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D00DC6F-0016-13F1-DED7-328E121A092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477000" y="2176463"/>
            <a:ext cx="974725" cy="193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228"/>
              </a:lnSpc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Build</a:t>
            </a:r>
            <a:r>
              <a:rPr sz="1100" spc="2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Server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F5BD61E-0CAF-7E68-43CF-D25631A5FE5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77400" y="2297113"/>
            <a:ext cx="1831975" cy="525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228"/>
              </a:lnSpc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Production</a:t>
            </a:r>
            <a:r>
              <a:rPr sz="1100" spc="2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/</a:t>
            </a:r>
            <a:r>
              <a:rPr sz="1100" spc="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 spc="-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Test</a:t>
            </a:r>
            <a:r>
              <a:rPr sz="1100" spc="5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Servers</a:t>
            </a:r>
          </a:p>
          <a:p>
            <a:pPr marL="62132" eaLnBrk="0" fontAlgn="auto" hangingPunct="0">
              <a:lnSpc>
                <a:spcPts val="1228"/>
              </a:lnSpc>
              <a:spcBef>
                <a:spcPts val="1379"/>
              </a:spcBef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90000"/>
                </a:solidFill>
                <a:latin typeface="HRNGNI+Arial-BoldMT"/>
                <a:cs typeface="HRNGNI+Arial-BoldMT"/>
                <a:sym typeface="Wingdings"/>
              </a:rPr>
              <a:t>Linux</a:t>
            </a:r>
            <a:r>
              <a:rPr sz="1100" spc="479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9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90000"/>
                </a:solidFill>
                <a:latin typeface="HRNGNI+Arial-BoldMT"/>
                <a:cs typeface="HRNGNI+Arial-BoldMT"/>
                <a:sym typeface="Wingdings"/>
              </a:rPr>
              <a:t>Linux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C1258AC-B539-14D9-D36A-EAA4569787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60725" y="2427288"/>
            <a:ext cx="1160463" cy="193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228"/>
              </a:lnSpc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Source</a:t>
            </a:r>
            <a:r>
              <a:rPr sz="1100" spc="3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Control</a:t>
            </a:r>
          </a:p>
        </p:txBody>
      </p:sp>
      <p:sp>
        <p:nvSpPr>
          <p:cNvPr id="46089" name="object 9">
            <a:extLst>
              <a:ext uri="{FF2B5EF4-FFF2-40B4-BE49-F238E27FC236}">
                <a16:creationId xmlns:a16="http://schemas.microsoft.com/office/drawing/2014/main" id="{D423D99D-93F6-71E2-4C3F-3A313913BB9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3063" y="2466975"/>
            <a:ext cx="5254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Linux</a:t>
            </a:r>
          </a:p>
        </p:txBody>
      </p:sp>
      <p:sp>
        <p:nvSpPr>
          <p:cNvPr id="46090" name="object 10">
            <a:extLst>
              <a:ext uri="{FF2B5EF4-FFF2-40B4-BE49-F238E27FC236}">
                <a16:creationId xmlns:a16="http://schemas.microsoft.com/office/drawing/2014/main" id="{7BC7D1D3-2B38-01D8-4E09-E416075345DE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67488" y="2501900"/>
            <a:ext cx="5254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Linux</a:t>
            </a:r>
          </a:p>
        </p:txBody>
      </p:sp>
      <p:sp>
        <p:nvSpPr>
          <p:cNvPr id="46091" name="object 11">
            <a:extLst>
              <a:ext uri="{FF2B5EF4-FFF2-40B4-BE49-F238E27FC236}">
                <a16:creationId xmlns:a16="http://schemas.microsoft.com/office/drawing/2014/main" id="{0A77A16D-086A-D4BE-E56C-9C48F83A5B73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03313" y="2774950"/>
            <a:ext cx="657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Node.js</a:t>
            </a:r>
          </a:p>
          <a:p>
            <a:pPr>
              <a:lnSpc>
                <a:spcPts val="1225"/>
              </a:lnSpc>
              <a:spcBef>
                <a:spcPts val="88"/>
              </a:spcBef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Python</a:t>
            </a:r>
          </a:p>
        </p:txBody>
      </p:sp>
      <p:sp>
        <p:nvSpPr>
          <p:cNvPr id="46092" name="object 12">
            <a:extLst>
              <a:ext uri="{FF2B5EF4-FFF2-40B4-BE49-F238E27FC236}">
                <a16:creationId xmlns:a16="http://schemas.microsoft.com/office/drawing/2014/main" id="{41D3B32D-B66E-4F52-938B-09111F9D1017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32225" y="2832100"/>
            <a:ext cx="627063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GitHub</a:t>
            </a:r>
          </a:p>
        </p:txBody>
      </p:sp>
      <p:sp>
        <p:nvSpPr>
          <p:cNvPr id="46093" name="object 13">
            <a:extLst>
              <a:ext uri="{FF2B5EF4-FFF2-40B4-BE49-F238E27FC236}">
                <a16:creationId xmlns:a16="http://schemas.microsoft.com/office/drawing/2014/main" id="{793712E9-41AE-DB65-20B5-C37540F8D60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951163" y="3703638"/>
            <a:ext cx="26352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Every team member moves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code to source control</a:t>
            </a:r>
          </a:p>
        </p:txBody>
      </p:sp>
      <p:sp>
        <p:nvSpPr>
          <p:cNvPr id="46094" name="object 14">
            <a:extLst>
              <a:ext uri="{FF2B5EF4-FFF2-40B4-BE49-F238E27FC236}">
                <a16:creationId xmlns:a16="http://schemas.microsoft.com/office/drawing/2014/main" id="{62DA7C5F-EABC-15B2-E5ED-A15CAE533476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90525" y="3840163"/>
            <a:ext cx="42386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1155CC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Mac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691D8DA-421B-EFF6-A698-FF3F5CCB881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872163" y="4035425"/>
            <a:ext cx="2454275" cy="752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Build server needs to be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installed</a:t>
            </a:r>
            <a:r>
              <a:rPr sz="1600" spc="4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with all required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softwares/frameworks</a:t>
            </a:r>
          </a:p>
        </p:txBody>
      </p:sp>
      <p:sp>
        <p:nvSpPr>
          <p:cNvPr id="46096" name="object 16">
            <a:extLst>
              <a:ext uri="{FF2B5EF4-FFF2-40B4-BE49-F238E27FC236}">
                <a16:creationId xmlns:a16="http://schemas.microsoft.com/office/drawing/2014/main" id="{237EB79C-55B2-A2C0-337C-23B4BF1158E3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03313" y="4135438"/>
            <a:ext cx="657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1C4587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Node.js</a:t>
            </a:r>
          </a:p>
          <a:p>
            <a:pPr>
              <a:lnSpc>
                <a:spcPts val="1225"/>
              </a:lnSpc>
              <a:spcBef>
                <a:spcPts val="88"/>
              </a:spcBef>
            </a:pPr>
            <a:r>
              <a:rPr lang="ru-RU" altLang="en-US" sz="1100">
                <a:solidFill>
                  <a:srgbClr val="1C4587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Python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D325F9B-A5CF-32BE-C1A2-BA802DD704A8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066213" y="4203700"/>
            <a:ext cx="2736850" cy="752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Production server needs to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be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installed</a:t>
            </a:r>
            <a:r>
              <a:rPr sz="1600" spc="4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with all required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softwares/frameworks</a:t>
            </a:r>
          </a:p>
        </p:txBody>
      </p:sp>
      <p:sp>
        <p:nvSpPr>
          <p:cNvPr id="46098" name="object 18">
            <a:extLst>
              <a:ext uri="{FF2B5EF4-FFF2-40B4-BE49-F238E27FC236}">
                <a16:creationId xmlns:a16="http://schemas.microsoft.com/office/drawing/2014/main" id="{EFFB798A-BD83-939C-A932-BFAFCBFE385C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72163" y="5010150"/>
            <a:ext cx="2794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Production build is performed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by pulling code from source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control</a:t>
            </a:r>
          </a:p>
        </p:txBody>
      </p:sp>
      <p:sp>
        <p:nvSpPr>
          <p:cNvPr id="46099" name="object 19">
            <a:extLst>
              <a:ext uri="{FF2B5EF4-FFF2-40B4-BE49-F238E27FC236}">
                <a16:creationId xmlns:a16="http://schemas.microsoft.com/office/drawing/2014/main" id="{87721F87-1115-14AB-69AE-AAF9609FA5FE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066213" y="5180013"/>
            <a:ext cx="23939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Production server will be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different OS version than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development machines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360F172-3258-FBC7-26E7-32B8182200A7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98450" y="5529263"/>
            <a:ext cx="2557463" cy="509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OS Specific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installation</a:t>
            </a:r>
            <a:r>
              <a:rPr sz="1600" spc="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in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every developer machine</a:t>
            </a:r>
          </a:p>
        </p:txBody>
      </p:sp>
      <p:sp>
        <p:nvSpPr>
          <p:cNvPr id="46101" name="object 21">
            <a:extLst>
              <a:ext uri="{FF2B5EF4-FFF2-40B4-BE49-F238E27FC236}">
                <a16:creationId xmlns:a16="http://schemas.microsoft.com/office/drawing/2014/main" id="{B770D88C-02DE-6832-D63C-07655B7CBB1E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44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bject 1">
            <a:extLst>
              <a:ext uri="{FF2B5EF4-FFF2-40B4-BE49-F238E27FC236}">
                <a16:creationId xmlns:a16="http://schemas.microsoft.com/office/drawing/2014/main" id="{6D098A21-D23D-979F-B285-BA9F6B0698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47107" name="object 3">
            <a:extLst>
              <a:ext uri="{FF2B5EF4-FFF2-40B4-BE49-F238E27FC236}">
                <a16:creationId xmlns:a16="http://schemas.microsoft.com/office/drawing/2014/main" id="{D7890E9C-A768-471F-6855-C2D3CF58AFA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85407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Software Development Workflow (with Docker)</a:t>
            </a:r>
          </a:p>
        </p:txBody>
      </p:sp>
      <p:sp>
        <p:nvSpPr>
          <p:cNvPr id="47108" name="object 4">
            <a:extLst>
              <a:ext uri="{FF2B5EF4-FFF2-40B4-BE49-F238E27FC236}">
                <a16:creationId xmlns:a16="http://schemas.microsoft.com/office/drawing/2014/main" id="{BE89DD82-834F-A0CA-33DD-57FAEE93119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900" y="1062038"/>
            <a:ext cx="765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38761D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Windows</a:t>
            </a:r>
          </a:p>
        </p:txBody>
      </p:sp>
      <p:sp>
        <p:nvSpPr>
          <p:cNvPr id="47109" name="object 5">
            <a:extLst>
              <a:ext uri="{FF2B5EF4-FFF2-40B4-BE49-F238E27FC236}">
                <a16:creationId xmlns:a16="http://schemas.microsoft.com/office/drawing/2014/main" id="{B5D8B4E1-91C6-48FF-AB72-401E893E149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063" y="2466975"/>
            <a:ext cx="5254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Linux</a:t>
            </a:r>
          </a:p>
        </p:txBody>
      </p:sp>
      <p:sp>
        <p:nvSpPr>
          <p:cNvPr id="47110" name="object 6">
            <a:extLst>
              <a:ext uri="{FF2B5EF4-FFF2-40B4-BE49-F238E27FC236}">
                <a16:creationId xmlns:a16="http://schemas.microsoft.com/office/drawing/2014/main" id="{8574F68E-4E58-7D5C-4B8E-72B50B303D6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0525" y="3840163"/>
            <a:ext cx="42386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1155CC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Mac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7402D03-F69F-EE1B-87B1-57C5C3E9E1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98450" y="5224463"/>
            <a:ext cx="2703513" cy="509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Development machines only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needs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6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installed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784192B-642F-57F5-8F10-F07FD7BFC45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98450" y="5954713"/>
            <a:ext cx="2782888" cy="509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Containers</a:t>
            </a:r>
            <a:r>
              <a:rPr sz="1600" spc="4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need to be setup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only once</a:t>
            </a:r>
          </a:p>
        </p:txBody>
      </p:sp>
      <p:sp>
        <p:nvSpPr>
          <p:cNvPr id="47113" name="object 9">
            <a:extLst>
              <a:ext uri="{FF2B5EF4-FFF2-40B4-BE49-F238E27FC236}">
                <a16:creationId xmlns:a16="http://schemas.microsoft.com/office/drawing/2014/main" id="{0333E152-0008-4156-FD7A-7BE35B7D193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45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1">
            <a:extLst>
              <a:ext uri="{FF2B5EF4-FFF2-40B4-BE49-F238E27FC236}">
                <a16:creationId xmlns:a16="http://schemas.microsoft.com/office/drawing/2014/main" id="{8CD2B047-D3D8-5B22-3319-F43CB3551D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48131" name="object 3">
            <a:extLst>
              <a:ext uri="{FF2B5EF4-FFF2-40B4-BE49-F238E27FC236}">
                <a16:creationId xmlns:a16="http://schemas.microsoft.com/office/drawing/2014/main" id="{6FC5CB8D-6E98-9BCE-AA7C-87EC9249EE2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85407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Software Development Workflow (with Docker)</a:t>
            </a:r>
          </a:p>
        </p:txBody>
      </p:sp>
      <p:sp>
        <p:nvSpPr>
          <p:cNvPr id="48132" name="object 4">
            <a:extLst>
              <a:ext uri="{FF2B5EF4-FFF2-40B4-BE49-F238E27FC236}">
                <a16:creationId xmlns:a16="http://schemas.microsoft.com/office/drawing/2014/main" id="{BCC96D16-2821-0AFC-0390-BA95D31EAC5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900" y="1062038"/>
            <a:ext cx="765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38761D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Windows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6C739B3-8E02-0F3B-22C5-2E48D4D50C8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260725" y="2427288"/>
            <a:ext cx="1160463" cy="193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228"/>
              </a:lnSpc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Source</a:t>
            </a:r>
            <a:r>
              <a:rPr sz="1100" spc="3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Control</a:t>
            </a:r>
          </a:p>
        </p:txBody>
      </p:sp>
      <p:sp>
        <p:nvSpPr>
          <p:cNvPr id="48134" name="object 6">
            <a:extLst>
              <a:ext uri="{FF2B5EF4-FFF2-40B4-BE49-F238E27FC236}">
                <a16:creationId xmlns:a16="http://schemas.microsoft.com/office/drawing/2014/main" id="{2D7B38B4-4B70-6F6A-4C7C-9635C92BEED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3063" y="2466975"/>
            <a:ext cx="5254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Linux</a:t>
            </a:r>
          </a:p>
        </p:txBody>
      </p:sp>
      <p:sp>
        <p:nvSpPr>
          <p:cNvPr id="48135" name="object 7">
            <a:extLst>
              <a:ext uri="{FF2B5EF4-FFF2-40B4-BE49-F238E27FC236}">
                <a16:creationId xmlns:a16="http://schemas.microsoft.com/office/drawing/2014/main" id="{AFC27EBA-8C9B-C964-64C5-5F89E6FAFD9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32225" y="2832100"/>
            <a:ext cx="627063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GitHub</a:t>
            </a:r>
          </a:p>
        </p:txBody>
      </p:sp>
      <p:sp>
        <p:nvSpPr>
          <p:cNvPr id="48136" name="object 8">
            <a:extLst>
              <a:ext uri="{FF2B5EF4-FFF2-40B4-BE49-F238E27FC236}">
                <a16:creationId xmlns:a16="http://schemas.microsoft.com/office/drawing/2014/main" id="{8131E23E-6096-52A9-3E95-2104D990B9A9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51163" y="3703638"/>
            <a:ext cx="26352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Every team member moves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code to source control</a:t>
            </a:r>
          </a:p>
        </p:txBody>
      </p:sp>
      <p:sp>
        <p:nvSpPr>
          <p:cNvPr id="48137" name="object 9">
            <a:extLst>
              <a:ext uri="{FF2B5EF4-FFF2-40B4-BE49-F238E27FC236}">
                <a16:creationId xmlns:a16="http://schemas.microsoft.com/office/drawing/2014/main" id="{EFBE7A11-B325-C1CD-80B0-636270BD2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0525" y="3840163"/>
            <a:ext cx="42386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1155CC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Mac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333AB3B-1D9F-356B-B10B-7003DE50F1F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98450" y="5224463"/>
            <a:ext cx="2703513" cy="509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Development machines only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needs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6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installed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D80E94-0696-3E22-0FF1-8A1B5095B59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98450" y="5954713"/>
            <a:ext cx="2782888" cy="509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Containers</a:t>
            </a:r>
            <a:r>
              <a:rPr sz="1600" spc="4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need to be setup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only once</a:t>
            </a:r>
          </a:p>
        </p:txBody>
      </p:sp>
      <p:sp>
        <p:nvSpPr>
          <p:cNvPr id="48140" name="object 12">
            <a:extLst>
              <a:ext uri="{FF2B5EF4-FFF2-40B4-BE49-F238E27FC236}">
                <a16:creationId xmlns:a16="http://schemas.microsoft.com/office/drawing/2014/main" id="{780E1064-C1E9-D1D7-F67C-68EBCA7C197A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46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bject 1">
            <a:extLst>
              <a:ext uri="{FF2B5EF4-FFF2-40B4-BE49-F238E27FC236}">
                <a16:creationId xmlns:a16="http://schemas.microsoft.com/office/drawing/2014/main" id="{037B8250-4CD1-F6F3-5E0E-A5402B615A1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49155" name="object 3">
            <a:extLst>
              <a:ext uri="{FF2B5EF4-FFF2-40B4-BE49-F238E27FC236}">
                <a16:creationId xmlns:a16="http://schemas.microsoft.com/office/drawing/2014/main" id="{50FC5ECC-7E1F-1308-AE9A-FC9ADC71E74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85407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Software Development Workflow (with Docker)</a:t>
            </a:r>
          </a:p>
        </p:txBody>
      </p:sp>
      <p:sp>
        <p:nvSpPr>
          <p:cNvPr id="49156" name="object 4">
            <a:extLst>
              <a:ext uri="{FF2B5EF4-FFF2-40B4-BE49-F238E27FC236}">
                <a16:creationId xmlns:a16="http://schemas.microsoft.com/office/drawing/2014/main" id="{8B6308E0-4704-63C2-BBD9-073585506EE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900" y="1062038"/>
            <a:ext cx="765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38761D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Windows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1C6151A-9FEA-0F47-CF8F-B6BDA5CA3BC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477000" y="2176463"/>
            <a:ext cx="974725" cy="193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228"/>
              </a:lnSpc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Build</a:t>
            </a:r>
            <a:r>
              <a:rPr sz="1100" spc="2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Server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AAEE86D-B934-DCBC-F981-1272D4A783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260725" y="2427288"/>
            <a:ext cx="1160463" cy="193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228"/>
              </a:lnSpc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Source</a:t>
            </a:r>
            <a:r>
              <a:rPr sz="1100" spc="3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Control</a:t>
            </a:r>
          </a:p>
        </p:txBody>
      </p:sp>
      <p:sp>
        <p:nvSpPr>
          <p:cNvPr id="49159" name="object 7">
            <a:extLst>
              <a:ext uri="{FF2B5EF4-FFF2-40B4-BE49-F238E27FC236}">
                <a16:creationId xmlns:a16="http://schemas.microsoft.com/office/drawing/2014/main" id="{F80B4888-5E74-19FC-DF82-691E4AD3F7C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063" y="2466975"/>
            <a:ext cx="5254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Linux</a:t>
            </a:r>
          </a:p>
        </p:txBody>
      </p:sp>
      <p:sp>
        <p:nvSpPr>
          <p:cNvPr id="49160" name="object 8">
            <a:extLst>
              <a:ext uri="{FF2B5EF4-FFF2-40B4-BE49-F238E27FC236}">
                <a16:creationId xmlns:a16="http://schemas.microsoft.com/office/drawing/2014/main" id="{4CCB3FFF-B009-713B-4403-DB016942C75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67488" y="2501900"/>
            <a:ext cx="5254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Linux</a:t>
            </a:r>
          </a:p>
        </p:txBody>
      </p:sp>
      <p:sp>
        <p:nvSpPr>
          <p:cNvPr id="49161" name="object 9">
            <a:extLst>
              <a:ext uri="{FF2B5EF4-FFF2-40B4-BE49-F238E27FC236}">
                <a16:creationId xmlns:a16="http://schemas.microsoft.com/office/drawing/2014/main" id="{9822D92C-8D6C-A925-8A15-495B24A9892B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32225" y="2832100"/>
            <a:ext cx="627063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GitHub</a:t>
            </a:r>
          </a:p>
        </p:txBody>
      </p:sp>
      <p:sp>
        <p:nvSpPr>
          <p:cNvPr id="49162" name="object 10">
            <a:extLst>
              <a:ext uri="{FF2B5EF4-FFF2-40B4-BE49-F238E27FC236}">
                <a16:creationId xmlns:a16="http://schemas.microsoft.com/office/drawing/2014/main" id="{17A2CDFC-E5E8-1B79-F583-AC3EF704C380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51163" y="3703638"/>
            <a:ext cx="26352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Every team member moves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code to source control</a:t>
            </a:r>
          </a:p>
        </p:txBody>
      </p:sp>
      <p:sp>
        <p:nvSpPr>
          <p:cNvPr id="49163" name="object 11">
            <a:extLst>
              <a:ext uri="{FF2B5EF4-FFF2-40B4-BE49-F238E27FC236}">
                <a16:creationId xmlns:a16="http://schemas.microsoft.com/office/drawing/2014/main" id="{8E4FB14F-E350-3B7B-D086-2645724E746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0525" y="3840163"/>
            <a:ext cx="42386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1155CC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Mac</a:t>
            </a:r>
          </a:p>
        </p:txBody>
      </p:sp>
      <p:sp>
        <p:nvSpPr>
          <p:cNvPr id="49164" name="object 12">
            <a:extLst>
              <a:ext uri="{FF2B5EF4-FFF2-40B4-BE49-F238E27FC236}">
                <a16:creationId xmlns:a16="http://schemas.microsoft.com/office/drawing/2014/main" id="{5B1C4181-17A8-7DDF-1504-F71E674BAB8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872163" y="4035425"/>
            <a:ext cx="22637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Build server only needs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F2CA89A-0F23-0F1D-A4F3-0E8FFB933FD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872163" y="4279900"/>
            <a:ext cx="1720850" cy="2651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6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installed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4C0E38E-A333-CAE8-68E4-CA511E0E36D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872163" y="4767263"/>
            <a:ext cx="2794000" cy="752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Docker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images</a:t>
            </a:r>
            <a:r>
              <a:rPr sz="16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are built for a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release and pushed to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container</a:t>
            </a:r>
            <a:r>
              <a:rPr sz="1600" spc="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registry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C1FDC43-D6AB-24F0-4D2D-F4231B7EB25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98450" y="5224463"/>
            <a:ext cx="2703513" cy="509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Development machines only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needs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6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installed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958E9F7-6604-A0E7-8D29-640B0397C6C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98450" y="5954713"/>
            <a:ext cx="2782888" cy="509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Containers</a:t>
            </a:r>
            <a:r>
              <a:rPr sz="1600" spc="4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need to be setup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only once</a:t>
            </a:r>
          </a:p>
        </p:txBody>
      </p:sp>
      <p:sp>
        <p:nvSpPr>
          <p:cNvPr id="49169" name="object 17">
            <a:extLst>
              <a:ext uri="{FF2B5EF4-FFF2-40B4-BE49-F238E27FC236}">
                <a16:creationId xmlns:a16="http://schemas.microsoft.com/office/drawing/2014/main" id="{872744A9-45A9-93AA-AD1E-A5F20A38D9F7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47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bject 1">
            <a:extLst>
              <a:ext uri="{FF2B5EF4-FFF2-40B4-BE49-F238E27FC236}">
                <a16:creationId xmlns:a16="http://schemas.microsoft.com/office/drawing/2014/main" id="{D342AF5E-D6A4-9FA8-BD59-D32BE571E59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50179" name="object 3">
            <a:extLst>
              <a:ext uri="{FF2B5EF4-FFF2-40B4-BE49-F238E27FC236}">
                <a16:creationId xmlns:a16="http://schemas.microsoft.com/office/drawing/2014/main" id="{1ABD4FFF-F353-96A9-59F1-6822E5698F5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85407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Software Development Workflow (with Docker)</a:t>
            </a:r>
          </a:p>
        </p:txBody>
      </p:sp>
      <p:sp>
        <p:nvSpPr>
          <p:cNvPr id="50180" name="object 4">
            <a:extLst>
              <a:ext uri="{FF2B5EF4-FFF2-40B4-BE49-F238E27FC236}">
                <a16:creationId xmlns:a16="http://schemas.microsoft.com/office/drawing/2014/main" id="{E5D7A042-3219-C23F-2120-D0BFA965FA3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900" y="1062038"/>
            <a:ext cx="765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38761D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Windows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C8D72B1-4D31-4DCD-72CB-15B8DB0F96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477000" y="2176463"/>
            <a:ext cx="974725" cy="193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228"/>
              </a:lnSpc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Build</a:t>
            </a:r>
            <a:r>
              <a:rPr sz="1100" spc="2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Server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BEA8C89-48FE-EA0E-8998-93C7362F0E9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677400" y="2297113"/>
            <a:ext cx="1793875" cy="525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228"/>
              </a:lnSpc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Production/</a:t>
            </a:r>
            <a:r>
              <a:rPr sz="1100" spc="2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 spc="-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Test</a:t>
            </a:r>
            <a:r>
              <a:rPr sz="1100" spc="5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Servers</a:t>
            </a:r>
          </a:p>
          <a:p>
            <a:pPr marL="62132" eaLnBrk="0" fontAlgn="auto" hangingPunct="0">
              <a:lnSpc>
                <a:spcPts val="1228"/>
              </a:lnSpc>
              <a:spcBef>
                <a:spcPts val="1379"/>
              </a:spcBef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90000"/>
                </a:solidFill>
                <a:latin typeface="HRNGNI+Arial-BoldMT"/>
                <a:cs typeface="HRNGNI+Arial-BoldMT"/>
                <a:sym typeface="Wingdings"/>
              </a:rPr>
              <a:t>Linux</a:t>
            </a:r>
            <a:r>
              <a:rPr sz="1100" spc="479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9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90000"/>
                </a:solidFill>
                <a:latin typeface="HRNGNI+Arial-BoldMT"/>
                <a:cs typeface="HRNGNI+Arial-BoldMT"/>
                <a:sym typeface="Wingdings"/>
              </a:rPr>
              <a:t>Linux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C82F7FA-5574-D0E9-D2F3-75F40154757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60725" y="2427288"/>
            <a:ext cx="1160463" cy="193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228"/>
              </a:lnSpc>
              <a:buSzTx/>
              <a:buFontTx/>
              <a:buNone/>
            </a:pP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Source</a:t>
            </a:r>
            <a:r>
              <a:rPr sz="1100" spc="3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1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34343"/>
                </a:solidFill>
                <a:latin typeface="HRNGNI+Arial-BoldMT"/>
                <a:cs typeface="HRNGNI+Arial-BoldMT"/>
                <a:sym typeface="Wingdings"/>
              </a:rPr>
              <a:t>Control</a:t>
            </a:r>
          </a:p>
        </p:txBody>
      </p:sp>
      <p:sp>
        <p:nvSpPr>
          <p:cNvPr id="50184" name="object 8">
            <a:extLst>
              <a:ext uri="{FF2B5EF4-FFF2-40B4-BE49-F238E27FC236}">
                <a16:creationId xmlns:a16="http://schemas.microsoft.com/office/drawing/2014/main" id="{80DDB7DE-8AB5-E9DC-CECC-2A6579F7DA99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3063" y="2466975"/>
            <a:ext cx="5254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Linux</a:t>
            </a:r>
          </a:p>
        </p:txBody>
      </p:sp>
      <p:sp>
        <p:nvSpPr>
          <p:cNvPr id="50185" name="object 9">
            <a:extLst>
              <a:ext uri="{FF2B5EF4-FFF2-40B4-BE49-F238E27FC236}">
                <a16:creationId xmlns:a16="http://schemas.microsoft.com/office/drawing/2014/main" id="{34AD14F6-C26B-5B8A-A53F-CA1604B5DB22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67488" y="2501900"/>
            <a:ext cx="5254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Linux</a:t>
            </a:r>
          </a:p>
        </p:txBody>
      </p:sp>
      <p:sp>
        <p:nvSpPr>
          <p:cNvPr id="50186" name="object 10">
            <a:extLst>
              <a:ext uri="{FF2B5EF4-FFF2-40B4-BE49-F238E27FC236}">
                <a16:creationId xmlns:a16="http://schemas.microsoft.com/office/drawing/2014/main" id="{3B4CFE91-218C-9185-964D-A4BB4D95D8A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32225" y="2832100"/>
            <a:ext cx="627063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GitHub</a:t>
            </a:r>
          </a:p>
        </p:txBody>
      </p:sp>
      <p:sp>
        <p:nvSpPr>
          <p:cNvPr id="50187" name="object 11">
            <a:extLst>
              <a:ext uri="{FF2B5EF4-FFF2-40B4-BE49-F238E27FC236}">
                <a16:creationId xmlns:a16="http://schemas.microsoft.com/office/drawing/2014/main" id="{F8768DF6-7E5C-F195-0938-6D5B36C6D6D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51163" y="3703638"/>
            <a:ext cx="26352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Every team member moves</a:t>
            </a:r>
          </a:p>
          <a:p>
            <a:pPr>
              <a:lnSpc>
                <a:spcPts val="1775"/>
              </a:lnSpc>
              <a:spcBef>
                <a:spcPts val="125"/>
              </a:spcBef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code to source control</a:t>
            </a:r>
          </a:p>
        </p:txBody>
      </p:sp>
      <p:sp>
        <p:nvSpPr>
          <p:cNvPr id="50188" name="object 12">
            <a:extLst>
              <a:ext uri="{FF2B5EF4-FFF2-40B4-BE49-F238E27FC236}">
                <a16:creationId xmlns:a16="http://schemas.microsoft.com/office/drawing/2014/main" id="{F282699F-E2A8-EE04-465B-73492F27E94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0525" y="3840163"/>
            <a:ext cx="42386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25"/>
              </a:lnSpc>
            </a:pPr>
            <a:r>
              <a:rPr lang="ru-RU" altLang="en-US" sz="1100">
                <a:solidFill>
                  <a:srgbClr val="1155CC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Mac</a:t>
            </a:r>
          </a:p>
        </p:txBody>
      </p:sp>
      <p:sp>
        <p:nvSpPr>
          <p:cNvPr id="50189" name="object 13">
            <a:extLst>
              <a:ext uri="{FF2B5EF4-FFF2-40B4-BE49-F238E27FC236}">
                <a16:creationId xmlns:a16="http://schemas.microsoft.com/office/drawing/2014/main" id="{C4518EAF-9BAB-1FB8-4005-088BC741D8D7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72163" y="4035425"/>
            <a:ext cx="22637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ru-RU" altLang="en-US" sz="16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Build server only needs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DAACAA1-ED92-7B50-2415-88C8BAC8BFD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066213" y="4203700"/>
            <a:ext cx="2782887" cy="509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Production server only needs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6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installed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659153E-261F-3B6D-0815-6DD8749CCA9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872163" y="4279900"/>
            <a:ext cx="1720850" cy="2651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6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installed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066B8D7-F7CB-2A8A-300D-36A5658A306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872163" y="4767263"/>
            <a:ext cx="2794000" cy="752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Docker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images</a:t>
            </a:r>
            <a:r>
              <a:rPr sz="16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are built for a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release and pushed to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container</a:t>
            </a:r>
            <a:r>
              <a:rPr sz="1600" spc="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registry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183FA26-73FA-D2EE-D124-E251509D1C59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066213" y="4935538"/>
            <a:ext cx="2714625" cy="9969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Production server pulls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Docker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images</a:t>
            </a:r>
            <a:r>
              <a:rPr sz="16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from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container</a:t>
            </a:r>
            <a:r>
              <a:rPr sz="1600" spc="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registry</a:t>
            </a:r>
            <a:r>
              <a:rPr sz="1600" spc="5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and runs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them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ACE0695-DB77-3A14-09BD-B6FD555336A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98450" y="5224463"/>
            <a:ext cx="2703513" cy="509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Development machines only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needs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Docker</a:t>
            </a:r>
            <a:r>
              <a:rPr sz="1600" spc="4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installed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9945A7C-9CB6-DD30-0DAE-C93154EBE151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98450" y="5954713"/>
            <a:ext cx="2782888" cy="509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787"/>
              </a:lnSpc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Containers</a:t>
            </a:r>
            <a:r>
              <a:rPr sz="1600" spc="4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need to be setup</a:t>
            </a:r>
          </a:p>
          <a:p>
            <a:pPr eaLnBrk="0" fontAlgn="auto" hangingPunct="0">
              <a:lnSpc>
                <a:spcPts val="1787"/>
              </a:lnSpc>
              <a:spcBef>
                <a:spcPts val="132"/>
              </a:spcBef>
              <a:buSzTx/>
              <a:buFontTx/>
              <a:buNone/>
            </a:pPr>
            <a:r>
              <a:rPr sz="1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only once</a:t>
            </a:r>
          </a:p>
        </p:txBody>
      </p:sp>
      <p:sp>
        <p:nvSpPr>
          <p:cNvPr id="50196" name="object 20">
            <a:extLst>
              <a:ext uri="{FF2B5EF4-FFF2-40B4-BE49-F238E27FC236}">
                <a16:creationId xmlns:a16="http://schemas.microsoft.com/office/drawing/2014/main" id="{D3F4576C-5980-F994-1158-0321ABEC1742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48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bject 1">
            <a:extLst>
              <a:ext uri="{FF2B5EF4-FFF2-40B4-BE49-F238E27FC236}">
                <a16:creationId xmlns:a16="http://schemas.microsoft.com/office/drawing/2014/main" id="{5E91E9FC-8203-31E9-EFA4-64F8F87213A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51203" name="object 3">
            <a:extLst>
              <a:ext uri="{FF2B5EF4-FFF2-40B4-BE49-F238E27FC236}">
                <a16:creationId xmlns:a16="http://schemas.microsoft.com/office/drawing/2014/main" id="{CB38CA6C-76A8-05B3-BC48-0C2A487F3F2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2343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Comparison</a:t>
            </a:r>
          </a:p>
        </p:txBody>
      </p:sp>
      <p:sp>
        <p:nvSpPr>
          <p:cNvPr id="51204" name="object 4">
            <a:extLst>
              <a:ext uri="{FF2B5EF4-FFF2-40B4-BE49-F238E27FC236}">
                <a16:creationId xmlns:a16="http://schemas.microsoft.com/office/drawing/2014/main" id="{531DFC20-2C07-3C21-C7FF-A0CC1469D51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342688" y="6480175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49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1">
            <a:extLst>
              <a:ext uri="{FF2B5EF4-FFF2-40B4-BE49-F238E27FC236}">
                <a16:creationId xmlns:a16="http://schemas.microsoft.com/office/drawing/2014/main" id="{8DD9FBA2-9BD0-5DA4-D050-5F1104C1AA5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6147" name="object 3">
            <a:extLst>
              <a:ext uri="{FF2B5EF4-FFF2-40B4-BE49-F238E27FC236}">
                <a16:creationId xmlns:a16="http://schemas.microsoft.com/office/drawing/2014/main" id="{F5ECF82C-C988-D53C-D3C3-4905286450B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1800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Wish List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1DE9682-9BD2-042C-7EC7-BBCFAF22CDC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09613" y="1328738"/>
            <a:ext cx="3179762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569"/>
              </a:lnSpc>
              <a:buSzTx/>
              <a:buFontTx/>
              <a:buNone/>
            </a:pPr>
            <a:r>
              <a:rPr sz="2300" spc="-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We</a:t>
            </a:r>
            <a:r>
              <a:rPr sz="2300" spc="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3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want a system that: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8D7201B-6B24-E1CB-961B-671F8CC79D7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0856" y="2063337"/>
            <a:ext cx="6777037" cy="1038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 marL="4111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675"/>
              </a:lnSpc>
            </a:pP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●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Automatically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set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up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(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installs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)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all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OS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and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extra</a:t>
            </a:r>
            <a:r>
              <a:rPr lang="en-US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libraries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and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set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up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the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python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environment</a:t>
            </a:r>
            <a:endParaRPr lang="ru-RU" altLang="en-US" sz="2400" dirty="0">
              <a:solidFill>
                <a:srgbClr val="000000"/>
              </a:solidFill>
              <a:latin typeface="OJLTTK+ArialMT" charset="2"/>
              <a:ea typeface="OJLTTK+ArialMT" charset="2"/>
              <a:cs typeface="OJLTTK+ArialMT" charset="2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8607825-7AC7-E4CB-76CC-FAB5943BA71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49313" y="3176588"/>
            <a:ext cx="2173287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675"/>
              </a:lnSpc>
            </a:pP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● It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is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isolated</a:t>
            </a:r>
            <a:endParaRPr lang="ru-RU" altLang="en-US" sz="2400" dirty="0">
              <a:solidFill>
                <a:srgbClr val="000000"/>
              </a:solidFill>
              <a:latin typeface="OJLTTK+ArialMT" charset="2"/>
              <a:ea typeface="OJLTTK+ArialMT" charset="2"/>
              <a:cs typeface="OJLTTK+ArialMT" charset="2"/>
            </a:endParaRPr>
          </a:p>
        </p:txBody>
      </p:sp>
      <p:sp>
        <p:nvSpPr>
          <p:cNvPr id="6151" name="object 7">
            <a:extLst>
              <a:ext uri="{FF2B5EF4-FFF2-40B4-BE49-F238E27FC236}">
                <a16:creationId xmlns:a16="http://schemas.microsoft.com/office/drawing/2014/main" id="{355E75CF-A919-58B3-BC2D-0CB4174E5251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217025" y="3468688"/>
            <a:ext cx="18764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ru-RU" altLang="en-US" sz="2600">
                <a:solidFill>
                  <a:srgbClr val="CC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Containers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0EC5AEA-F1B0-D869-CAC5-635D444BA1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49313" y="3670300"/>
            <a:ext cx="3308350" cy="871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675"/>
              </a:lnSpc>
            </a:pP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●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Uses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less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resources</a:t>
            </a:r>
            <a:endParaRPr lang="ru-RU" altLang="en-US" sz="2400" dirty="0">
              <a:solidFill>
                <a:srgbClr val="000000"/>
              </a:solidFill>
              <a:latin typeface="OJLTTK+ArialMT" charset="2"/>
              <a:ea typeface="OJLTTK+ArialMT" charset="2"/>
              <a:cs typeface="OJLTTK+ArialMT" charset="2"/>
            </a:endParaRPr>
          </a:p>
          <a:p>
            <a:pPr>
              <a:lnSpc>
                <a:spcPts val="2675"/>
              </a:lnSpc>
              <a:spcBef>
                <a:spcPts val="1188"/>
              </a:spcBef>
            </a:pP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●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Startups</a:t>
            </a:r>
            <a:r>
              <a:rPr lang="ru-RU" altLang="en-US" sz="2400" dirty="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quickly</a:t>
            </a:r>
            <a:endParaRPr lang="ru-RU" altLang="en-US" sz="2400" dirty="0">
              <a:solidFill>
                <a:srgbClr val="000000"/>
              </a:solidFill>
              <a:latin typeface="OJLTTK+ArialMT" charset="2"/>
              <a:ea typeface="OJLTTK+ArialMT" charset="2"/>
              <a:cs typeface="OJLTTK+ArialMT" charset="2"/>
            </a:endParaRPr>
          </a:p>
        </p:txBody>
      </p:sp>
      <p:sp>
        <p:nvSpPr>
          <p:cNvPr id="6153" name="object 9">
            <a:extLst>
              <a:ext uri="{FF2B5EF4-FFF2-40B4-BE49-F238E27FC236}">
                <a16:creationId xmlns:a16="http://schemas.microsoft.com/office/drawing/2014/main" id="{694A0D39-60DC-826C-9301-E7FC249045C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418888" y="6480175"/>
            <a:ext cx="2301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5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1">
            <a:extLst>
              <a:ext uri="{FF2B5EF4-FFF2-40B4-BE49-F238E27FC236}">
                <a16:creationId xmlns:a16="http://schemas.microsoft.com/office/drawing/2014/main" id="{9F0941ED-1826-10D5-51FA-07FB915E4B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3CA82E7-35D6-6A24-B6CD-78FC9A2114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49813" y="3116263"/>
            <a:ext cx="2259012" cy="4349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THANK</a:t>
            </a:r>
            <a:r>
              <a:rPr sz="2800" spc="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YOU</a:t>
            </a:r>
          </a:p>
        </p:txBody>
      </p:sp>
      <p:sp>
        <p:nvSpPr>
          <p:cNvPr id="52228" name="object 4">
            <a:extLst>
              <a:ext uri="{FF2B5EF4-FFF2-40B4-BE49-F238E27FC236}">
                <a16:creationId xmlns:a16="http://schemas.microsoft.com/office/drawing/2014/main" id="{48111B5D-06D4-21DE-C28F-0DDDCD43E1D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52288" y="6669088"/>
            <a:ext cx="306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50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1">
            <a:extLst>
              <a:ext uri="{FF2B5EF4-FFF2-40B4-BE49-F238E27FC236}">
                <a16:creationId xmlns:a16="http://schemas.microsoft.com/office/drawing/2014/main" id="{67CA988D-626F-6DC3-E748-3BBB58DBFB6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AD634AC-1FCE-2A97-390D-1E1FDF9CE3F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4318000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What is a </a:t>
            </a:r>
            <a:r>
              <a:rPr sz="3200" spc="-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CONTAINER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57E5A4A-72D5-25AB-DAD3-B26F52313CF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54075" y="1600200"/>
            <a:ext cx="5938838" cy="4349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800" spc="102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Extremely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OJLTTK+ArialMT"/>
                <a:cs typeface="OJLTTK+ArialMT"/>
                <a:sym typeface="Wingdings"/>
              </a:rPr>
              <a:t>portable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and lightweight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041BFF6-54DC-5B07-7769-1EE65DB3145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54075" y="2154238"/>
            <a:ext cx="9258300" cy="15430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800" spc="102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OJLTTK+ArialMT"/>
                <a:cs typeface="OJLTTK+ArialMT"/>
                <a:sym typeface="Wingdings"/>
              </a:rPr>
              <a:t>Fully packaged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software with all dependencies included</a:t>
            </a:r>
          </a:p>
          <a:p>
            <a:pPr eaLnBrk="0" fontAlgn="auto" hangingPunct="0">
              <a:lnSpc>
                <a:spcPts val="3128"/>
              </a:lnSpc>
              <a:spcBef>
                <a:spcPts val="1281"/>
              </a:spcBef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800" spc="102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Can be used for</a:t>
            </a:r>
            <a:r>
              <a:rPr sz="28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OJLTTK+ArialMT"/>
                <a:cs typeface="OJLTTK+ArialMT"/>
                <a:sym typeface="Wingdings"/>
              </a:rPr>
              <a:t>development, training, and deployment</a:t>
            </a:r>
          </a:p>
          <a:p>
            <a:pPr eaLnBrk="0" fontAlgn="auto" hangingPunct="0">
              <a:lnSpc>
                <a:spcPts val="3128"/>
              </a:lnSpc>
              <a:spcBef>
                <a:spcPts val="1231"/>
              </a:spcBef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800" spc="102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Development teams can easily</a:t>
            </a:r>
            <a:r>
              <a:rPr sz="2800" spc="1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OJLTTK+ArialMT"/>
                <a:cs typeface="OJLTTK+ArialMT"/>
                <a:sym typeface="Wingdings"/>
              </a:rPr>
              <a:t>share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containers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2928C10-153D-B68F-2150-262E40267D4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49300" y="4368800"/>
            <a:ext cx="9904413" cy="8620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128"/>
              </a:lnSpc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OJLTTK+ArialMT"/>
                <a:cs typeface="OJLTTK+ArialMT"/>
                <a:sym typeface="Wingdings"/>
              </a:rPr>
              <a:t>Docker</a:t>
            </a:r>
            <a:r>
              <a:rPr sz="2800" spc="-5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F81BD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is an open source platform for building, deploying, and</a:t>
            </a:r>
          </a:p>
          <a:p>
            <a:pPr eaLnBrk="0" fontAlgn="auto" hangingPunct="0">
              <a:lnSpc>
                <a:spcPts val="3128"/>
              </a:lnSpc>
              <a:spcBef>
                <a:spcPts val="281"/>
              </a:spcBef>
              <a:buSzTx/>
              <a:buFontTx/>
              <a:buNone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managing containerized applications.</a:t>
            </a:r>
          </a:p>
        </p:txBody>
      </p:sp>
      <p:sp>
        <p:nvSpPr>
          <p:cNvPr id="7175" name="object 7">
            <a:extLst>
              <a:ext uri="{FF2B5EF4-FFF2-40B4-BE49-F238E27FC236}">
                <a16:creationId xmlns:a16="http://schemas.microsoft.com/office/drawing/2014/main" id="{7710D4BB-4736-16E5-4C4D-58DD36C5742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18888" y="6480175"/>
            <a:ext cx="2301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6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1">
            <a:extLst>
              <a:ext uri="{FF2B5EF4-FFF2-40B4-BE49-F238E27FC236}">
                <a16:creationId xmlns:a16="http://schemas.microsoft.com/office/drawing/2014/main" id="{E4020945-05F0-F1D6-2990-AEB2A1E8711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5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8195" name="object 3">
            <a:extLst>
              <a:ext uri="{FF2B5EF4-FFF2-40B4-BE49-F238E27FC236}">
                <a16:creationId xmlns:a16="http://schemas.microsoft.com/office/drawing/2014/main" id="{02FA099C-41C4-631C-3C9E-F937335813C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91519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Environments vs Virtualization vs Containerization</a:t>
            </a:r>
          </a:p>
        </p:txBody>
      </p:sp>
      <p:sp>
        <p:nvSpPr>
          <p:cNvPr id="8196" name="object 4">
            <a:extLst>
              <a:ext uri="{FF2B5EF4-FFF2-40B4-BE49-F238E27FC236}">
                <a16:creationId xmlns:a16="http://schemas.microsoft.com/office/drawing/2014/main" id="{808219FD-07AC-F531-6289-457262F707A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56125" y="1549400"/>
            <a:ext cx="6858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App1</a:t>
            </a:r>
          </a:p>
        </p:txBody>
      </p:sp>
      <p:sp>
        <p:nvSpPr>
          <p:cNvPr id="8197" name="object 5">
            <a:extLst>
              <a:ext uri="{FF2B5EF4-FFF2-40B4-BE49-F238E27FC236}">
                <a16:creationId xmlns:a16="http://schemas.microsoft.com/office/drawing/2014/main" id="{4EA8B9B2-6F5E-30B4-5287-07C9BF095A9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70563" y="1549400"/>
            <a:ext cx="6858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App2</a:t>
            </a:r>
          </a:p>
        </p:txBody>
      </p:sp>
      <p:sp>
        <p:nvSpPr>
          <p:cNvPr id="8198" name="object 6">
            <a:extLst>
              <a:ext uri="{FF2B5EF4-FFF2-40B4-BE49-F238E27FC236}">
                <a16:creationId xmlns:a16="http://schemas.microsoft.com/office/drawing/2014/main" id="{9C761AEC-2569-9EC8-9DB3-9B8F9D36563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86588" y="1549400"/>
            <a:ext cx="6858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App3</a:t>
            </a:r>
          </a:p>
        </p:txBody>
      </p:sp>
      <p:sp>
        <p:nvSpPr>
          <p:cNvPr id="8199" name="object 7">
            <a:extLst>
              <a:ext uri="{FF2B5EF4-FFF2-40B4-BE49-F238E27FC236}">
                <a16:creationId xmlns:a16="http://schemas.microsoft.com/office/drawing/2014/main" id="{89165F7C-10FB-0FCF-7B9F-29725F5F6C7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83625" y="1562100"/>
            <a:ext cx="5080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App1</a:t>
            </a:r>
          </a:p>
        </p:txBody>
      </p:sp>
      <p:sp>
        <p:nvSpPr>
          <p:cNvPr id="8200" name="object 8">
            <a:extLst>
              <a:ext uri="{FF2B5EF4-FFF2-40B4-BE49-F238E27FC236}">
                <a16:creationId xmlns:a16="http://schemas.microsoft.com/office/drawing/2014/main" id="{A10EF36B-2A94-18A9-404A-BDAE3E15290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902825" y="1562100"/>
            <a:ext cx="5080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App2</a:t>
            </a:r>
          </a:p>
        </p:txBody>
      </p:sp>
      <p:sp>
        <p:nvSpPr>
          <p:cNvPr id="8201" name="object 9">
            <a:extLst>
              <a:ext uri="{FF2B5EF4-FFF2-40B4-BE49-F238E27FC236}">
                <a16:creationId xmlns:a16="http://schemas.microsoft.com/office/drawing/2014/main" id="{D20A8A93-4C93-D855-C797-CE312DCB284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122025" y="1562100"/>
            <a:ext cx="5080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App3</a:t>
            </a:r>
          </a:p>
        </p:txBody>
      </p:sp>
      <p:sp>
        <p:nvSpPr>
          <p:cNvPr id="8202" name="object 10">
            <a:extLst>
              <a:ext uri="{FF2B5EF4-FFF2-40B4-BE49-F238E27FC236}">
                <a16:creationId xmlns:a16="http://schemas.microsoft.com/office/drawing/2014/main" id="{70249B4B-55AB-34DB-1DDF-7FD422FB5A0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615363" y="1993900"/>
            <a:ext cx="6429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Bins/lib</a:t>
            </a:r>
          </a:p>
        </p:txBody>
      </p:sp>
      <p:sp>
        <p:nvSpPr>
          <p:cNvPr id="8203" name="object 11">
            <a:extLst>
              <a:ext uri="{FF2B5EF4-FFF2-40B4-BE49-F238E27FC236}">
                <a16:creationId xmlns:a16="http://schemas.microsoft.com/office/drawing/2014/main" id="{91FD09D1-ECB6-BC55-8B2D-0786E53BBDE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834563" y="1993900"/>
            <a:ext cx="6429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Bins/lib</a:t>
            </a:r>
          </a:p>
        </p:txBody>
      </p:sp>
      <p:sp>
        <p:nvSpPr>
          <p:cNvPr id="8204" name="object 12">
            <a:extLst>
              <a:ext uri="{FF2B5EF4-FFF2-40B4-BE49-F238E27FC236}">
                <a16:creationId xmlns:a16="http://schemas.microsoft.com/office/drawing/2014/main" id="{730528E3-BF3E-F2E2-DB2D-248559EFDC9A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053763" y="1993900"/>
            <a:ext cx="6429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Bins/lib</a:t>
            </a:r>
          </a:p>
        </p:txBody>
      </p:sp>
      <p:sp>
        <p:nvSpPr>
          <p:cNvPr id="8205" name="object 13">
            <a:extLst>
              <a:ext uri="{FF2B5EF4-FFF2-40B4-BE49-F238E27FC236}">
                <a16:creationId xmlns:a16="http://schemas.microsoft.com/office/drawing/2014/main" id="{402F920E-07CB-6D53-EC1A-FB115A9A20E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54525" y="2057400"/>
            <a:ext cx="889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Bins/lib</a:t>
            </a:r>
          </a:p>
        </p:txBody>
      </p:sp>
      <p:sp>
        <p:nvSpPr>
          <p:cNvPr id="8206" name="object 14">
            <a:extLst>
              <a:ext uri="{FF2B5EF4-FFF2-40B4-BE49-F238E27FC236}">
                <a16:creationId xmlns:a16="http://schemas.microsoft.com/office/drawing/2014/main" id="{9DE3AA52-59FC-B4BC-8FF9-EB506257509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68963" y="2057400"/>
            <a:ext cx="889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Bins/lib</a:t>
            </a:r>
          </a:p>
        </p:txBody>
      </p:sp>
      <p:sp>
        <p:nvSpPr>
          <p:cNvPr id="8207" name="object 15">
            <a:extLst>
              <a:ext uri="{FF2B5EF4-FFF2-40B4-BE49-F238E27FC236}">
                <a16:creationId xmlns:a16="http://schemas.microsoft.com/office/drawing/2014/main" id="{D52F6F16-AD8D-ED3F-8B3A-590048FAC52C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84988" y="2057400"/>
            <a:ext cx="889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Bins/lib</a:t>
            </a:r>
          </a:p>
        </p:txBody>
      </p:sp>
      <p:sp>
        <p:nvSpPr>
          <p:cNvPr id="8208" name="object 16">
            <a:extLst>
              <a:ext uri="{FF2B5EF4-FFF2-40B4-BE49-F238E27FC236}">
                <a16:creationId xmlns:a16="http://schemas.microsoft.com/office/drawing/2014/main" id="{DD8C4B02-2AF3-FD77-7107-1FC6944D55BB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564563" y="2273300"/>
            <a:ext cx="7445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113"/>
              </a:lnSpc>
            </a:pPr>
            <a:r>
              <a:rPr lang="ru-RU" altLang="en-US" sz="1000">
                <a:solidFill>
                  <a:srgbClr val="1155CC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Container</a:t>
            </a:r>
          </a:p>
        </p:txBody>
      </p:sp>
      <p:sp>
        <p:nvSpPr>
          <p:cNvPr id="8209" name="object 17">
            <a:extLst>
              <a:ext uri="{FF2B5EF4-FFF2-40B4-BE49-F238E27FC236}">
                <a16:creationId xmlns:a16="http://schemas.microsoft.com/office/drawing/2014/main" id="{2A50E9D3-1B04-93B8-F6F5-3273E1C6C756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783763" y="2273300"/>
            <a:ext cx="7445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113"/>
              </a:lnSpc>
            </a:pPr>
            <a:r>
              <a:rPr lang="ru-RU" altLang="en-US" sz="1000">
                <a:solidFill>
                  <a:srgbClr val="38761D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Container</a:t>
            </a:r>
          </a:p>
        </p:txBody>
      </p:sp>
      <p:sp>
        <p:nvSpPr>
          <p:cNvPr id="8210" name="object 18">
            <a:extLst>
              <a:ext uri="{FF2B5EF4-FFF2-40B4-BE49-F238E27FC236}">
                <a16:creationId xmlns:a16="http://schemas.microsoft.com/office/drawing/2014/main" id="{82AA0B60-74F2-4A50-2522-8A6CB1D152B5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1002963" y="2273300"/>
            <a:ext cx="7445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113"/>
              </a:lnSpc>
            </a:pPr>
            <a:r>
              <a:rPr lang="ru-RU" altLang="en-US" sz="1000">
                <a:solidFill>
                  <a:srgbClr val="99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Container</a:t>
            </a:r>
          </a:p>
        </p:txBody>
      </p:sp>
      <p:sp>
        <p:nvSpPr>
          <p:cNvPr id="8211" name="object 19">
            <a:extLst>
              <a:ext uri="{FF2B5EF4-FFF2-40B4-BE49-F238E27FC236}">
                <a16:creationId xmlns:a16="http://schemas.microsoft.com/office/drawing/2014/main" id="{5175BB69-25C0-F431-4258-CA4DFB15CF22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2625" y="2781300"/>
            <a:ext cx="5080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App1</a:t>
            </a:r>
          </a:p>
        </p:txBody>
      </p:sp>
      <p:sp>
        <p:nvSpPr>
          <p:cNvPr id="8212" name="object 20">
            <a:extLst>
              <a:ext uri="{FF2B5EF4-FFF2-40B4-BE49-F238E27FC236}">
                <a16:creationId xmlns:a16="http://schemas.microsoft.com/office/drawing/2014/main" id="{C4CF4783-4FE5-B39C-7ED8-65A4FD75FAFB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901825" y="2781300"/>
            <a:ext cx="5080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App2</a:t>
            </a:r>
          </a:p>
        </p:txBody>
      </p:sp>
      <p:sp>
        <p:nvSpPr>
          <p:cNvPr id="8213" name="object 21">
            <a:extLst>
              <a:ext uri="{FF2B5EF4-FFF2-40B4-BE49-F238E27FC236}">
                <a16:creationId xmlns:a16="http://schemas.microsoft.com/office/drawing/2014/main" id="{994DD6D5-921D-9DEA-A8FA-64C1C8C7C944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121025" y="2781300"/>
            <a:ext cx="5080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App3</a:t>
            </a:r>
          </a:p>
        </p:txBody>
      </p:sp>
      <p:sp>
        <p:nvSpPr>
          <p:cNvPr id="8214" name="object 22">
            <a:extLst>
              <a:ext uri="{FF2B5EF4-FFF2-40B4-BE49-F238E27FC236}">
                <a16:creationId xmlns:a16="http://schemas.microsoft.com/office/drawing/2014/main" id="{35D15D8E-CF4B-416C-2703-680091294E2A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657725" y="2809875"/>
            <a:ext cx="4826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OS</a:t>
            </a:r>
          </a:p>
        </p:txBody>
      </p:sp>
      <p:sp>
        <p:nvSpPr>
          <p:cNvPr id="8215" name="object 23">
            <a:extLst>
              <a:ext uri="{FF2B5EF4-FFF2-40B4-BE49-F238E27FC236}">
                <a16:creationId xmlns:a16="http://schemas.microsoft.com/office/drawing/2014/main" id="{229E5714-3271-AB9F-9BA6-5EDE7A140D7A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872163" y="2809875"/>
            <a:ext cx="4826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OS</a:t>
            </a:r>
          </a:p>
        </p:txBody>
      </p:sp>
      <p:sp>
        <p:nvSpPr>
          <p:cNvPr id="8216" name="object 24">
            <a:extLst>
              <a:ext uri="{FF2B5EF4-FFF2-40B4-BE49-F238E27FC236}">
                <a16:creationId xmlns:a16="http://schemas.microsoft.com/office/drawing/2014/main" id="{1FE31EE7-3CEE-71EC-76E8-A248B8CB40EC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088188" y="2809875"/>
            <a:ext cx="4826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OS</a:t>
            </a:r>
          </a:p>
        </p:txBody>
      </p:sp>
      <p:sp>
        <p:nvSpPr>
          <p:cNvPr id="8217" name="object 25">
            <a:extLst>
              <a:ext uri="{FF2B5EF4-FFF2-40B4-BE49-F238E27FC236}">
                <a16:creationId xmlns:a16="http://schemas.microsoft.com/office/drawing/2014/main" id="{83859FDB-4C11-C840-A8C9-28A11DF0A21C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683625" y="2857500"/>
            <a:ext cx="5080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App3</a:t>
            </a:r>
          </a:p>
        </p:txBody>
      </p:sp>
      <p:sp>
        <p:nvSpPr>
          <p:cNvPr id="8218" name="object 26">
            <a:extLst>
              <a:ext uri="{FF2B5EF4-FFF2-40B4-BE49-F238E27FC236}">
                <a16:creationId xmlns:a16="http://schemas.microsoft.com/office/drawing/2014/main" id="{10B337F3-94CE-BEAC-3E8C-B8C99AE285E5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9902825" y="2857500"/>
            <a:ext cx="5080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App2</a:t>
            </a:r>
          </a:p>
        </p:txBody>
      </p:sp>
      <p:sp>
        <p:nvSpPr>
          <p:cNvPr id="8219" name="object 27">
            <a:extLst>
              <a:ext uri="{FF2B5EF4-FFF2-40B4-BE49-F238E27FC236}">
                <a16:creationId xmlns:a16="http://schemas.microsoft.com/office/drawing/2014/main" id="{4A5C18A1-BF78-A288-907E-F522B2D12564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122025" y="2857500"/>
            <a:ext cx="5080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App3</a:t>
            </a:r>
          </a:p>
        </p:txBody>
      </p:sp>
      <p:sp>
        <p:nvSpPr>
          <p:cNvPr id="8220" name="object 28">
            <a:extLst>
              <a:ext uri="{FF2B5EF4-FFF2-40B4-BE49-F238E27FC236}">
                <a16:creationId xmlns:a16="http://schemas.microsoft.com/office/drawing/2014/main" id="{2617764C-7B75-67A9-B776-1ECCAEC41846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0725" y="3213100"/>
            <a:ext cx="4318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Libs</a:t>
            </a:r>
          </a:p>
        </p:txBody>
      </p:sp>
      <p:sp>
        <p:nvSpPr>
          <p:cNvPr id="8221" name="object 29">
            <a:extLst>
              <a:ext uri="{FF2B5EF4-FFF2-40B4-BE49-F238E27FC236}">
                <a16:creationId xmlns:a16="http://schemas.microsoft.com/office/drawing/2014/main" id="{0B55568B-1DE9-24DD-3BC6-B990ABF29AF7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939925" y="3213100"/>
            <a:ext cx="4318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Libs</a:t>
            </a:r>
          </a:p>
        </p:txBody>
      </p:sp>
      <p:sp>
        <p:nvSpPr>
          <p:cNvPr id="8222" name="object 30">
            <a:extLst>
              <a:ext uri="{FF2B5EF4-FFF2-40B4-BE49-F238E27FC236}">
                <a16:creationId xmlns:a16="http://schemas.microsoft.com/office/drawing/2014/main" id="{96371C25-F78B-824F-AC6D-CBA33739155A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159125" y="3213100"/>
            <a:ext cx="4318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Libs</a:t>
            </a:r>
          </a:p>
        </p:txBody>
      </p:sp>
      <p:sp>
        <p:nvSpPr>
          <p:cNvPr id="8223" name="object 31">
            <a:extLst>
              <a:ext uri="{FF2B5EF4-FFF2-40B4-BE49-F238E27FC236}">
                <a16:creationId xmlns:a16="http://schemas.microsoft.com/office/drawing/2014/main" id="{0D2AE8C7-272D-EF0D-20DE-62264A4266B6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615363" y="3289300"/>
            <a:ext cx="6429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Bins/lib</a:t>
            </a:r>
          </a:p>
        </p:txBody>
      </p:sp>
      <p:sp>
        <p:nvSpPr>
          <p:cNvPr id="8224" name="object 32">
            <a:extLst>
              <a:ext uri="{FF2B5EF4-FFF2-40B4-BE49-F238E27FC236}">
                <a16:creationId xmlns:a16="http://schemas.microsoft.com/office/drawing/2014/main" id="{3B37AE53-D825-D838-B53A-7AA041204BF6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9834563" y="3289300"/>
            <a:ext cx="6429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Bins/lib</a:t>
            </a:r>
          </a:p>
        </p:txBody>
      </p:sp>
      <p:sp>
        <p:nvSpPr>
          <p:cNvPr id="8225" name="object 33">
            <a:extLst>
              <a:ext uri="{FF2B5EF4-FFF2-40B4-BE49-F238E27FC236}">
                <a16:creationId xmlns:a16="http://schemas.microsoft.com/office/drawing/2014/main" id="{2B05B75B-55CA-5D31-8961-7E22235BB6D1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053763" y="3289300"/>
            <a:ext cx="6429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Bins/lib</a:t>
            </a: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FD0A0A0-A274-182F-C17A-E9D9A0BCBCAC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12788" y="3492500"/>
            <a:ext cx="455612" cy="179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117"/>
              </a:lnSpc>
              <a:buSzTx/>
              <a:buFontTx/>
              <a:buNone/>
            </a:pPr>
            <a:r>
              <a:rPr sz="10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55CC"/>
                </a:solidFill>
                <a:latin typeface="HRNGNI+Arial-BoldMT"/>
                <a:cs typeface="HRNGNI+Arial-BoldMT"/>
                <a:sym typeface="Wingdings"/>
              </a:rPr>
              <a:t>Venv</a:t>
            </a: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63AB9838-C512-2FB7-46F8-FBCF992F2A61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931988" y="3492500"/>
            <a:ext cx="455612" cy="179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117"/>
              </a:lnSpc>
              <a:buSzTx/>
              <a:buFontTx/>
              <a:buNone/>
            </a:pPr>
            <a:r>
              <a:rPr sz="10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8761D"/>
                </a:solidFill>
                <a:latin typeface="HRNGNI+Arial-BoldMT"/>
                <a:cs typeface="HRNGNI+Arial-BoldMT"/>
                <a:sym typeface="Wingdings"/>
              </a:rPr>
              <a:t>Venv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3AFB2582-AF84-A5CF-95C8-56ACF4C288F4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151188" y="3492500"/>
            <a:ext cx="455612" cy="179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117"/>
              </a:lnSpc>
              <a:buSzTx/>
              <a:buFontTx/>
              <a:buNone/>
            </a:pPr>
            <a:r>
              <a:rPr sz="10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90000"/>
                </a:solidFill>
                <a:latin typeface="HRNGNI+Arial-BoldMT"/>
                <a:cs typeface="HRNGNI+Arial-BoldMT"/>
                <a:sym typeface="Wingdings"/>
              </a:rPr>
              <a:t>Venv</a:t>
            </a:r>
          </a:p>
        </p:txBody>
      </p:sp>
      <p:sp>
        <p:nvSpPr>
          <p:cNvPr id="8229" name="object 37">
            <a:extLst>
              <a:ext uri="{FF2B5EF4-FFF2-40B4-BE49-F238E27FC236}">
                <a16:creationId xmlns:a16="http://schemas.microsoft.com/office/drawing/2014/main" id="{8AD9B3A1-F9FE-4BD1-0CF7-95DF5B7E9B37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694238" y="3495675"/>
            <a:ext cx="4191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63"/>
              </a:lnSpc>
            </a:pPr>
            <a:r>
              <a:rPr lang="ru-RU" altLang="en-US" sz="1400">
                <a:solidFill>
                  <a:srgbClr val="3C78D8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VM</a:t>
            </a:r>
          </a:p>
        </p:txBody>
      </p:sp>
      <p:sp>
        <p:nvSpPr>
          <p:cNvPr id="8230" name="object 38">
            <a:extLst>
              <a:ext uri="{FF2B5EF4-FFF2-40B4-BE49-F238E27FC236}">
                <a16:creationId xmlns:a16="http://schemas.microsoft.com/office/drawing/2014/main" id="{F6FBD76A-F059-C3A7-12ED-A66A85D57E05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913438" y="3495675"/>
            <a:ext cx="4191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63"/>
              </a:lnSpc>
            </a:pPr>
            <a:r>
              <a:rPr lang="ru-RU" altLang="en-US" sz="1400">
                <a:solidFill>
                  <a:srgbClr val="38761D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VM</a:t>
            </a:r>
          </a:p>
        </p:txBody>
      </p:sp>
      <p:sp>
        <p:nvSpPr>
          <p:cNvPr id="8231" name="object 39">
            <a:extLst>
              <a:ext uri="{FF2B5EF4-FFF2-40B4-BE49-F238E27FC236}">
                <a16:creationId xmlns:a16="http://schemas.microsoft.com/office/drawing/2014/main" id="{C8F11A51-B71E-741F-C377-6F210D2446DD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7132638" y="3495675"/>
            <a:ext cx="4191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63"/>
              </a:lnSpc>
            </a:pPr>
            <a:r>
              <a:rPr lang="ru-RU" altLang="en-US" sz="1400">
                <a:solidFill>
                  <a:srgbClr val="CC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VM</a:t>
            </a:r>
          </a:p>
        </p:txBody>
      </p:sp>
      <p:sp>
        <p:nvSpPr>
          <p:cNvPr id="8232" name="object 40">
            <a:extLst>
              <a:ext uri="{FF2B5EF4-FFF2-40B4-BE49-F238E27FC236}">
                <a16:creationId xmlns:a16="http://schemas.microsoft.com/office/drawing/2014/main" id="{9FDF7370-CBB2-7BA5-0EC6-A81DF76E82D7}"/>
              </a:ext>
            </a:extLst>
          </p:cNvPr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8564563" y="3568700"/>
            <a:ext cx="7445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113"/>
              </a:lnSpc>
            </a:pPr>
            <a:r>
              <a:rPr lang="ru-RU" altLang="en-US" sz="1000">
                <a:solidFill>
                  <a:srgbClr val="7F6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Container</a:t>
            </a:r>
          </a:p>
        </p:txBody>
      </p:sp>
      <p:sp>
        <p:nvSpPr>
          <p:cNvPr id="8233" name="object 41">
            <a:extLst>
              <a:ext uri="{FF2B5EF4-FFF2-40B4-BE49-F238E27FC236}">
                <a16:creationId xmlns:a16="http://schemas.microsoft.com/office/drawing/2014/main" id="{C5EA9A4C-1A58-96CF-0241-AEE7F4645F51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9783763" y="3568700"/>
            <a:ext cx="7445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113"/>
              </a:lnSpc>
            </a:pPr>
            <a:r>
              <a:rPr lang="ru-RU" altLang="en-US" sz="1000">
                <a:solidFill>
                  <a:srgbClr val="351C75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Container</a:t>
            </a:r>
          </a:p>
        </p:txBody>
      </p:sp>
      <p:sp>
        <p:nvSpPr>
          <p:cNvPr id="8234" name="object 42">
            <a:extLst>
              <a:ext uri="{FF2B5EF4-FFF2-40B4-BE49-F238E27FC236}">
                <a16:creationId xmlns:a16="http://schemas.microsoft.com/office/drawing/2014/main" id="{18D10E81-7851-3A99-B123-7185D74C2C65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11002963" y="3568700"/>
            <a:ext cx="7445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113"/>
              </a:lnSpc>
            </a:pPr>
            <a:r>
              <a:rPr lang="ru-RU" altLang="en-US" sz="1000">
                <a:solidFill>
                  <a:srgbClr val="741B47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Container</a:t>
            </a:r>
          </a:p>
        </p:txBody>
      </p:sp>
      <p:sp>
        <p:nvSpPr>
          <p:cNvPr id="8235" name="object 43">
            <a:extLst>
              <a:ext uri="{FF2B5EF4-FFF2-40B4-BE49-F238E27FC236}">
                <a16:creationId xmlns:a16="http://schemas.microsoft.com/office/drawing/2014/main" id="{32A7878B-0D99-2DB9-85FB-58CC8FB991AD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1720850" y="3967163"/>
            <a:ext cx="9271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D966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Python</a:t>
            </a:r>
          </a:p>
        </p:txBody>
      </p:sp>
      <p:sp>
        <p:nvSpPr>
          <p:cNvPr id="8236" name="object 44">
            <a:extLst>
              <a:ext uri="{FF2B5EF4-FFF2-40B4-BE49-F238E27FC236}">
                <a16:creationId xmlns:a16="http://schemas.microsoft.com/office/drawing/2014/main" id="{1CCF17C9-A67D-8155-9B84-C3C1D328FCB9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473700" y="3967163"/>
            <a:ext cx="13462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Hypervisor</a:t>
            </a:r>
          </a:p>
        </p:txBody>
      </p:sp>
      <p:sp>
        <p:nvSpPr>
          <p:cNvPr id="8237" name="object 45">
            <a:extLst>
              <a:ext uri="{FF2B5EF4-FFF2-40B4-BE49-F238E27FC236}">
                <a16:creationId xmlns:a16="http://schemas.microsoft.com/office/drawing/2014/main" id="{2BD75A5B-04CB-9910-E5E8-745805DA3AF2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9721850" y="3967163"/>
            <a:ext cx="9271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Docker</a:t>
            </a: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741B244-50EF-A49E-E6A7-7D9E7B6C71D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130300" y="4500563"/>
            <a:ext cx="2106613" cy="2936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010"/>
              </a:lnSpc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Operating</a:t>
            </a:r>
            <a:r>
              <a:rPr spc="4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System</a:t>
            </a: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5FB3FDBA-6F58-98EE-9933-6F754396621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092700" y="4500563"/>
            <a:ext cx="2106613" cy="2936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010"/>
              </a:lnSpc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Operating</a:t>
            </a:r>
            <a:r>
              <a:rPr spc="4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System</a:t>
            </a: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A8C4D4C1-7B55-4821-089E-926DC5B1B24F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9131300" y="4500563"/>
            <a:ext cx="2106613" cy="2936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010"/>
              </a:lnSpc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Operating</a:t>
            </a:r>
            <a:r>
              <a:rPr spc="4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System</a:t>
            </a:r>
          </a:p>
        </p:txBody>
      </p:sp>
      <p:sp>
        <p:nvSpPr>
          <p:cNvPr id="8241" name="object 49">
            <a:extLst>
              <a:ext uri="{FF2B5EF4-FFF2-40B4-BE49-F238E27FC236}">
                <a16:creationId xmlns:a16="http://schemas.microsoft.com/office/drawing/2014/main" id="{685131D7-834E-7936-437D-51AD81F08B5F}"/>
              </a:ext>
            </a:extLst>
          </p:cNvPr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1365250" y="5199063"/>
            <a:ext cx="16383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Infrastructure</a:t>
            </a: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5D18955B-702C-F3AB-1D1C-3472E005681D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327650" y="5199063"/>
            <a:ext cx="1638300" cy="955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010"/>
              </a:lnSpc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Infrastructure</a:t>
            </a:r>
          </a:p>
          <a:p>
            <a:pPr marL="50594" eaLnBrk="0" fontAlgn="auto" hangingPunct="0">
              <a:lnSpc>
                <a:spcPts val="2010"/>
              </a:lnSpc>
              <a:spcBef>
                <a:spcPts val="3197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Virtualization</a:t>
            </a:r>
          </a:p>
        </p:txBody>
      </p:sp>
      <p:sp>
        <p:nvSpPr>
          <p:cNvPr id="8243" name="object 51">
            <a:extLst>
              <a:ext uri="{FF2B5EF4-FFF2-40B4-BE49-F238E27FC236}">
                <a16:creationId xmlns:a16="http://schemas.microsoft.com/office/drawing/2014/main" id="{B7A04338-04FA-5FBA-F316-679149866500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9366250" y="5199063"/>
            <a:ext cx="16383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FFFFFF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Infrastructure</a:t>
            </a: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4D8BBBFD-A177-FC41-6CD8-57B5DEF1738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982663" y="5861050"/>
            <a:ext cx="2444750" cy="293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010"/>
              </a:lnSpc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Virtual</a:t>
            </a:r>
            <a:r>
              <a:rPr spc="5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 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HRNGNI+Arial-BoldMT"/>
                <a:cs typeface="HRNGNI+Arial-BoldMT"/>
                <a:sym typeface="Wingdings"/>
              </a:rPr>
              <a:t>Environments</a:t>
            </a:r>
          </a:p>
        </p:txBody>
      </p:sp>
      <p:sp>
        <p:nvSpPr>
          <p:cNvPr id="8245" name="object 53">
            <a:extLst>
              <a:ext uri="{FF2B5EF4-FFF2-40B4-BE49-F238E27FC236}">
                <a16:creationId xmlns:a16="http://schemas.microsoft.com/office/drawing/2014/main" id="{278D7903-A733-61AE-04FD-7F13547EACC2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9236075" y="5861050"/>
            <a:ext cx="1943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ru-RU" altLang="en-US">
                <a:solidFill>
                  <a:srgbClr val="000000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Containerization</a:t>
            </a:r>
          </a:p>
        </p:txBody>
      </p:sp>
      <p:sp>
        <p:nvSpPr>
          <p:cNvPr id="8246" name="object 54">
            <a:extLst>
              <a:ext uri="{FF2B5EF4-FFF2-40B4-BE49-F238E27FC236}">
                <a16:creationId xmlns:a16="http://schemas.microsoft.com/office/drawing/2014/main" id="{3A071D42-6C70-B4AC-1021-F5F655F8D1D2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11418888" y="6480175"/>
            <a:ext cx="2301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7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1">
            <a:extLst>
              <a:ext uri="{FF2B5EF4-FFF2-40B4-BE49-F238E27FC236}">
                <a16:creationId xmlns:a16="http://schemas.microsoft.com/office/drawing/2014/main" id="{73B16D56-0ABD-E798-CDAE-4D5C960BB70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9A1D877-1979-2682-1A54-389FDB6F51E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0" y="150813"/>
            <a:ext cx="1508125" cy="492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3575"/>
              </a:lnSpc>
              <a:buSzTx/>
              <a:buFontTx/>
              <a:buNone/>
            </a:pPr>
            <a:r>
              <a:rPr sz="3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Tutorial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7A591D9-9AE5-3001-746A-C2C238E62E9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44538" y="1311275"/>
            <a:ext cx="7764462" cy="4349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● </a:t>
            </a:r>
            <a:r>
              <a:rPr lang="ru-RU" altLang="en-US" sz="2800">
                <a:solidFill>
                  <a:srgbClr val="080808"/>
                </a:solidFill>
                <a:latin typeface="OJLTTK+ArialMT" charset="2"/>
                <a:ea typeface="OJLTTK+ArialMT" charset="2"/>
                <a:cs typeface="OJLTTK+ArialMT" charset="2"/>
              </a:rPr>
              <a:t>Create a GCS Bucket and read/write files to it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6B2BAE4-32C0-9E33-2F7E-3704A670072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44538" y="1865313"/>
            <a:ext cx="8243887" cy="15430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 marL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● Let us run the simple-translate app using </a:t>
            </a:r>
            <a:r>
              <a:rPr lang="ru-RU" altLang="en-US" sz="2800">
                <a:solidFill>
                  <a:srgbClr val="4F81BD"/>
                </a:solidFill>
                <a:latin typeface="OJLTTK+ArialMT" charset="2"/>
                <a:ea typeface="OJLTTK+ArialMT" charset="2"/>
                <a:cs typeface="OJLTTK+ArialMT" charset="2"/>
              </a:rPr>
              <a:t>Docker</a:t>
            </a:r>
          </a:p>
          <a:p>
            <a:pPr>
              <a:lnSpc>
                <a:spcPts val="3125"/>
              </a:lnSpc>
              <a:spcBef>
                <a:spcPts val="1275"/>
              </a:spcBef>
            </a:pPr>
            <a:r>
              <a:rPr lang="ru-RU" altLang="en-US" sz="2800">
                <a:solidFill>
                  <a:srgbClr val="080808"/>
                </a:solidFill>
                <a:latin typeface="OJLTTK+ArialMT" charset="2"/>
                <a:ea typeface="OJLTTK+ArialMT" charset="2"/>
                <a:cs typeface="OJLTTK+ArialMT" charset="2"/>
              </a:rPr>
              <a:t>● For this we will do the following:</a:t>
            </a:r>
          </a:p>
          <a:p>
            <a:pPr>
              <a:lnSpc>
                <a:spcPts val="3125"/>
              </a:lnSpc>
              <a:spcBef>
                <a:spcPts val="1225"/>
              </a:spcBef>
            </a:pPr>
            <a:r>
              <a:rPr lang="ru-RU" altLang="en-US" sz="2800">
                <a:solidFill>
                  <a:srgbClr val="080808"/>
                </a:solidFill>
                <a:latin typeface="OJLTTK+ArialMT" charset="2"/>
                <a:ea typeface="OJLTTK+ArialMT" charset="2"/>
                <a:cs typeface="OJLTTK+ArialMT" charset="2"/>
              </a:rPr>
              <a:t>○ Create a VM Instance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C8DACEA-575A-7723-1CF9-F1AB5F36C5C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01738" y="3525838"/>
            <a:ext cx="3221037" cy="4349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80808"/>
                </a:solidFill>
                <a:latin typeface="OJLTTK+ArialMT" charset="2"/>
                <a:ea typeface="OJLTTK+ArialMT" charset="2"/>
                <a:cs typeface="OJLTTK+ArialMT" charset="2"/>
              </a:rPr>
              <a:t>○ SSH into the VM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EDD11CD-6B98-6380-011C-ADB00FCFC88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01738" y="4079875"/>
            <a:ext cx="5000625" cy="4349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80808"/>
                </a:solidFill>
                <a:latin typeface="OJLTTK+ArialMT" charset="2"/>
                <a:ea typeface="OJLTTK+ArialMT" charset="2"/>
                <a:cs typeface="OJLTTK+ArialMT" charset="2"/>
              </a:rPr>
              <a:t>○ Install Docker inside the VM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7E501B1-1854-32BB-760F-6F98A1B09D0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44538" y="4633913"/>
            <a:ext cx="7888287" cy="9890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 marL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125"/>
              </a:lnSpc>
            </a:pPr>
            <a:r>
              <a:rPr lang="ru-RU" altLang="en-US" sz="2800">
                <a:solidFill>
                  <a:srgbClr val="080808"/>
                </a:solidFill>
                <a:latin typeface="OJLTTK+ArialMT" charset="2"/>
                <a:ea typeface="OJLTTK+ArialMT" charset="2"/>
                <a:cs typeface="OJLTTK+ArialMT" charset="2"/>
              </a:rPr>
              <a:t>○ Run the Containerized simple-translate app</a:t>
            </a:r>
          </a:p>
          <a:p>
            <a:pPr>
              <a:lnSpc>
                <a:spcPts val="3125"/>
              </a:lnSpc>
              <a:spcBef>
                <a:spcPts val="1275"/>
              </a:spcBef>
            </a:pPr>
            <a:r>
              <a:rPr lang="ru-RU" altLang="en-US" sz="2800">
                <a:solidFill>
                  <a:srgbClr val="080808"/>
                </a:solidFill>
                <a:latin typeface="OJLTTK+ArialMT" charset="2"/>
                <a:ea typeface="OJLTTK+ArialMT" charset="2"/>
                <a:cs typeface="OJLTTK+ArialMT" charset="2"/>
              </a:rPr>
              <a:t>● Full instructions can be found </a:t>
            </a:r>
            <a:r>
              <a:rPr lang="ru-RU" altLang="en-US" sz="2800" u="sng">
                <a:solidFill>
                  <a:srgbClr val="0000FF"/>
                </a:solidFill>
                <a:latin typeface="OJLTTK+ArialMT" charset="2"/>
                <a:ea typeface="OJLTTK+ArialMT" charset="2"/>
                <a:cs typeface="OJLTTK+ArialMT" charset="2"/>
                <a:hlinkClick r:id="rId11"/>
              </a:rPr>
              <a:t>here</a:t>
            </a:r>
          </a:p>
        </p:txBody>
      </p:sp>
      <p:sp>
        <p:nvSpPr>
          <p:cNvPr id="9225" name="object 9">
            <a:extLst>
              <a:ext uri="{FF2B5EF4-FFF2-40B4-BE49-F238E27FC236}">
                <a16:creationId xmlns:a16="http://schemas.microsoft.com/office/drawing/2014/main" id="{059079E2-77FE-D8B8-B22D-E12767ABD1B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418888" y="6480175"/>
            <a:ext cx="2301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8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1">
            <a:extLst>
              <a:ext uri="{FF2B5EF4-FFF2-40B4-BE49-F238E27FC236}">
                <a16:creationId xmlns:a16="http://schemas.microsoft.com/office/drawing/2014/main" id="{BA980E9D-3B4B-0B4A-FBAB-D1AB1B952B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  <p:sp>
        <p:nvSpPr>
          <p:cNvPr id="10243" name="object 3">
            <a:extLst>
              <a:ext uri="{FF2B5EF4-FFF2-40B4-BE49-F238E27FC236}">
                <a16:creationId xmlns:a16="http://schemas.microsoft.com/office/drawing/2014/main" id="{AC69570C-3B44-CA76-C8F5-B3E9D702689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0" y="150813"/>
            <a:ext cx="37179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575"/>
              </a:lnSpc>
            </a:pPr>
            <a:r>
              <a:rPr lang="ru-RU" altLang="en-US" sz="3200">
                <a:solidFill>
                  <a:srgbClr val="000000"/>
                </a:solidFill>
                <a:latin typeface="OJLTTK+ArialMT" charset="2"/>
                <a:ea typeface="OJLTTK+ArialMT" charset="2"/>
                <a:cs typeface="OJLTTK+ArialMT" charset="2"/>
              </a:rPr>
              <a:t>What is a Container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92FC449-1567-22E9-EC4A-806318C81D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4413" y="1430338"/>
            <a:ext cx="5432425" cy="7985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11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58ED5"/>
                </a:solidFill>
                <a:latin typeface="OJLTTK+ArialMT"/>
                <a:cs typeface="OJLTTK+ArialMT"/>
                <a:sym typeface="Wingdings"/>
              </a:rPr>
              <a:t>Standardized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packaging for software</a:t>
            </a:r>
          </a:p>
          <a:p>
            <a:pPr marL="335309" eaLnBrk="0" fontAlgn="auto" hangingPunct="0">
              <a:lnSpc>
                <a:spcPts val="2681"/>
              </a:lnSpc>
              <a:spcBef>
                <a:spcPts val="630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dependencies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D98BEED-4E20-7C62-B722-BC1304CD8A0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79525" y="1612900"/>
            <a:ext cx="660400" cy="6651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 spc="-2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OJLTTK+ArialMT"/>
                <a:cs typeface="OJLTTK+ArialMT"/>
                <a:sym typeface="Wingdings"/>
              </a:rPr>
              <a:t>Tomcat</a:t>
            </a:r>
          </a:p>
          <a:p>
            <a:pPr marL="84645" eaLnBrk="0" fontAlgn="auto" hangingPunct="0">
              <a:lnSpc>
                <a:spcPts val="1340"/>
              </a:lnSpc>
              <a:spcBef>
                <a:spcPts val="225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OJLTTK+ArialMT"/>
                <a:cs typeface="OJLTTK+ArialMT"/>
                <a:sym typeface="Wingdings"/>
              </a:rPr>
              <a:t>Java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1321537-C01C-2A5E-8BC2-B604ADC4CA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501900" y="1612900"/>
            <a:ext cx="942975" cy="6651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1340"/>
              </a:lnSpc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OJLTTK+ArialMT"/>
                <a:cs typeface="OJLTTK+ArialMT"/>
                <a:sym typeface="Wingdings"/>
              </a:rPr>
              <a:t>SQL</a:t>
            </a:r>
            <a:r>
              <a:rPr sz="1200" spc="-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OJLTTK+ArialMT"/>
                <a:cs typeface="OJLTTK+ArialMT"/>
                <a:sym typeface="Wingdings"/>
              </a:rPr>
              <a:t>Server</a:t>
            </a:r>
          </a:p>
          <a:p>
            <a:pPr marL="255500" eaLnBrk="0" fontAlgn="auto" hangingPunct="0">
              <a:lnSpc>
                <a:spcPts val="1340"/>
              </a:lnSpc>
              <a:spcBef>
                <a:spcPts val="2259"/>
              </a:spcBef>
              <a:buSzTx/>
              <a:buFontTx/>
              <a:buNone/>
            </a:pPr>
            <a:r>
              <a:rPr sz="1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OJLTTK+ArialMT"/>
                <a:cs typeface="OJLTTK+ArialMT"/>
                <a:sym typeface="Wingdings"/>
              </a:rPr>
              <a:t>.Net</a:t>
            </a:r>
          </a:p>
        </p:txBody>
      </p:sp>
      <p:sp>
        <p:nvSpPr>
          <p:cNvPr id="10247" name="object 7">
            <a:extLst>
              <a:ext uri="{FF2B5EF4-FFF2-40B4-BE49-F238E27FC236}">
                <a16:creationId xmlns:a16="http://schemas.microsoft.com/office/drawing/2014/main" id="{6DEBB09F-DFEF-91A2-F548-B0B696F47ED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41750" y="2070100"/>
            <a:ext cx="100647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Static Binary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B93FCC3-0A6D-7EAF-1448-5F38761106C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4413" y="2271713"/>
            <a:ext cx="5629275" cy="1219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681"/>
              </a:lnSpc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11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58ED5"/>
                </a:solidFill>
                <a:latin typeface="OJLTTK+ArialMT"/>
                <a:cs typeface="OJLTTK+ArialMT"/>
                <a:sym typeface="Wingdings"/>
              </a:rPr>
              <a:t>Isolate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apps from each other</a:t>
            </a:r>
          </a:p>
          <a:p>
            <a:pPr eaLnBrk="0" fontAlgn="auto" hangingPunct="0">
              <a:lnSpc>
                <a:spcPts val="2681"/>
              </a:lnSpc>
              <a:spcBef>
                <a:spcPts val="630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•</a:t>
            </a:r>
            <a:r>
              <a:rPr sz="2400" spc="113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58ED5"/>
                </a:solidFill>
                <a:latin typeface="OJLTTK+ArialMT"/>
                <a:cs typeface="OJLTTK+ArialMT"/>
                <a:sym typeface="Wingdings"/>
              </a:rPr>
              <a:t>Works</a:t>
            </a:r>
            <a:r>
              <a:rPr sz="24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58ED5"/>
                </a:solidFill>
                <a:latin typeface="OJLTTK+ArialMT"/>
                <a:cs typeface="OJLTTK+ArialMT"/>
                <a:sym typeface="Wingdings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for all major Linux distributions,</a:t>
            </a:r>
          </a:p>
          <a:p>
            <a:pPr marL="335309" eaLnBrk="0" fontAlgn="auto" hangingPunct="0">
              <a:lnSpc>
                <a:spcPts val="2681"/>
              </a:lnSpc>
              <a:spcBef>
                <a:spcPts val="630"/>
              </a:spcBef>
              <a:buSzTx/>
              <a:buFontTx/>
              <a:buNone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OJLTTK+ArialMT"/>
                <a:cs typeface="OJLTTK+ArialMT"/>
                <a:sym typeface="Wingdings"/>
              </a:rPr>
              <a:t>MacOS, Windows</a:t>
            </a:r>
          </a:p>
        </p:txBody>
      </p:sp>
      <p:sp>
        <p:nvSpPr>
          <p:cNvPr id="10249" name="object 9">
            <a:extLst>
              <a:ext uri="{FF2B5EF4-FFF2-40B4-BE49-F238E27FC236}">
                <a16:creationId xmlns:a16="http://schemas.microsoft.com/office/drawing/2014/main" id="{998F6319-E8DC-60A1-8EE4-F378D0FD604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84288" y="2527300"/>
            <a:ext cx="6350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Debian</a:t>
            </a:r>
          </a:p>
        </p:txBody>
      </p:sp>
      <p:sp>
        <p:nvSpPr>
          <p:cNvPr id="10250" name="object 10">
            <a:extLst>
              <a:ext uri="{FF2B5EF4-FFF2-40B4-BE49-F238E27FC236}">
                <a16:creationId xmlns:a16="http://schemas.microsoft.com/office/drawing/2014/main" id="{10AF088E-5D39-802C-8EDF-2EE48B19B07D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51125" y="2527300"/>
            <a:ext cx="6445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Ubuntu</a:t>
            </a:r>
          </a:p>
        </p:txBody>
      </p:sp>
      <p:sp>
        <p:nvSpPr>
          <p:cNvPr id="10251" name="object 11">
            <a:extLst>
              <a:ext uri="{FF2B5EF4-FFF2-40B4-BE49-F238E27FC236}">
                <a16:creationId xmlns:a16="http://schemas.microsoft.com/office/drawing/2014/main" id="{8C679A38-04BD-983A-C01D-C65208AB7512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57650" y="2527300"/>
            <a:ext cx="576263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en-US" sz="1200">
                <a:solidFill>
                  <a:srgbClr val="FFFFFF"/>
                </a:solidFill>
                <a:latin typeface="OJLTTK+ArialMT" charset="2"/>
                <a:ea typeface="OJLTTK+ArialMT" charset="2"/>
                <a:cs typeface="OJLTTK+ArialMT" charset="2"/>
              </a:rPr>
              <a:t>Alpine</a:t>
            </a:r>
          </a:p>
        </p:txBody>
      </p:sp>
      <p:sp>
        <p:nvSpPr>
          <p:cNvPr id="10252" name="object 12">
            <a:extLst>
              <a:ext uri="{FF2B5EF4-FFF2-40B4-BE49-F238E27FC236}">
                <a16:creationId xmlns:a16="http://schemas.microsoft.com/office/drawing/2014/main" id="{D30F47F7-6E5C-5078-6E51-463E5440D3F4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73163" y="2882900"/>
            <a:ext cx="7445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113"/>
              </a:lnSpc>
            </a:pPr>
            <a:r>
              <a:rPr lang="ru-RU" altLang="en-US" sz="1000">
                <a:solidFill>
                  <a:srgbClr val="1155CC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Container</a:t>
            </a:r>
          </a:p>
        </p:txBody>
      </p:sp>
      <p:sp>
        <p:nvSpPr>
          <p:cNvPr id="10253" name="object 13">
            <a:extLst>
              <a:ext uri="{FF2B5EF4-FFF2-40B4-BE49-F238E27FC236}">
                <a16:creationId xmlns:a16="http://schemas.microsoft.com/office/drawing/2014/main" id="{39ADEC14-C19C-EF47-444C-59B101FB42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44763" y="2882900"/>
            <a:ext cx="7445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113"/>
              </a:lnSpc>
            </a:pPr>
            <a:r>
              <a:rPr lang="ru-RU" altLang="en-US" sz="1000">
                <a:solidFill>
                  <a:srgbClr val="1155CC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Container</a:t>
            </a:r>
          </a:p>
        </p:txBody>
      </p:sp>
      <p:sp>
        <p:nvSpPr>
          <p:cNvPr id="10254" name="object 14">
            <a:extLst>
              <a:ext uri="{FF2B5EF4-FFF2-40B4-BE49-F238E27FC236}">
                <a16:creationId xmlns:a16="http://schemas.microsoft.com/office/drawing/2014/main" id="{6B606405-F481-F125-EC7A-FCE59E513BF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916363" y="2882900"/>
            <a:ext cx="7445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113"/>
              </a:lnSpc>
            </a:pPr>
            <a:r>
              <a:rPr lang="ru-RU" altLang="en-US" sz="1000">
                <a:solidFill>
                  <a:srgbClr val="1155CC"/>
                </a:solidFill>
                <a:latin typeface="HRNGNI+Arial-BoldMT" charset="2"/>
                <a:ea typeface="HRNGNI+Arial-BoldMT" charset="2"/>
                <a:cs typeface="HRNGNI+Arial-BoldMT" charset="2"/>
              </a:rPr>
              <a:t>Container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4076550-8FB9-F5D6-FF52-7D145F6BE1C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509838" y="3357563"/>
            <a:ext cx="927100" cy="847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lnSpc>
                <a:spcPts val="2010"/>
              </a:lnSpc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Docker</a:t>
            </a:r>
          </a:p>
          <a:p>
            <a:pPr marL="34868" eaLnBrk="0" fontAlgn="auto" hangingPunct="0">
              <a:lnSpc>
                <a:spcPts val="2010"/>
              </a:lnSpc>
              <a:spcBef>
                <a:spcPts val="2354"/>
              </a:spcBef>
              <a:buSzTx/>
              <a:buFontTx/>
              <a:buNone/>
            </a:pP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HRNGNI+Arial-BoldMT"/>
                <a:cs typeface="HRNGNI+Arial-BoldMT"/>
                <a:sym typeface="Wingdings"/>
              </a:rPr>
              <a:t>Kernel</a:t>
            </a:r>
          </a:p>
        </p:txBody>
      </p:sp>
      <p:sp>
        <p:nvSpPr>
          <p:cNvPr id="10256" name="object 16">
            <a:extLst>
              <a:ext uri="{FF2B5EF4-FFF2-40B4-BE49-F238E27FC236}">
                <a16:creationId xmlns:a16="http://schemas.microsoft.com/office/drawing/2014/main" id="{9EBE4396-0E10-D3AA-1470-3FF0A6C0172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418888" y="6480175"/>
            <a:ext cx="2301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ru-RU" altLang="en-US" sz="1200">
                <a:solidFill>
                  <a:srgbClr val="888888"/>
                </a:solidFill>
                <a:cs typeface="Calibri" panose="020F0502020204030204" pitchFamily="34" charset="0"/>
              </a:rPr>
              <a:t>9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6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7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6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5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9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5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5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8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5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4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7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8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6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7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8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9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4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9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7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8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3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4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5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6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7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8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9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3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4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5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6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7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8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9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4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5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6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7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3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5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6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7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8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9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0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3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4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5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6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7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8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9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0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6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8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9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0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3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4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5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6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7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8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9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3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4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5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6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7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8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9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0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4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6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7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0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3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4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5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6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7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8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0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3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5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8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0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3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7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8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9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0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3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4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5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6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7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8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9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0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3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4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5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6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7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8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9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0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3083</Words>
  <Application>Microsoft Macintosh PowerPoint</Application>
  <PresentationFormat>Widescreen</PresentationFormat>
  <Paragraphs>695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Times New Roman</vt:lpstr>
      <vt:lpstr>Consolas</vt:lpstr>
      <vt:lpstr>VUGHBO+CourierNew-Bold</vt:lpstr>
      <vt:lpstr>HRNGNI+Arial-BoldMT</vt:lpstr>
      <vt:lpstr>Calibri</vt:lpstr>
      <vt:lpstr>KFAFNE+Karla-Regular</vt:lpstr>
      <vt:lpstr>OJLTTK+ArialMT</vt:lpstr>
      <vt:lpstr>LVTRRB+Roboto-Regular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subject/>
  <dc:creator>Administrator</dc:creator>
  <cp:keywords/>
  <dc:description/>
  <cp:lastModifiedBy>Microsoft Office User</cp:lastModifiedBy>
  <cp:revision>3</cp:revision>
  <cp:lastPrinted>1601-01-01T00:00:00Z</cp:lastPrinted>
  <dcterms:created xsi:type="dcterms:W3CDTF">1601-01-01T00:00:00Z</dcterms:created>
  <dcterms:modified xsi:type="dcterms:W3CDTF">2024-03-15T21:41:53Z</dcterms:modified>
  <cp:category/>
</cp:coreProperties>
</file>