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7" autoAdjust="0"/>
  </p:normalViewPr>
  <p:slideViewPr>
    <p:cSldViewPr snapToGrid="0">
      <p:cViewPr>
        <p:scale>
          <a:sx n="75" d="100"/>
          <a:sy n="75" d="100"/>
        </p:scale>
        <p:origin x="97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06C28-6C60-402A-83C7-67FFAEC7986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82C22-0812-4FBA-9CD6-B90610A7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2C22-0812-4FBA-9CD6-B90610A76E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C53-9467-4060-995F-945E8C2C96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5B66-B963-45D1-AA65-890A82C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2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C53-9467-4060-995F-945E8C2C96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5B66-B963-45D1-AA65-890A82C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C53-9467-4060-995F-945E8C2C96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5B66-B963-45D1-AA65-890A82C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5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C53-9467-4060-995F-945E8C2C96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5B66-B963-45D1-AA65-890A82C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C53-9467-4060-995F-945E8C2C96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5B66-B963-45D1-AA65-890A82C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9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C53-9467-4060-995F-945E8C2C96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5B66-B963-45D1-AA65-890A82C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6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C53-9467-4060-995F-945E8C2C96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5B66-B963-45D1-AA65-890A82C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C53-9467-4060-995F-945E8C2C96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5B66-B963-45D1-AA65-890A82C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C53-9467-4060-995F-945E8C2C96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5B66-B963-45D1-AA65-890A82C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C53-9467-4060-995F-945E8C2C96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5B66-B963-45D1-AA65-890A82C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C53-9467-4060-995F-945E8C2C96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5B66-B963-45D1-AA65-890A82C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9C53-9467-4060-995F-945E8C2C96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5B66-B963-45D1-AA65-890A82C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455" y="344661"/>
            <a:ext cx="10522065" cy="10373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5000" dirty="0" smtClean="0"/>
              <a:t>SQL- Supermarket analysis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455" y="1588655"/>
            <a:ext cx="10522065" cy="4913745"/>
          </a:xfrm>
          <a:ln w="19050">
            <a:solidFill>
              <a:schemeClr val="accent4"/>
            </a:solidFill>
          </a:ln>
        </p:spPr>
        <p:txBody>
          <a:bodyPr>
            <a:normAutofit fontScale="55000" lnSpcReduction="20000"/>
          </a:bodyPr>
          <a:lstStyle/>
          <a:p>
            <a:pPr algn="l"/>
            <a:endParaRPr lang="en-US" dirty="0" smtClean="0"/>
          </a:p>
          <a:p>
            <a:pPr algn="l"/>
            <a:r>
              <a:rPr lang="en-US" sz="4500" b="1" dirty="0" smtClean="0"/>
              <a:t>Project objective:</a:t>
            </a:r>
            <a:endParaRPr lang="en-US" sz="3300" b="1" dirty="0" smtClean="0"/>
          </a:p>
          <a:p>
            <a:pPr algn="l"/>
            <a:endParaRPr lang="en-US" dirty="0" smtClean="0"/>
          </a:p>
          <a:p>
            <a:pPr algn="l"/>
            <a:r>
              <a:rPr lang="en-US" sz="3500" dirty="0"/>
              <a:t>The main goal of this project is to analyze historical sales data from a supermarket company, with a specific emphasis on creating a MySQL database. </a:t>
            </a:r>
            <a:r>
              <a:rPr lang="en-US" sz="3500" dirty="0"/>
              <a:t>This database will facilitate the exploration of trends and insights in three key areas</a:t>
            </a:r>
            <a:r>
              <a:rPr lang="en-US" sz="3500" dirty="0" smtClean="0"/>
              <a:t>:</a:t>
            </a:r>
          </a:p>
          <a:p>
            <a:pPr algn="l"/>
            <a:endParaRPr lang="en-US" sz="4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500" dirty="0"/>
              <a:t>Sales analysis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500" dirty="0"/>
              <a:t>Customer segmentation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500" dirty="0"/>
              <a:t>Predictive analytics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5000" b="1" dirty="0"/>
              <a:t>Data source:</a:t>
            </a:r>
            <a:endParaRPr lang="en-US" sz="3300" b="1" dirty="0"/>
          </a:p>
          <a:p>
            <a:pPr algn="l"/>
            <a:endParaRPr lang="en-US" sz="1600" dirty="0"/>
          </a:p>
          <a:p>
            <a:pPr algn="l"/>
            <a:r>
              <a:rPr lang="en-US" sz="3400" dirty="0"/>
              <a:t>Data is taken from kaggle.com and has been recorded for three branches over 3 months Jan 2019, Feb 2019 and Mar 2019.</a:t>
            </a:r>
          </a:p>
          <a:p>
            <a:pPr algn="l"/>
            <a:endParaRPr lang="en-US" sz="2900" dirty="0"/>
          </a:p>
          <a:p>
            <a:pPr algn="l"/>
            <a:r>
              <a:rPr lang="en-US" sz="4500" dirty="0"/>
              <a:t>Link:</a:t>
            </a:r>
            <a:r>
              <a:rPr lang="en-US" sz="2900" dirty="0"/>
              <a:t> https://</a:t>
            </a:r>
            <a:r>
              <a:rPr lang="en-US" sz="2900" dirty="0" smtClean="0"/>
              <a:t>www.kaggle.com/datasets/aungpyaeap/supermarket-sales</a:t>
            </a:r>
            <a:endParaRPr lang="en-US" sz="2900" dirty="0"/>
          </a:p>
          <a:p>
            <a:pPr algn="l"/>
            <a:endParaRPr lang="en-US" sz="2900" dirty="0"/>
          </a:p>
          <a:p>
            <a:pPr algn="l"/>
            <a:endParaRPr lang="en-US" sz="1600" dirty="0"/>
          </a:p>
          <a:p>
            <a:endParaRPr lang="en-US" dirty="0"/>
          </a:p>
          <a:p>
            <a:pPr algn="l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93" y="617166"/>
            <a:ext cx="943927" cy="62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9673" y="572654"/>
            <a:ext cx="101045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Question-11: </a:t>
            </a:r>
            <a:r>
              <a:rPr lang="en-US" dirty="0" smtClean="0"/>
              <a:t>Determine </a:t>
            </a:r>
            <a:r>
              <a:rPr lang="en-US" dirty="0"/>
              <a:t>the peak hours of sales for each branch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b="1" dirty="0" smtClean="0"/>
              <a:t>Query:</a:t>
            </a:r>
          </a:p>
          <a:p>
            <a:endParaRPr lang="en-US" b="1" dirty="0"/>
          </a:p>
          <a:p>
            <a:r>
              <a:rPr lang="en-US" dirty="0"/>
              <a:t>select branch, hour(time_invoice) as purchase_time, count(*) as </a:t>
            </a:r>
            <a:r>
              <a:rPr lang="en-US" dirty="0" smtClean="0"/>
              <a:t>no_of_order</a:t>
            </a:r>
          </a:p>
          <a:p>
            <a:r>
              <a:rPr lang="en-US" dirty="0" smtClean="0"/>
              <a:t>from sales</a:t>
            </a:r>
          </a:p>
          <a:p>
            <a:r>
              <a:rPr lang="en-US" dirty="0" smtClean="0"/>
              <a:t>group </a:t>
            </a:r>
            <a:r>
              <a:rPr lang="en-US" dirty="0"/>
              <a:t>by branch, </a:t>
            </a:r>
            <a:r>
              <a:rPr lang="en-US" dirty="0" smtClean="0"/>
              <a:t>purchase_time</a:t>
            </a:r>
          </a:p>
          <a:p>
            <a:r>
              <a:rPr lang="en-US" dirty="0" smtClean="0"/>
              <a:t>order </a:t>
            </a:r>
            <a:r>
              <a:rPr lang="en-US" dirty="0"/>
              <a:t>by purchase_time;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Output: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70976"/>
              </p:ext>
            </p:extLst>
          </p:nvPr>
        </p:nvGraphicFramePr>
        <p:xfrm>
          <a:off x="1473201" y="3527309"/>
          <a:ext cx="2761672" cy="2103120"/>
        </p:xfrm>
        <a:graphic>
          <a:graphicData uri="http://schemas.openxmlformats.org/drawingml/2006/table">
            <a:tbl>
              <a:tblPr/>
              <a:tblGrid>
                <a:gridCol w="639402">
                  <a:extLst>
                    <a:ext uri="{9D8B030D-6E8A-4147-A177-3AD203B41FA5}">
                      <a16:colId xmlns:a16="http://schemas.microsoft.com/office/drawing/2014/main" val="3652625893"/>
                    </a:ext>
                  </a:extLst>
                </a:gridCol>
                <a:gridCol w="1129156">
                  <a:extLst>
                    <a:ext uri="{9D8B030D-6E8A-4147-A177-3AD203B41FA5}">
                      <a16:colId xmlns:a16="http://schemas.microsoft.com/office/drawing/2014/main" val="3006097729"/>
                    </a:ext>
                  </a:extLst>
                </a:gridCol>
                <a:gridCol w="993114">
                  <a:extLst>
                    <a:ext uri="{9D8B030D-6E8A-4147-A177-3AD203B41FA5}">
                      <a16:colId xmlns:a16="http://schemas.microsoft.com/office/drawing/2014/main" val="3264470064"/>
                    </a:ext>
                  </a:extLst>
                </a:gridCol>
              </a:tblGrid>
              <a:tr h="168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purchase_time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no_of_order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7846"/>
                  </a:ext>
                </a:extLst>
              </a:tr>
              <a:tr h="168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78128"/>
                  </a:ext>
                </a:extLst>
              </a:tr>
              <a:tr h="168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886286"/>
                  </a:ext>
                </a:extLst>
              </a:tr>
              <a:tr h="168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463662"/>
                  </a:ext>
                </a:extLst>
              </a:tr>
              <a:tr h="168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751012"/>
                  </a:ext>
                </a:extLst>
              </a:tr>
              <a:tr h="168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04970"/>
                  </a:ext>
                </a:extLst>
              </a:tr>
              <a:tr h="168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30037"/>
                  </a:ext>
                </a:extLst>
              </a:tr>
              <a:tr h="168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8279"/>
                  </a:ext>
                </a:extLst>
              </a:tr>
              <a:tr h="168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626553"/>
                  </a:ext>
                </a:extLst>
              </a:tr>
              <a:tr h="168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339102"/>
                  </a:ext>
                </a:extLst>
              </a:tr>
              <a:tr h="168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000196"/>
                  </a:ext>
                </a:extLst>
              </a:tr>
              <a:tr h="168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58609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1685"/>
              </p:ext>
            </p:extLst>
          </p:nvPr>
        </p:nvGraphicFramePr>
        <p:xfrm>
          <a:off x="4682836" y="3527309"/>
          <a:ext cx="2512291" cy="2103120"/>
        </p:xfrm>
        <a:graphic>
          <a:graphicData uri="http://schemas.openxmlformats.org/drawingml/2006/table">
            <a:tbl>
              <a:tblPr/>
              <a:tblGrid>
                <a:gridCol w="536098">
                  <a:extLst>
                    <a:ext uri="{9D8B030D-6E8A-4147-A177-3AD203B41FA5}">
                      <a16:colId xmlns:a16="http://schemas.microsoft.com/office/drawing/2014/main" val="957333263"/>
                    </a:ext>
                  </a:extLst>
                </a:gridCol>
                <a:gridCol w="1072758">
                  <a:extLst>
                    <a:ext uri="{9D8B030D-6E8A-4147-A177-3AD203B41FA5}">
                      <a16:colId xmlns:a16="http://schemas.microsoft.com/office/drawing/2014/main" val="936403447"/>
                    </a:ext>
                  </a:extLst>
                </a:gridCol>
                <a:gridCol w="903435">
                  <a:extLst>
                    <a:ext uri="{9D8B030D-6E8A-4147-A177-3AD203B41FA5}">
                      <a16:colId xmlns:a16="http://schemas.microsoft.com/office/drawing/2014/main" val="387739145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purchase_time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no_of_order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75113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70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0971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0580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0311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96772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9310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630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47803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8578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793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023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564"/>
              </p:ext>
            </p:extLst>
          </p:nvPr>
        </p:nvGraphicFramePr>
        <p:xfrm>
          <a:off x="7742092" y="3527309"/>
          <a:ext cx="2545197" cy="2103120"/>
        </p:xfrm>
        <a:graphic>
          <a:graphicData uri="http://schemas.openxmlformats.org/drawingml/2006/table">
            <a:tbl>
              <a:tblPr/>
              <a:tblGrid>
                <a:gridCol w="589282">
                  <a:extLst>
                    <a:ext uri="{9D8B030D-6E8A-4147-A177-3AD203B41FA5}">
                      <a16:colId xmlns:a16="http://schemas.microsoft.com/office/drawing/2014/main" val="3905959840"/>
                    </a:ext>
                  </a:extLst>
                </a:gridCol>
                <a:gridCol w="1040647">
                  <a:extLst>
                    <a:ext uri="{9D8B030D-6E8A-4147-A177-3AD203B41FA5}">
                      <a16:colId xmlns:a16="http://schemas.microsoft.com/office/drawing/2014/main" val="342325935"/>
                    </a:ext>
                  </a:extLst>
                </a:gridCol>
                <a:gridCol w="915268">
                  <a:extLst>
                    <a:ext uri="{9D8B030D-6E8A-4147-A177-3AD203B41FA5}">
                      <a16:colId xmlns:a16="http://schemas.microsoft.com/office/drawing/2014/main" val="270046454"/>
                    </a:ext>
                  </a:extLst>
                </a:gridCol>
              </a:tblGrid>
              <a:tr h="17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purchase_time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no_of_order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58656"/>
                  </a:ext>
                </a:extLst>
              </a:tr>
              <a:tr h="175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123452"/>
                  </a:ext>
                </a:extLst>
              </a:tr>
              <a:tr h="175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35858"/>
                  </a:ext>
                </a:extLst>
              </a:tr>
              <a:tr h="175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04277"/>
                  </a:ext>
                </a:extLst>
              </a:tr>
              <a:tr h="175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941955"/>
                  </a:ext>
                </a:extLst>
              </a:tr>
              <a:tr h="175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30029"/>
                  </a:ext>
                </a:extLst>
              </a:tr>
              <a:tr h="175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66827"/>
                  </a:ext>
                </a:extLst>
              </a:tr>
              <a:tr h="175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903605"/>
                  </a:ext>
                </a:extLst>
              </a:tr>
              <a:tr h="175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298454"/>
                  </a:ext>
                </a:extLst>
              </a:tr>
              <a:tr h="175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407392"/>
                  </a:ext>
                </a:extLst>
              </a:tr>
              <a:tr h="175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878001"/>
                  </a:ext>
                </a:extLst>
              </a:tr>
              <a:tr h="175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98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1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701963" y="535710"/>
            <a:ext cx="98367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Question-12: </a:t>
            </a:r>
            <a:r>
              <a:rPr lang="en-US" dirty="0"/>
              <a:t>Calculate the month-over-month growth rate in net income for each branch ?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Query:</a:t>
            </a:r>
          </a:p>
          <a:p>
            <a:endParaRPr lang="en-US" b="1" dirty="0" smtClean="0"/>
          </a:p>
          <a:p>
            <a:r>
              <a:rPr lang="en-US" dirty="0"/>
              <a:t>select branch, monthNumber, netIncome,(netIncome - lag(netIncome) over(partition by branch order by monthNumber)) / lag(netIncome) over(partition by branch order by monthNumber) * 100 as growthRatefrom	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select branch, month(date_transaction) as monthNumber, sum((total-tax5)) as </a:t>
            </a:r>
            <a:r>
              <a:rPr lang="en-US" dirty="0" smtClean="0"/>
              <a:t>netIncome</a:t>
            </a:r>
          </a:p>
          <a:p>
            <a:r>
              <a:rPr lang="en-US" dirty="0" smtClean="0"/>
              <a:t>from sales</a:t>
            </a:r>
          </a:p>
          <a:p>
            <a:r>
              <a:rPr lang="en-US" dirty="0" smtClean="0"/>
              <a:t>group </a:t>
            </a:r>
            <a:r>
              <a:rPr lang="en-US" dirty="0"/>
              <a:t>by branch, monthNumber	 </a:t>
            </a:r>
          </a:p>
          <a:p>
            <a:r>
              <a:rPr lang="en-US" dirty="0" smtClean="0"/>
              <a:t>order </a:t>
            </a:r>
            <a:r>
              <a:rPr lang="en-US" dirty="0"/>
              <a:t>by monthNumber) monthlyNetIncome;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Output: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11041"/>
              </p:ext>
            </p:extLst>
          </p:nvPr>
        </p:nvGraphicFramePr>
        <p:xfrm>
          <a:off x="2615621" y="4084424"/>
          <a:ext cx="4597978" cy="2177830"/>
        </p:xfrm>
        <a:graphic>
          <a:graphicData uri="http://schemas.openxmlformats.org/drawingml/2006/table">
            <a:tbl>
              <a:tblPr/>
              <a:tblGrid>
                <a:gridCol w="821692">
                  <a:extLst>
                    <a:ext uri="{9D8B030D-6E8A-4147-A177-3AD203B41FA5}">
                      <a16:colId xmlns:a16="http://schemas.microsoft.com/office/drawing/2014/main" val="2215013229"/>
                    </a:ext>
                  </a:extLst>
                </a:gridCol>
                <a:gridCol w="1451073">
                  <a:extLst>
                    <a:ext uri="{9D8B030D-6E8A-4147-A177-3AD203B41FA5}">
                      <a16:colId xmlns:a16="http://schemas.microsoft.com/office/drawing/2014/main" val="1636791953"/>
                    </a:ext>
                  </a:extLst>
                </a:gridCol>
                <a:gridCol w="1136382">
                  <a:extLst>
                    <a:ext uri="{9D8B030D-6E8A-4147-A177-3AD203B41FA5}">
                      <a16:colId xmlns:a16="http://schemas.microsoft.com/office/drawing/2014/main" val="3512707158"/>
                    </a:ext>
                  </a:extLst>
                </a:gridCol>
                <a:gridCol w="1188831">
                  <a:extLst>
                    <a:ext uri="{9D8B030D-6E8A-4147-A177-3AD203B41FA5}">
                      <a16:colId xmlns:a16="http://schemas.microsoft.com/office/drawing/2014/main" val="158931428"/>
                    </a:ext>
                  </a:extLst>
                </a:gridCol>
              </a:tblGrid>
              <a:tr h="21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monthNumber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netIncome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growthRate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13019"/>
                  </a:ext>
                </a:extLst>
              </a:tr>
              <a:tr h="21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36612.66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101701"/>
                  </a:ext>
                </a:extLst>
              </a:tr>
              <a:tr h="21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27233.69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176145"/>
                  </a:ext>
                </a:extLst>
              </a:tr>
              <a:tr h="21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34806.08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33951"/>
                  </a:ext>
                </a:extLst>
              </a:tr>
              <a:tr h="21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33035.05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61096"/>
                  </a:ext>
                </a:extLst>
              </a:tr>
              <a:tr h="21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32463.10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624687"/>
                  </a:ext>
                </a:extLst>
              </a:tr>
              <a:tr h="21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31032.51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901969"/>
                  </a:ext>
                </a:extLst>
              </a:tr>
              <a:tr h="21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33823.87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523112"/>
                  </a:ext>
                </a:extLst>
              </a:tr>
              <a:tr h="21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28794.59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98060"/>
                  </a:ext>
                </a:extLst>
              </a:tr>
              <a:tr h="21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34873.03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98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218704"/>
            <a:ext cx="11450319" cy="655564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 derived from the analysis!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1).The </a:t>
            </a:r>
            <a:r>
              <a:rPr lang="en-US" dirty="0"/>
              <a:t>highest cumulative sales were achieved by A, C, and B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2).The </a:t>
            </a:r>
            <a:r>
              <a:rPr lang="en-US" dirty="0"/>
              <a:t>highest gross income was recorded in January, followed by February and March.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3).The </a:t>
            </a:r>
            <a:r>
              <a:rPr lang="en-US" dirty="0"/>
              <a:t>product line with the highest average rating is Food and Beverage, followed by Fashion Accessories </a:t>
            </a:r>
            <a:r>
              <a:rPr lang="en-US" dirty="0" smtClean="0"/>
              <a:t>and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then </a:t>
            </a:r>
            <a:r>
              <a:rPr lang="en-US" dirty="0" smtClean="0"/>
              <a:t>Health </a:t>
            </a:r>
            <a:r>
              <a:rPr lang="en-US" dirty="0"/>
              <a:t>and Beauty.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4).Among </a:t>
            </a:r>
            <a:r>
              <a:rPr lang="en-US" dirty="0"/>
              <a:t>the six distinct product lines, the top three are Electronic Accessories, Food and Beverages, and </a:t>
            </a:r>
            <a:r>
              <a:rPr lang="en-US" dirty="0" smtClean="0"/>
              <a:t>Sports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and </a:t>
            </a:r>
            <a:r>
              <a:rPr lang="en-US" dirty="0" smtClean="0"/>
              <a:t>Travel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5).The </a:t>
            </a:r>
            <a:r>
              <a:rPr lang="en-US" dirty="0"/>
              <a:t>most frequently used payment methods are eWallet, cash, and credit card.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6).Branches </a:t>
            </a:r>
            <a:r>
              <a:rPr lang="en-US" dirty="0"/>
              <a:t>A and B have a higher male contribution, while Branch C has a higher female contribution.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7).The </a:t>
            </a:r>
            <a:r>
              <a:rPr lang="en-US" dirty="0"/>
              <a:t>gross margin is equal for both member and normal customer types.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8).Sales </a:t>
            </a:r>
            <a:r>
              <a:rPr lang="en-US" dirty="0"/>
              <a:t>dropped in February due to a shorter month.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9).The </a:t>
            </a:r>
            <a:r>
              <a:rPr lang="en-US" dirty="0"/>
              <a:t>median number of order remains consistent for each business hour.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</a:t>
            </a:r>
            <a:r>
              <a:rPr lang="en-US" dirty="0" smtClean="0"/>
              <a:t>10).Branch </a:t>
            </a:r>
            <a:r>
              <a:rPr lang="en-US" dirty="0"/>
              <a:t>B experienced a slight negative month-over-month growth rate.</a:t>
            </a:r>
          </a:p>
        </p:txBody>
      </p:sp>
    </p:spTree>
    <p:extLst>
      <p:ext uri="{BB962C8B-B14F-4D97-AF65-F5344CB8AC3E}">
        <p14:creationId xmlns:p14="http://schemas.microsoft.com/office/powerpoint/2010/main" val="18128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803564" y="665018"/>
            <a:ext cx="10427854" cy="59093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 design:</a:t>
            </a:r>
          </a:p>
          <a:p>
            <a:endParaRPr lang="en-US" dirty="0" smtClean="0"/>
          </a:p>
          <a:p>
            <a:r>
              <a:rPr lang="en-US" dirty="0" smtClean="0"/>
              <a:t>The dataset is in single sheet, but I define three table as part of the schema sales, product and branch to add more complexity in the analysis.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Product to sales relationship is one to many using primary key as </a:t>
            </a:r>
            <a:r>
              <a:rPr lang="en-US" b="1" dirty="0" smtClean="0"/>
              <a:t>productKey.</a:t>
            </a:r>
          </a:p>
          <a:p>
            <a:r>
              <a:rPr lang="en-US" dirty="0" smtClean="0"/>
              <a:t>Branch to sales relationship is one to many using primary key as </a:t>
            </a:r>
            <a:r>
              <a:rPr lang="en-US" b="1" dirty="0" smtClean="0"/>
              <a:t>branch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System used for this analysis </a:t>
            </a:r>
            <a:r>
              <a:rPr lang="en-US" b="1" dirty="0" smtClean="0"/>
              <a:t>MySQL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28" y="1957129"/>
            <a:ext cx="6160654" cy="3177307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32" y="5134436"/>
            <a:ext cx="1697614" cy="11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834" y="274529"/>
            <a:ext cx="103447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Question-1:  </a:t>
            </a:r>
            <a:r>
              <a:rPr lang="en-US" dirty="0" smtClean="0"/>
              <a:t>Retrieve </a:t>
            </a:r>
            <a:r>
              <a:rPr lang="en-US" dirty="0"/>
              <a:t>the total sales for each branch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b="1" dirty="0" smtClean="0"/>
              <a:t>Query: </a:t>
            </a:r>
          </a:p>
          <a:p>
            <a:r>
              <a:rPr lang="en-US" dirty="0" smtClean="0"/>
              <a:t>select </a:t>
            </a:r>
            <a:r>
              <a:rPr lang="en-US" dirty="0"/>
              <a:t>branch , round(sum(total),0) as </a:t>
            </a:r>
            <a:r>
              <a:rPr lang="en-US" dirty="0" smtClean="0"/>
              <a:t>total_sales </a:t>
            </a:r>
          </a:p>
          <a:p>
            <a:r>
              <a:rPr lang="en-US" dirty="0" smtClean="0"/>
              <a:t>from sales</a:t>
            </a:r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branch</a:t>
            </a:r>
          </a:p>
          <a:p>
            <a:r>
              <a:rPr lang="en-US" dirty="0" smtClean="0"/>
              <a:t>order by total_sales desc;</a:t>
            </a:r>
          </a:p>
          <a:p>
            <a:endParaRPr lang="en-US" dirty="0"/>
          </a:p>
          <a:p>
            <a:r>
              <a:rPr lang="en-US" b="1" dirty="0" smtClean="0"/>
              <a:t>Output: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Question-2: </a:t>
            </a:r>
            <a:r>
              <a:rPr lang="en-US" b="1" dirty="0" smtClean="0"/>
              <a:t> </a:t>
            </a:r>
            <a:r>
              <a:rPr lang="en-US" dirty="0" smtClean="0"/>
              <a:t>Calculate </a:t>
            </a:r>
            <a:r>
              <a:rPr lang="en-US" dirty="0"/>
              <a:t>the average rating for each product line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b="1" dirty="0"/>
              <a:t>Query: </a:t>
            </a:r>
          </a:p>
          <a:p>
            <a:r>
              <a:rPr lang="en-US" dirty="0"/>
              <a:t>select p.productline, round(avg(s.rating),2) as avg_ratingfrom </a:t>
            </a:r>
            <a:endParaRPr lang="en-US" dirty="0" smtClean="0"/>
          </a:p>
          <a:p>
            <a:r>
              <a:rPr lang="en-US" dirty="0" smtClean="0"/>
              <a:t>sales </a:t>
            </a:r>
            <a:r>
              <a:rPr lang="en-US" dirty="0"/>
              <a:t>as </a:t>
            </a:r>
            <a:r>
              <a:rPr lang="en-US" dirty="0" smtClean="0"/>
              <a:t>s join </a:t>
            </a:r>
            <a:r>
              <a:rPr lang="en-US" dirty="0"/>
              <a:t>product as p on s.productkey = </a:t>
            </a:r>
            <a:r>
              <a:rPr lang="en-US" dirty="0" smtClean="0"/>
              <a:t>p.productKey</a:t>
            </a:r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p.productline</a:t>
            </a:r>
          </a:p>
          <a:p>
            <a:r>
              <a:rPr lang="en-US" dirty="0" smtClean="0"/>
              <a:t>order </a:t>
            </a:r>
            <a:r>
              <a:rPr lang="en-US" dirty="0"/>
              <a:t>by p.productline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dirty="0"/>
              <a:t>Output: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90886"/>
              </p:ext>
            </p:extLst>
          </p:nvPr>
        </p:nvGraphicFramePr>
        <p:xfrm>
          <a:off x="6467187" y="4969163"/>
          <a:ext cx="3166342" cy="1272540"/>
        </p:xfrm>
        <a:graphic>
          <a:graphicData uri="http://schemas.openxmlformats.org/drawingml/2006/table">
            <a:tbl>
              <a:tblPr/>
              <a:tblGrid>
                <a:gridCol w="1952893">
                  <a:extLst>
                    <a:ext uri="{9D8B030D-6E8A-4147-A177-3AD203B41FA5}">
                      <a16:colId xmlns:a16="http://schemas.microsoft.com/office/drawing/2014/main" val="2670652889"/>
                    </a:ext>
                  </a:extLst>
                </a:gridCol>
                <a:gridCol w="1213449">
                  <a:extLst>
                    <a:ext uri="{9D8B030D-6E8A-4147-A177-3AD203B41FA5}">
                      <a16:colId xmlns:a16="http://schemas.microsoft.com/office/drawing/2014/main" val="2207017590"/>
                    </a:ext>
                  </a:extLst>
                </a:gridCol>
              </a:tblGrid>
              <a:tr h="1752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productline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avg_rating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161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95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02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46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0115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761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52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590002"/>
              </p:ext>
            </p:extLst>
          </p:nvPr>
        </p:nvGraphicFramePr>
        <p:xfrm>
          <a:off x="3288146" y="2480988"/>
          <a:ext cx="1422400" cy="7315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279674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870637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271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908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16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07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2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6617" y="701962"/>
            <a:ext cx="105848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Question-3</a:t>
            </a:r>
            <a:r>
              <a:rPr lang="en-US" b="1" dirty="0"/>
              <a:t>:  </a:t>
            </a:r>
            <a:r>
              <a:rPr lang="en-US" dirty="0"/>
              <a:t>Find the total gross income for each month in </a:t>
            </a:r>
            <a:r>
              <a:rPr lang="en-US" dirty="0" smtClean="0"/>
              <a:t>2019 ?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Query: </a:t>
            </a:r>
            <a:endParaRPr lang="en-US" b="1" dirty="0" smtClean="0"/>
          </a:p>
          <a:p>
            <a:r>
              <a:rPr lang="en-US" dirty="0" smtClean="0"/>
              <a:t>select </a:t>
            </a:r>
            <a:r>
              <a:rPr lang="en-US" dirty="0"/>
              <a:t>monthname(date_transaction) as month_of_year, sum(gross_income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from sales</a:t>
            </a:r>
          </a:p>
          <a:p>
            <a:r>
              <a:rPr lang="en-US" dirty="0" smtClean="0"/>
              <a:t>group </a:t>
            </a:r>
            <a:r>
              <a:rPr lang="en-US" dirty="0"/>
              <a:t>by month_of_year;</a:t>
            </a:r>
          </a:p>
          <a:p>
            <a:endParaRPr lang="en-US" dirty="0"/>
          </a:p>
          <a:p>
            <a:r>
              <a:rPr lang="en-US" b="1" dirty="0"/>
              <a:t>Output</a:t>
            </a:r>
            <a:r>
              <a:rPr lang="en-US" b="1" dirty="0" smtClean="0"/>
              <a:t>: </a:t>
            </a:r>
          </a:p>
          <a:p>
            <a:endParaRPr lang="en-US" b="1" dirty="0"/>
          </a:p>
          <a:p>
            <a:r>
              <a:rPr lang="en-US" b="1" dirty="0"/>
              <a:t>Question-4: </a:t>
            </a:r>
            <a:r>
              <a:rPr lang="en-US" dirty="0"/>
              <a:t>Identify the top 5 products with the highest gross income ?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Query: </a:t>
            </a:r>
            <a:endParaRPr lang="en-US" dirty="0"/>
          </a:p>
          <a:p>
            <a:r>
              <a:rPr lang="en-US" dirty="0"/>
              <a:t>select p.productline, s.productkey, sum(s.gross_income) as </a:t>
            </a:r>
            <a:r>
              <a:rPr lang="en-US" dirty="0" smtClean="0"/>
              <a:t>gross_income</a:t>
            </a:r>
          </a:p>
          <a:p>
            <a:r>
              <a:rPr lang="en-US" dirty="0" smtClean="0"/>
              <a:t>from </a:t>
            </a:r>
            <a:r>
              <a:rPr lang="en-US" dirty="0"/>
              <a:t>sales </a:t>
            </a:r>
            <a:r>
              <a:rPr lang="en-US" dirty="0" smtClean="0"/>
              <a:t>s </a:t>
            </a:r>
          </a:p>
          <a:p>
            <a:r>
              <a:rPr lang="en-US" dirty="0" smtClean="0"/>
              <a:t>inner </a:t>
            </a:r>
            <a:r>
              <a:rPr lang="en-US" dirty="0"/>
              <a:t>join product p on s.productkey = </a:t>
            </a:r>
            <a:r>
              <a:rPr lang="en-US" dirty="0" smtClean="0"/>
              <a:t>p.productKey</a:t>
            </a:r>
          </a:p>
          <a:p>
            <a:r>
              <a:rPr lang="en-US" dirty="0" smtClean="0"/>
              <a:t>group </a:t>
            </a:r>
            <a:r>
              <a:rPr lang="en-US" dirty="0"/>
              <a:t>by p.productline, </a:t>
            </a:r>
            <a:r>
              <a:rPr lang="en-US" dirty="0" smtClean="0"/>
              <a:t>s.productKey</a:t>
            </a:r>
          </a:p>
          <a:p>
            <a:r>
              <a:rPr lang="en-US" dirty="0" smtClean="0"/>
              <a:t>order </a:t>
            </a:r>
            <a:r>
              <a:rPr lang="en-US" dirty="0"/>
              <a:t>by gross_income desc </a:t>
            </a:r>
            <a:endParaRPr lang="en-US" dirty="0" smtClean="0"/>
          </a:p>
          <a:p>
            <a:r>
              <a:rPr lang="en-US" dirty="0" smtClean="0"/>
              <a:t>limit </a:t>
            </a:r>
            <a:r>
              <a:rPr lang="en-US" dirty="0"/>
              <a:t>5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Output: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65123"/>
              </p:ext>
            </p:extLst>
          </p:nvPr>
        </p:nvGraphicFramePr>
        <p:xfrm>
          <a:off x="4128654" y="2170546"/>
          <a:ext cx="2466110" cy="886690"/>
        </p:xfrm>
        <a:graphic>
          <a:graphicData uri="http://schemas.openxmlformats.org/drawingml/2006/table">
            <a:tbl>
              <a:tblPr/>
              <a:tblGrid>
                <a:gridCol w="1116239">
                  <a:extLst>
                    <a:ext uri="{9D8B030D-6E8A-4147-A177-3AD203B41FA5}">
                      <a16:colId xmlns:a16="http://schemas.microsoft.com/office/drawing/2014/main" val="3317944459"/>
                    </a:ext>
                  </a:extLst>
                </a:gridCol>
                <a:gridCol w="1349871">
                  <a:extLst>
                    <a:ext uri="{9D8B030D-6E8A-4147-A177-3AD203B41FA5}">
                      <a16:colId xmlns:a16="http://schemas.microsoft.com/office/drawing/2014/main" val="333923556"/>
                    </a:ext>
                  </a:extLst>
                </a:gridCol>
              </a:tblGrid>
              <a:tr h="265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month_of_year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sum(gross_income)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916377"/>
                  </a:ext>
                </a:extLst>
              </a:tr>
              <a:tr h="20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31862.62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22245"/>
                  </a:ext>
                </a:extLst>
              </a:tr>
              <a:tr h="20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30051.85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9889"/>
                  </a:ext>
                </a:extLst>
              </a:tr>
              <a:tr h="20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26244.43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5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66356"/>
              </p:ext>
            </p:extLst>
          </p:nvPr>
        </p:nvGraphicFramePr>
        <p:xfrm>
          <a:off x="6980959" y="4636654"/>
          <a:ext cx="3493077" cy="1200726"/>
        </p:xfrm>
        <a:graphic>
          <a:graphicData uri="http://schemas.openxmlformats.org/drawingml/2006/table">
            <a:tbl>
              <a:tblPr/>
              <a:tblGrid>
                <a:gridCol w="1444927">
                  <a:extLst>
                    <a:ext uri="{9D8B030D-6E8A-4147-A177-3AD203B41FA5}">
                      <a16:colId xmlns:a16="http://schemas.microsoft.com/office/drawing/2014/main" val="1402854013"/>
                    </a:ext>
                  </a:extLst>
                </a:gridCol>
                <a:gridCol w="953933">
                  <a:extLst>
                    <a:ext uri="{9D8B030D-6E8A-4147-A177-3AD203B41FA5}">
                      <a16:colId xmlns:a16="http://schemas.microsoft.com/office/drawing/2014/main" val="78841016"/>
                    </a:ext>
                  </a:extLst>
                </a:gridCol>
                <a:gridCol w="1094217">
                  <a:extLst>
                    <a:ext uri="{9D8B030D-6E8A-4147-A177-3AD203B41FA5}">
                      <a16:colId xmlns:a16="http://schemas.microsoft.com/office/drawing/2014/main" val="2993438718"/>
                    </a:ext>
                  </a:extLst>
                </a:gridCol>
              </a:tblGrid>
              <a:tr h="20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productline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productkey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gross_income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15553"/>
                  </a:ext>
                </a:extLst>
              </a:tr>
              <a:tr h="20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EA101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15743.50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10592"/>
                  </a:ext>
                </a:extLst>
              </a:tr>
              <a:tr h="20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14906.74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10397"/>
                  </a:ext>
                </a:extLst>
              </a:tr>
              <a:tr h="20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ST404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14809.86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213"/>
                  </a:ext>
                </a:extLst>
              </a:tr>
              <a:tr h="20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HL303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14481.50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218499"/>
                  </a:ext>
                </a:extLst>
              </a:tr>
              <a:tr h="200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FA102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14293.48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9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2872" y="1006764"/>
            <a:ext cx="99383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Question-5: </a:t>
            </a:r>
            <a:r>
              <a:rPr lang="en-US" dirty="0"/>
              <a:t>Calculate the total tax amount collected for each payment method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b="1" dirty="0"/>
              <a:t>Query: </a:t>
            </a:r>
          </a:p>
          <a:p>
            <a:r>
              <a:rPr lang="en-US" dirty="0" smtClean="0"/>
              <a:t>select </a:t>
            </a:r>
            <a:r>
              <a:rPr lang="en-US" dirty="0"/>
              <a:t>payment, round(SUM(tax5),0) as </a:t>
            </a:r>
            <a:r>
              <a:rPr lang="en-US" dirty="0" smtClean="0"/>
              <a:t>tax_collected</a:t>
            </a:r>
          </a:p>
          <a:p>
            <a:r>
              <a:rPr lang="en-US" dirty="0" smtClean="0"/>
              <a:t>from </a:t>
            </a:r>
            <a:r>
              <a:rPr lang="en-US" dirty="0"/>
              <a:t>sales </a:t>
            </a:r>
            <a:endParaRPr lang="en-US" dirty="0" smtClean="0"/>
          </a:p>
          <a:p>
            <a:r>
              <a:rPr lang="en-US" dirty="0" smtClean="0"/>
              <a:t>group </a:t>
            </a:r>
            <a:r>
              <a:rPr lang="en-US" dirty="0"/>
              <a:t>by payment</a:t>
            </a:r>
            <a:r>
              <a:rPr lang="en-US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Output: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Question-6: </a:t>
            </a:r>
            <a:r>
              <a:rPr lang="en-US" dirty="0"/>
              <a:t>What is the gender distribution of customers for each branch ?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/>
              <a:t>Query</a:t>
            </a:r>
            <a:r>
              <a:rPr lang="en-US" b="1" dirty="0" smtClean="0"/>
              <a:t>: </a:t>
            </a:r>
          </a:p>
          <a:p>
            <a:endParaRPr lang="en-US" dirty="0" smtClean="0"/>
          </a:p>
          <a:p>
            <a:r>
              <a:rPr lang="en-US" dirty="0"/>
              <a:t>with genderDistribution </a:t>
            </a:r>
            <a:r>
              <a:rPr lang="en-US" dirty="0" smtClean="0"/>
              <a:t>as</a:t>
            </a:r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select </a:t>
            </a:r>
            <a:r>
              <a:rPr lang="en-US" dirty="0"/>
              <a:t>branch, gender, count(*) </a:t>
            </a:r>
            <a:r>
              <a:rPr lang="en-US" dirty="0" smtClean="0"/>
              <a:t>genderCount</a:t>
            </a:r>
          </a:p>
          <a:p>
            <a:r>
              <a:rPr lang="en-US" dirty="0" smtClean="0"/>
              <a:t>from sales</a:t>
            </a:r>
          </a:p>
          <a:p>
            <a:r>
              <a:rPr lang="en-US" dirty="0" smtClean="0"/>
              <a:t>group </a:t>
            </a:r>
            <a:r>
              <a:rPr lang="en-US" dirty="0"/>
              <a:t>by branch, </a:t>
            </a:r>
            <a:r>
              <a:rPr lang="en-US" dirty="0" smtClean="0"/>
              <a:t>gender</a:t>
            </a:r>
          </a:p>
          <a:p>
            <a:r>
              <a:rPr lang="en-US" dirty="0" smtClean="0"/>
              <a:t>order </a:t>
            </a:r>
            <a:r>
              <a:rPr lang="en-US" dirty="0"/>
              <a:t>by branch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43328"/>
              </p:ext>
            </p:extLst>
          </p:nvPr>
        </p:nvGraphicFramePr>
        <p:xfrm>
          <a:off x="4020127" y="2407095"/>
          <a:ext cx="2232892" cy="1056540"/>
        </p:xfrm>
        <a:graphic>
          <a:graphicData uri="http://schemas.openxmlformats.org/drawingml/2006/table">
            <a:tbl>
              <a:tblPr/>
              <a:tblGrid>
                <a:gridCol w="947287">
                  <a:extLst>
                    <a:ext uri="{9D8B030D-6E8A-4147-A177-3AD203B41FA5}">
                      <a16:colId xmlns:a16="http://schemas.microsoft.com/office/drawing/2014/main" val="925277775"/>
                    </a:ext>
                  </a:extLst>
                </a:gridCol>
                <a:gridCol w="1285605">
                  <a:extLst>
                    <a:ext uri="{9D8B030D-6E8A-4147-A177-3AD203B41FA5}">
                      <a16:colId xmlns:a16="http://schemas.microsoft.com/office/drawing/2014/main" val="3714931312"/>
                    </a:ext>
                  </a:extLst>
                </a:gridCol>
              </a:tblGrid>
              <a:tr h="264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tax_collected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99535"/>
                  </a:ext>
                </a:extLst>
              </a:tr>
              <a:tr h="264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Ewallet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93700"/>
                  </a:ext>
                </a:extLst>
              </a:tr>
              <a:tr h="264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564272"/>
                  </a:ext>
                </a:extLst>
              </a:tr>
              <a:tr h="264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card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633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8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858982" y="406401"/>
            <a:ext cx="10261598" cy="58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select branch, gender, genderCount,</a:t>
            </a:r>
          </a:p>
          <a:p>
            <a:r>
              <a:rPr lang="en-US" dirty="0"/>
              <a:t>round((genderCount*100) / sum(genderCount) over (partition by branch), 2) as </a:t>
            </a:r>
            <a:r>
              <a:rPr lang="en-US" dirty="0" smtClean="0"/>
              <a:t>percentage</a:t>
            </a:r>
          </a:p>
          <a:p>
            <a:r>
              <a:rPr lang="en-US" dirty="0" smtClean="0"/>
              <a:t>from </a:t>
            </a:r>
            <a:r>
              <a:rPr lang="en-US" dirty="0"/>
              <a:t>genderDistribution</a:t>
            </a:r>
          </a:p>
          <a:p>
            <a:r>
              <a:rPr lang="en-US" dirty="0"/>
              <a:t>order by branch, gender</a:t>
            </a:r>
            <a:r>
              <a:rPr lang="en-US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Output: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Question-7: </a:t>
            </a:r>
            <a:r>
              <a:rPr lang="en-US" dirty="0"/>
              <a:t>How does the gross margin percentage vary between Member and Normal customers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b="1" dirty="0" smtClean="0"/>
              <a:t>Query:</a:t>
            </a:r>
          </a:p>
          <a:p>
            <a:r>
              <a:rPr lang="en-US" dirty="0" smtClean="0"/>
              <a:t>Select customertype</a:t>
            </a:r>
            <a:r>
              <a:rPr lang="en-US" dirty="0"/>
              <a:t>,   </a:t>
            </a:r>
            <a:r>
              <a:rPr lang="en-US" dirty="0" smtClean="0"/>
              <a:t>avg(gross_margin</a:t>
            </a:r>
            <a:r>
              <a:rPr lang="en-US" dirty="0"/>
              <a:t>) as avg_margin,   </a:t>
            </a:r>
            <a:r>
              <a:rPr lang="en-US" dirty="0" smtClean="0"/>
              <a:t>min(gross_margin</a:t>
            </a:r>
            <a:r>
              <a:rPr lang="en-US" dirty="0"/>
              <a:t>) as min_margin,    max(gross_margin) as </a:t>
            </a:r>
            <a:r>
              <a:rPr lang="en-US" dirty="0" smtClean="0"/>
              <a:t>max_margin</a:t>
            </a:r>
          </a:p>
          <a:p>
            <a:r>
              <a:rPr lang="en-US" dirty="0" smtClean="0"/>
              <a:t>From sales</a:t>
            </a:r>
          </a:p>
          <a:p>
            <a:r>
              <a:rPr lang="en-US" dirty="0" smtClean="0"/>
              <a:t>group </a:t>
            </a:r>
            <a:r>
              <a:rPr lang="en-US" dirty="0"/>
              <a:t>by	customertype</a:t>
            </a:r>
            <a:r>
              <a:rPr lang="en-US" dirty="0" smtClean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23396"/>
              </p:ext>
            </p:extLst>
          </p:nvPr>
        </p:nvGraphicFramePr>
        <p:xfrm>
          <a:off x="2164079" y="2188195"/>
          <a:ext cx="3193013" cy="1571003"/>
        </p:xfrm>
        <a:graphic>
          <a:graphicData uri="http://schemas.openxmlformats.org/drawingml/2006/table">
            <a:tbl>
              <a:tblPr/>
              <a:tblGrid>
                <a:gridCol w="635897">
                  <a:extLst>
                    <a:ext uri="{9D8B030D-6E8A-4147-A177-3AD203B41FA5}">
                      <a16:colId xmlns:a16="http://schemas.microsoft.com/office/drawing/2014/main" val="568911053"/>
                    </a:ext>
                  </a:extLst>
                </a:gridCol>
                <a:gridCol w="635897">
                  <a:extLst>
                    <a:ext uri="{9D8B030D-6E8A-4147-A177-3AD203B41FA5}">
                      <a16:colId xmlns:a16="http://schemas.microsoft.com/office/drawing/2014/main" val="2476368326"/>
                    </a:ext>
                  </a:extLst>
                </a:gridCol>
                <a:gridCol w="1014728">
                  <a:extLst>
                    <a:ext uri="{9D8B030D-6E8A-4147-A177-3AD203B41FA5}">
                      <a16:colId xmlns:a16="http://schemas.microsoft.com/office/drawing/2014/main" val="961792594"/>
                    </a:ext>
                  </a:extLst>
                </a:gridCol>
                <a:gridCol w="906491">
                  <a:extLst>
                    <a:ext uri="{9D8B030D-6E8A-4147-A177-3AD203B41FA5}">
                      <a16:colId xmlns:a16="http://schemas.microsoft.com/office/drawing/2014/main" val="3500432126"/>
                    </a:ext>
                  </a:extLst>
                </a:gridCol>
              </a:tblGrid>
              <a:tr h="224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genderCount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00941"/>
                  </a:ext>
                </a:extLst>
              </a:tr>
              <a:tr h="224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22277"/>
                  </a:ext>
                </a:extLst>
              </a:tr>
              <a:tr h="224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855570"/>
                  </a:ext>
                </a:extLst>
              </a:tr>
              <a:tr h="224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35650"/>
                  </a:ext>
                </a:extLst>
              </a:tr>
              <a:tr h="224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40830"/>
                  </a:ext>
                </a:extLst>
              </a:tr>
              <a:tr h="224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88183"/>
                  </a:ext>
                </a:extLst>
              </a:tr>
              <a:tr h="224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3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0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572655" y="434109"/>
            <a:ext cx="104740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Question-8: </a:t>
            </a:r>
            <a:r>
              <a:rPr lang="en-US" dirty="0"/>
              <a:t>Are there any seasonal trends in sales based on the date and time of the purchases ?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Query: </a:t>
            </a:r>
          </a:p>
          <a:p>
            <a:r>
              <a:rPr lang="en-US" dirty="0" smtClean="0"/>
              <a:t>Select monthname(date_transaction</a:t>
            </a:r>
            <a:r>
              <a:rPr lang="en-US" dirty="0"/>
              <a:t>) as mth,  </a:t>
            </a:r>
            <a:r>
              <a:rPr lang="en-US" dirty="0" smtClean="0"/>
              <a:t>ROUND(sum(total</a:t>
            </a:r>
            <a:r>
              <a:rPr lang="en-US" dirty="0"/>
              <a:t>),0) as </a:t>
            </a:r>
            <a:r>
              <a:rPr lang="en-US" dirty="0" smtClean="0"/>
              <a:t>total_sales</a:t>
            </a:r>
          </a:p>
          <a:p>
            <a:r>
              <a:rPr lang="en-US" dirty="0" smtClean="0"/>
              <a:t>From sales</a:t>
            </a:r>
          </a:p>
          <a:p>
            <a:r>
              <a:rPr lang="en-US" dirty="0" smtClean="0"/>
              <a:t>group </a:t>
            </a:r>
            <a:r>
              <a:rPr lang="en-US" dirty="0"/>
              <a:t>by	</a:t>
            </a:r>
            <a:r>
              <a:rPr lang="en-US" dirty="0" smtClean="0"/>
              <a:t>MTH</a:t>
            </a:r>
          </a:p>
          <a:p>
            <a:r>
              <a:rPr lang="en-US" dirty="0" smtClean="0"/>
              <a:t>order </a:t>
            </a:r>
            <a:r>
              <a:rPr lang="en-US" dirty="0"/>
              <a:t>by 	MTH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 smtClean="0"/>
              <a:t>Output: 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Question-9:</a:t>
            </a:r>
            <a:r>
              <a:rPr lang="en-US" dirty="0"/>
              <a:t> Which branch has the highest average total sales per month in 2019 </a:t>
            </a:r>
            <a:r>
              <a:rPr lang="en-US" dirty="0" smtClean="0"/>
              <a:t>?</a:t>
            </a:r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29446"/>
              </p:ext>
            </p:extLst>
          </p:nvPr>
        </p:nvGraphicFramePr>
        <p:xfrm>
          <a:off x="1825337" y="623556"/>
          <a:ext cx="3683000" cy="752661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41709642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81588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9561297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4146430"/>
                    </a:ext>
                  </a:extLst>
                </a:gridCol>
              </a:tblGrid>
              <a:tr h="250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avg_margin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min_margin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max_margin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557807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0.229540923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60150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0.233266538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86169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55908"/>
              </p:ext>
            </p:extLst>
          </p:nvPr>
        </p:nvGraphicFramePr>
        <p:xfrm>
          <a:off x="2429164" y="3709425"/>
          <a:ext cx="1874982" cy="731520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4034337527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28285248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977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26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38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105940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4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5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819" y="314036"/>
            <a:ext cx="1083425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Query:</a:t>
            </a:r>
          </a:p>
          <a:p>
            <a:endParaRPr lang="en-US" b="1" dirty="0" smtClean="0"/>
          </a:p>
          <a:p>
            <a:r>
              <a:rPr lang="en-US" sz="1400" dirty="0" smtClean="0"/>
              <a:t>with </a:t>
            </a:r>
            <a:r>
              <a:rPr lang="en-US" sz="1400" dirty="0"/>
              <a:t>t1 </a:t>
            </a:r>
            <a:r>
              <a:rPr lang="en-US" sz="1400" dirty="0" smtClean="0"/>
              <a:t>as</a:t>
            </a:r>
          </a:p>
          <a:p>
            <a:r>
              <a:rPr lang="en-US" sz="1400" dirty="0" smtClean="0"/>
              <a:t> (</a:t>
            </a:r>
          </a:p>
          <a:p>
            <a:r>
              <a:rPr lang="en-US" sz="1400" dirty="0" smtClean="0"/>
              <a:t>--- </a:t>
            </a:r>
            <a:r>
              <a:rPr lang="en-US" sz="1400" dirty="0"/>
              <a:t>monthly average </a:t>
            </a:r>
            <a:r>
              <a:rPr lang="en-US" sz="1400" dirty="0" smtClean="0"/>
              <a:t>sale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select </a:t>
            </a:r>
            <a:r>
              <a:rPr lang="en-US" sz="1400" dirty="0"/>
              <a:t>mth, round(avg(total_sales),0) as </a:t>
            </a:r>
            <a:r>
              <a:rPr lang="en-US" sz="1400" dirty="0" smtClean="0"/>
              <a:t>averagebymonth</a:t>
            </a:r>
            <a:endParaRPr lang="en-US" sz="1400" dirty="0"/>
          </a:p>
          <a:p>
            <a:r>
              <a:rPr lang="en-US" sz="1400" dirty="0" smtClean="0"/>
              <a:t>From</a:t>
            </a:r>
          </a:p>
          <a:p>
            <a:r>
              <a:rPr lang="en-US" sz="1400" dirty="0" smtClean="0"/>
              <a:t>(select </a:t>
            </a:r>
            <a:r>
              <a:rPr lang="en-US" sz="1400" dirty="0"/>
              <a:t>branch, monthname(date_transaction) as mth, sum(total) as </a:t>
            </a:r>
            <a:r>
              <a:rPr lang="en-US" sz="1400" dirty="0" smtClean="0"/>
              <a:t>total_sales </a:t>
            </a:r>
          </a:p>
          <a:p>
            <a:r>
              <a:rPr lang="en-US" sz="1400" dirty="0" smtClean="0"/>
              <a:t>from sales</a:t>
            </a:r>
          </a:p>
          <a:p>
            <a:r>
              <a:rPr lang="en-US" sz="1400" dirty="0" smtClean="0"/>
              <a:t>group </a:t>
            </a:r>
            <a:r>
              <a:rPr lang="en-US" sz="1400" dirty="0"/>
              <a:t>by branch, mth) </a:t>
            </a:r>
            <a:r>
              <a:rPr lang="en-US" sz="1400" dirty="0" smtClean="0"/>
              <a:t>x</a:t>
            </a:r>
          </a:p>
          <a:p>
            <a:r>
              <a:rPr lang="en-US" sz="1400" dirty="0" smtClean="0"/>
              <a:t>group by </a:t>
            </a:r>
            <a:r>
              <a:rPr lang="en-US" sz="1400" dirty="0"/>
              <a:t>mth),  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--- </a:t>
            </a:r>
            <a:r>
              <a:rPr lang="en-US" sz="1400" dirty="0"/>
              <a:t>monthly branch wise </a:t>
            </a:r>
            <a:r>
              <a:rPr lang="en-US" sz="1400" dirty="0" smtClean="0"/>
              <a:t>sale</a:t>
            </a:r>
          </a:p>
          <a:p>
            <a:endParaRPr lang="en-US" sz="1400" dirty="0"/>
          </a:p>
          <a:p>
            <a:r>
              <a:rPr lang="en-US" sz="1400" dirty="0" smtClean="0"/>
              <a:t>t2 </a:t>
            </a:r>
            <a:r>
              <a:rPr lang="en-US" sz="1400" dirty="0"/>
              <a:t>as 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/>
              <a:t>select branch, monthname(date_transaction) as month_name, round(sum(total),0) as </a:t>
            </a:r>
            <a:r>
              <a:rPr lang="en-US" sz="1400" dirty="0" smtClean="0"/>
              <a:t>total_monthly_sales</a:t>
            </a:r>
          </a:p>
          <a:p>
            <a:r>
              <a:rPr lang="en-US" sz="1400" dirty="0" smtClean="0"/>
              <a:t>from sales</a:t>
            </a:r>
          </a:p>
          <a:p>
            <a:r>
              <a:rPr lang="en-US" sz="1400" dirty="0" smtClean="0"/>
              <a:t>group </a:t>
            </a:r>
            <a:r>
              <a:rPr lang="en-US" sz="1400" dirty="0"/>
              <a:t>by branch, month_name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 smtClean="0"/>
              <a:t>--- compare </a:t>
            </a:r>
            <a:r>
              <a:rPr lang="en-US" sz="1400" dirty="0"/>
              <a:t>average and monthly </a:t>
            </a:r>
            <a:r>
              <a:rPr lang="en-US" sz="1400" dirty="0" smtClean="0"/>
              <a:t>sales</a:t>
            </a:r>
          </a:p>
          <a:p>
            <a:endParaRPr lang="en-US" sz="1400" dirty="0" smtClean="0"/>
          </a:p>
          <a:p>
            <a:r>
              <a:rPr lang="en-US" sz="1400" dirty="0" smtClean="0"/>
              <a:t>select *</a:t>
            </a:r>
          </a:p>
          <a:p>
            <a:r>
              <a:rPr lang="en-US" sz="1400" dirty="0" smtClean="0"/>
              <a:t>from t2</a:t>
            </a:r>
          </a:p>
          <a:p>
            <a:r>
              <a:rPr lang="en-US" sz="1400" dirty="0" smtClean="0"/>
              <a:t>join </a:t>
            </a:r>
            <a:r>
              <a:rPr lang="en-US" sz="1400" dirty="0"/>
              <a:t>t1 on t2.total_monthly_sales &gt; </a:t>
            </a:r>
            <a:r>
              <a:rPr lang="en-US" sz="1400" dirty="0" smtClean="0"/>
              <a:t>t1.averagebymonth</a:t>
            </a:r>
          </a:p>
          <a:p>
            <a:r>
              <a:rPr lang="en-US" sz="1400" dirty="0" smtClean="0"/>
              <a:t>where </a:t>
            </a:r>
            <a:r>
              <a:rPr lang="en-US" sz="1400" dirty="0"/>
              <a:t>month_name = </a:t>
            </a:r>
            <a:r>
              <a:rPr lang="en-US" sz="1400" dirty="0" smtClean="0"/>
              <a:t>mth</a:t>
            </a:r>
          </a:p>
          <a:p>
            <a:r>
              <a:rPr lang="en-US" sz="1400" dirty="0" smtClean="0"/>
              <a:t>order </a:t>
            </a:r>
            <a:r>
              <a:rPr lang="en-US" sz="1400" dirty="0"/>
              <a:t>by averagebymonth desc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b="1" dirty="0" smtClean="0"/>
              <a:t>Output: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27490"/>
              </p:ext>
            </p:extLst>
          </p:nvPr>
        </p:nvGraphicFramePr>
        <p:xfrm>
          <a:off x="5300518" y="5225110"/>
          <a:ext cx="4749800" cy="112027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94080489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1939227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3242734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69945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94927421"/>
                    </a:ext>
                  </a:extLst>
                </a:gridCol>
              </a:tblGrid>
              <a:tr h="22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month_name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total_monthly_sales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averagebymonth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7338"/>
                  </a:ext>
                </a:extLst>
              </a:tr>
              <a:tr h="22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51839"/>
                  </a:ext>
                </a:extLst>
              </a:tr>
              <a:tr h="22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075607"/>
                  </a:ext>
                </a:extLst>
              </a:tr>
              <a:tr h="22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871804"/>
                  </a:ext>
                </a:extLst>
              </a:tr>
              <a:tr h="22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21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7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41745" y="216196"/>
            <a:ext cx="1112058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Question-10: </a:t>
            </a:r>
            <a:r>
              <a:rPr lang="en-US" dirty="0" smtClean="0"/>
              <a:t>Find </a:t>
            </a:r>
            <a:r>
              <a:rPr lang="en-US" dirty="0"/>
              <a:t>the total revenue generated by Male and Female customers for each product line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b="1" dirty="0" smtClean="0"/>
              <a:t>Query: </a:t>
            </a:r>
          </a:p>
          <a:p>
            <a:r>
              <a:rPr lang="en-US" sz="1600" dirty="0"/>
              <a:t>--- total revenue generated by each product line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select </a:t>
            </a:r>
            <a:r>
              <a:rPr lang="en-US" sz="1600" dirty="0"/>
              <a:t>s.gender, p.productline as product_name, round(sum(s.total),0) as </a:t>
            </a:r>
            <a:r>
              <a:rPr lang="en-US" sz="1600" dirty="0" smtClean="0"/>
              <a:t>total_revenue</a:t>
            </a:r>
          </a:p>
          <a:p>
            <a:r>
              <a:rPr lang="en-US" sz="1600" dirty="0" smtClean="0"/>
              <a:t>from </a:t>
            </a:r>
            <a:r>
              <a:rPr lang="en-US" sz="1600" dirty="0"/>
              <a:t>sales as </a:t>
            </a:r>
            <a:r>
              <a:rPr lang="en-US" sz="1600" dirty="0" smtClean="0"/>
              <a:t>s</a:t>
            </a:r>
          </a:p>
          <a:p>
            <a:r>
              <a:rPr lang="en-US" sz="1600" dirty="0" smtClean="0"/>
              <a:t>join </a:t>
            </a:r>
            <a:r>
              <a:rPr lang="en-US" sz="1600" dirty="0"/>
              <a:t>product as p on s.productkey = </a:t>
            </a:r>
            <a:r>
              <a:rPr lang="en-US" sz="1600" dirty="0" smtClean="0"/>
              <a:t>p.productKey</a:t>
            </a:r>
          </a:p>
          <a:p>
            <a:r>
              <a:rPr lang="en-US" sz="1600" dirty="0" smtClean="0"/>
              <a:t>group </a:t>
            </a:r>
            <a:r>
              <a:rPr lang="en-US" sz="1600" dirty="0"/>
              <a:t>by gender, product_name;</a:t>
            </a:r>
          </a:p>
          <a:p>
            <a:endParaRPr lang="en-US" sz="1600" b="1" dirty="0" smtClean="0"/>
          </a:p>
          <a:p>
            <a:r>
              <a:rPr lang="en-US" sz="1600" dirty="0"/>
              <a:t>--- total revenue and gender contribution for each product line revenue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with total_revenue_table </a:t>
            </a:r>
            <a:r>
              <a:rPr lang="en-US" sz="1600" dirty="0" smtClean="0"/>
              <a:t>as ( --- </a:t>
            </a:r>
            <a:r>
              <a:rPr lang="en-US" sz="1600" dirty="0"/>
              <a:t>total revenue by gender and product </a:t>
            </a:r>
            <a:r>
              <a:rPr lang="en-US" sz="1600" dirty="0" smtClean="0"/>
              <a:t>line</a:t>
            </a:r>
          </a:p>
          <a:p>
            <a:r>
              <a:rPr lang="en-US" sz="1600" dirty="0" smtClean="0"/>
              <a:t>select </a:t>
            </a:r>
            <a:r>
              <a:rPr lang="en-US" sz="1600" dirty="0"/>
              <a:t>s.gender, p.productline as product_name, round(sum(s.total),0) as </a:t>
            </a:r>
            <a:r>
              <a:rPr lang="en-US" sz="1600" dirty="0" smtClean="0"/>
              <a:t>total_revenue</a:t>
            </a:r>
          </a:p>
          <a:p>
            <a:r>
              <a:rPr lang="en-US" sz="1600" dirty="0" smtClean="0"/>
              <a:t>from </a:t>
            </a:r>
            <a:r>
              <a:rPr lang="en-US" sz="1600" dirty="0"/>
              <a:t>sales as </a:t>
            </a:r>
            <a:r>
              <a:rPr lang="en-US" sz="1600" dirty="0" smtClean="0"/>
              <a:t>s</a:t>
            </a:r>
          </a:p>
          <a:p>
            <a:r>
              <a:rPr lang="en-US" sz="1600" dirty="0" smtClean="0"/>
              <a:t>join </a:t>
            </a:r>
            <a:r>
              <a:rPr lang="en-US" sz="1600" dirty="0"/>
              <a:t>product as p on s.productkey = p.productkeygroup by gender, product_name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 smtClean="0"/>
              <a:t>---gender </a:t>
            </a:r>
            <a:r>
              <a:rPr lang="en-US" sz="1600" dirty="0"/>
              <a:t>contribution for each individual product </a:t>
            </a:r>
            <a:r>
              <a:rPr lang="en-US" sz="1600" dirty="0" smtClean="0"/>
              <a:t>line</a:t>
            </a:r>
          </a:p>
          <a:p>
            <a:endParaRPr lang="en-US" sz="1600" dirty="0" smtClean="0"/>
          </a:p>
          <a:p>
            <a:r>
              <a:rPr lang="en-US" sz="1600" dirty="0"/>
              <a:t>select gender, product_name, total_revenue,round((total_revenue * 100) / sum(total_revenue) over (partition by product_name),2) as </a:t>
            </a:r>
            <a:r>
              <a:rPr lang="en-US" sz="1600" dirty="0" smtClean="0"/>
              <a:t>cont_percentage</a:t>
            </a:r>
          </a:p>
          <a:p>
            <a:r>
              <a:rPr lang="en-US" sz="1600" dirty="0" smtClean="0"/>
              <a:t>from total_revenue_table</a:t>
            </a:r>
          </a:p>
          <a:p>
            <a:r>
              <a:rPr lang="en-US" sz="1600" dirty="0" smtClean="0"/>
              <a:t>order </a:t>
            </a:r>
            <a:r>
              <a:rPr lang="en-US" sz="1600" dirty="0"/>
              <a:t>by product_name;</a:t>
            </a:r>
          </a:p>
          <a:p>
            <a:endParaRPr lang="en-US" b="1" dirty="0" smtClean="0"/>
          </a:p>
          <a:p>
            <a:r>
              <a:rPr lang="en-US" b="1" dirty="0" smtClean="0"/>
              <a:t>Output: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58343"/>
              </p:ext>
            </p:extLst>
          </p:nvPr>
        </p:nvGraphicFramePr>
        <p:xfrm>
          <a:off x="7965210" y="535709"/>
          <a:ext cx="3136900" cy="4457700"/>
        </p:xfrm>
        <a:graphic>
          <a:graphicData uri="http://schemas.openxmlformats.org/drawingml/2006/table">
            <a:tbl>
              <a:tblPr/>
              <a:tblGrid>
                <a:gridCol w="498580">
                  <a:extLst>
                    <a:ext uri="{9D8B030D-6E8A-4147-A177-3AD203B41FA5}">
                      <a16:colId xmlns:a16="http://schemas.microsoft.com/office/drawing/2014/main" val="3379040828"/>
                    </a:ext>
                  </a:extLst>
                </a:gridCol>
                <a:gridCol w="862128">
                  <a:extLst>
                    <a:ext uri="{9D8B030D-6E8A-4147-A177-3AD203B41FA5}">
                      <a16:colId xmlns:a16="http://schemas.microsoft.com/office/drawing/2014/main" val="2374284485"/>
                    </a:ext>
                  </a:extLst>
                </a:gridCol>
                <a:gridCol w="766756">
                  <a:extLst>
                    <a:ext uri="{9D8B030D-6E8A-4147-A177-3AD203B41FA5}">
                      <a16:colId xmlns:a16="http://schemas.microsoft.com/office/drawing/2014/main" val="4056068226"/>
                    </a:ext>
                  </a:extLst>
                </a:gridCol>
                <a:gridCol w="1009436">
                  <a:extLst>
                    <a:ext uri="{9D8B030D-6E8A-4147-A177-3AD203B41FA5}">
                      <a16:colId xmlns:a16="http://schemas.microsoft.com/office/drawing/2014/main" val="1870848665"/>
                    </a:ext>
                  </a:extLst>
                </a:gridCol>
              </a:tblGrid>
              <a:tr h="330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product_name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total_revenue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cont_percentage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47292"/>
                  </a:ext>
                </a:extLst>
              </a:tr>
              <a:tr h="330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012955"/>
                  </a:ext>
                </a:extLst>
              </a:tr>
              <a:tr h="330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716477"/>
                  </a:ext>
                </a:extLst>
              </a:tr>
              <a:tr h="330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47085"/>
                  </a:ext>
                </a:extLst>
              </a:tr>
              <a:tr h="330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258801"/>
                  </a:ext>
                </a:extLst>
              </a:tr>
              <a:tr h="330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277318"/>
                  </a:ext>
                </a:extLst>
              </a:tr>
              <a:tr h="330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512986"/>
                  </a:ext>
                </a:extLst>
              </a:tr>
              <a:tr h="330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806531"/>
                  </a:ext>
                </a:extLst>
              </a:tr>
              <a:tr h="330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983444"/>
                  </a:ext>
                </a:extLst>
              </a:tr>
              <a:tr h="330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96044"/>
                  </a:ext>
                </a:extLst>
              </a:tr>
              <a:tr h="330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64516"/>
                  </a:ext>
                </a:extLst>
              </a:tr>
              <a:tr h="330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728901"/>
                  </a:ext>
                </a:extLst>
              </a:tr>
              <a:tr h="330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9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5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1460</Words>
  <Application>Microsoft Office PowerPoint</Application>
  <PresentationFormat>Widescreen</PresentationFormat>
  <Paragraphs>576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SQL- Supermarket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SQL- Supermarket analysis</dc:title>
  <dc:creator>Syed Mohammad Imam</dc:creator>
  <cp:lastModifiedBy>Syed Mohammad Imam</cp:lastModifiedBy>
  <cp:revision>47</cp:revision>
  <dcterms:created xsi:type="dcterms:W3CDTF">2023-09-24T07:13:11Z</dcterms:created>
  <dcterms:modified xsi:type="dcterms:W3CDTF">2023-09-25T09:32:35Z</dcterms:modified>
</cp:coreProperties>
</file>