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389881-55CF-4D85-8A70-30A3D366B07F}">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29ECEAF-BC24-DF2C-97D5-C6B5BFB2ECB9}" name="Syed Murtuza Ali" initials="SMA" userId="2dbddfdcda51bb5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20785-56D4-4DA6-B04C-3C3F5DBDDD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61941C-E22A-41D9-8214-042F5E3B0D95}">
      <dgm:prSet/>
      <dgm:spPr/>
      <dgm:t>
        <a:bodyPr/>
        <a:lstStyle/>
        <a:p>
          <a:r>
            <a:rPr lang="en-US" b="0" i="0"/>
            <a:t>My best model was XGBoost with ADASYN as its sampling technique.</a:t>
          </a:r>
          <a:endParaRPr lang="en-US"/>
        </a:p>
      </dgm:t>
    </dgm:pt>
    <dgm:pt modelId="{FD62A4CE-0704-4B4B-AC2E-B15A54FE1FD6}" type="parTrans" cxnId="{6F82C1FE-E2DC-47ED-A3C8-1C3C6003487C}">
      <dgm:prSet/>
      <dgm:spPr/>
      <dgm:t>
        <a:bodyPr/>
        <a:lstStyle/>
        <a:p>
          <a:endParaRPr lang="en-US"/>
        </a:p>
      </dgm:t>
    </dgm:pt>
    <dgm:pt modelId="{B773BB50-55D8-415C-81F8-CB9DA829C2A4}" type="sibTrans" cxnId="{6F82C1FE-E2DC-47ED-A3C8-1C3C6003487C}">
      <dgm:prSet/>
      <dgm:spPr/>
      <dgm:t>
        <a:bodyPr/>
        <a:lstStyle/>
        <a:p>
          <a:endParaRPr lang="en-US"/>
        </a:p>
      </dgm:t>
    </dgm:pt>
    <dgm:pt modelId="{9639D7FE-517C-4816-81F4-52E7A5E69433}">
      <dgm:prSet/>
      <dgm:spPr/>
      <dgm:t>
        <a:bodyPr/>
        <a:lstStyle/>
        <a:p>
          <a:r>
            <a:rPr lang="en-US"/>
            <a:t>Recall Score – 0.987</a:t>
          </a:r>
        </a:p>
      </dgm:t>
    </dgm:pt>
    <dgm:pt modelId="{FF2903A7-59A5-4D81-BA05-9745C0E9D9D4}" type="parTrans" cxnId="{F89012A8-12B4-4908-B18B-587C9C103606}">
      <dgm:prSet/>
      <dgm:spPr/>
      <dgm:t>
        <a:bodyPr/>
        <a:lstStyle/>
        <a:p>
          <a:endParaRPr lang="en-US"/>
        </a:p>
      </dgm:t>
    </dgm:pt>
    <dgm:pt modelId="{6C372BFD-4D33-45E5-85C6-522304143D08}" type="sibTrans" cxnId="{F89012A8-12B4-4908-B18B-587C9C103606}">
      <dgm:prSet/>
      <dgm:spPr/>
      <dgm:t>
        <a:bodyPr/>
        <a:lstStyle/>
        <a:p>
          <a:endParaRPr lang="en-US"/>
        </a:p>
      </dgm:t>
    </dgm:pt>
    <dgm:pt modelId="{8AA59AA0-9251-43AA-B74E-544C06FD9A3F}">
      <dgm:prSet/>
      <dgm:spPr/>
      <dgm:t>
        <a:bodyPr/>
        <a:lstStyle/>
        <a:p>
          <a:r>
            <a:rPr lang="en-US"/>
            <a:t>Confusion Matrix</a:t>
          </a:r>
        </a:p>
      </dgm:t>
    </dgm:pt>
    <dgm:pt modelId="{81F4A08A-0BD6-4607-93CD-9859D8E418A5}" type="parTrans" cxnId="{D0D00A17-01AC-4138-9828-1174F5272BCF}">
      <dgm:prSet/>
      <dgm:spPr/>
      <dgm:t>
        <a:bodyPr/>
        <a:lstStyle/>
        <a:p>
          <a:endParaRPr lang="en-US"/>
        </a:p>
      </dgm:t>
    </dgm:pt>
    <dgm:pt modelId="{06B40507-1644-4A55-806A-6D3D67C23167}" type="sibTrans" cxnId="{D0D00A17-01AC-4138-9828-1174F5272BCF}">
      <dgm:prSet/>
      <dgm:spPr/>
      <dgm:t>
        <a:bodyPr/>
        <a:lstStyle/>
        <a:p>
          <a:endParaRPr lang="en-US"/>
        </a:p>
      </dgm:t>
    </dgm:pt>
    <dgm:pt modelId="{B2D020B8-419D-4999-A22E-0905F5137CDE}">
      <dgm:prSet/>
      <dgm:spPr/>
      <dgm:t>
        <a:bodyPr/>
        <a:lstStyle/>
        <a:p>
          <a:r>
            <a:rPr lang="en-US" dirty="0"/>
            <a:t>[[543921   9653]</a:t>
          </a:r>
        </a:p>
      </dgm:t>
    </dgm:pt>
    <dgm:pt modelId="{0CAC4945-592E-4111-A8D1-90987F2E68B5}" type="parTrans" cxnId="{9B5D2614-B0D3-45EF-AEFA-9B5B1369FF83}">
      <dgm:prSet/>
      <dgm:spPr/>
      <dgm:t>
        <a:bodyPr/>
        <a:lstStyle/>
        <a:p>
          <a:endParaRPr lang="en-US"/>
        </a:p>
      </dgm:t>
    </dgm:pt>
    <dgm:pt modelId="{5026A837-21D5-40D0-B79D-580751E2067C}" type="sibTrans" cxnId="{9B5D2614-B0D3-45EF-AEFA-9B5B1369FF83}">
      <dgm:prSet/>
      <dgm:spPr/>
      <dgm:t>
        <a:bodyPr/>
        <a:lstStyle/>
        <a:p>
          <a:endParaRPr lang="en-US"/>
        </a:p>
      </dgm:t>
    </dgm:pt>
    <dgm:pt modelId="{D8E5EFA9-48EA-499F-95F1-70E5D45E7DEE}">
      <dgm:prSet/>
      <dgm:spPr/>
      <dgm:t>
        <a:bodyPr/>
        <a:lstStyle/>
        <a:p>
          <a:r>
            <a:rPr lang="en-US"/>
            <a:t>[  6967 546465]]</a:t>
          </a:r>
        </a:p>
      </dgm:t>
    </dgm:pt>
    <dgm:pt modelId="{1E060D1A-3ABC-4CE2-BD76-01608B0DA5CC}" type="parTrans" cxnId="{D0ECAACE-B70B-482F-B69C-9E91976BFECF}">
      <dgm:prSet/>
      <dgm:spPr/>
      <dgm:t>
        <a:bodyPr/>
        <a:lstStyle/>
        <a:p>
          <a:endParaRPr lang="en-US"/>
        </a:p>
      </dgm:t>
    </dgm:pt>
    <dgm:pt modelId="{9E1D50C2-8374-4E1B-B508-89A71C5620D1}" type="sibTrans" cxnId="{D0ECAACE-B70B-482F-B69C-9E91976BFECF}">
      <dgm:prSet/>
      <dgm:spPr/>
      <dgm:t>
        <a:bodyPr/>
        <a:lstStyle/>
        <a:p>
          <a:endParaRPr lang="en-US"/>
        </a:p>
      </dgm:t>
    </dgm:pt>
    <dgm:pt modelId="{16434486-2B1A-4DFF-81DA-9EEEF3000D78}" type="pres">
      <dgm:prSet presAssocID="{88220785-56D4-4DA6-B04C-3C3F5DBDDD18}" presName="root" presStyleCnt="0">
        <dgm:presLayoutVars>
          <dgm:dir/>
          <dgm:resizeHandles val="exact"/>
        </dgm:presLayoutVars>
      </dgm:prSet>
      <dgm:spPr/>
    </dgm:pt>
    <dgm:pt modelId="{E15835A1-15E0-441D-B654-1D50473299A4}" type="pres">
      <dgm:prSet presAssocID="{D461941C-E22A-41D9-8214-042F5E3B0D95}" presName="compNode" presStyleCnt="0"/>
      <dgm:spPr/>
    </dgm:pt>
    <dgm:pt modelId="{A6F5494E-5369-4785-A26C-48784449DC2D}" type="pres">
      <dgm:prSet presAssocID="{D461941C-E22A-41D9-8214-042F5E3B0D95}" presName="bgRect" presStyleLbl="bgShp" presStyleIdx="0" presStyleCnt="3"/>
      <dgm:spPr/>
    </dgm:pt>
    <dgm:pt modelId="{A2215CBD-FF2D-48BF-B309-9352A6D0E587}" type="pres">
      <dgm:prSet presAssocID="{D461941C-E22A-41D9-8214-042F5E3B0D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5CAA2F43-6819-4F3D-B255-CDECA742C0E3}" type="pres">
      <dgm:prSet presAssocID="{D461941C-E22A-41D9-8214-042F5E3B0D95}" presName="spaceRect" presStyleCnt="0"/>
      <dgm:spPr/>
    </dgm:pt>
    <dgm:pt modelId="{AC625676-2F40-4219-9FC3-BDBD94AE1B20}" type="pres">
      <dgm:prSet presAssocID="{D461941C-E22A-41D9-8214-042F5E3B0D95}" presName="parTx" presStyleLbl="revTx" presStyleIdx="0" presStyleCnt="4">
        <dgm:presLayoutVars>
          <dgm:chMax val="0"/>
          <dgm:chPref val="0"/>
        </dgm:presLayoutVars>
      </dgm:prSet>
      <dgm:spPr/>
    </dgm:pt>
    <dgm:pt modelId="{DBC387A3-4C07-4A2C-B869-FD9EA6507012}" type="pres">
      <dgm:prSet presAssocID="{B773BB50-55D8-415C-81F8-CB9DA829C2A4}" presName="sibTrans" presStyleCnt="0"/>
      <dgm:spPr/>
    </dgm:pt>
    <dgm:pt modelId="{213A6B16-A02A-4119-B64A-C0296AF67561}" type="pres">
      <dgm:prSet presAssocID="{9639D7FE-517C-4816-81F4-52E7A5E69433}" presName="compNode" presStyleCnt="0"/>
      <dgm:spPr/>
    </dgm:pt>
    <dgm:pt modelId="{5857E9BA-7A6C-4623-AAF7-A2D3ACCACFC9}" type="pres">
      <dgm:prSet presAssocID="{9639D7FE-517C-4816-81F4-52E7A5E69433}" presName="bgRect" presStyleLbl="bgShp" presStyleIdx="1" presStyleCnt="3"/>
      <dgm:spPr/>
    </dgm:pt>
    <dgm:pt modelId="{89479310-9AA1-4433-877C-DB14980F345E}" type="pres">
      <dgm:prSet presAssocID="{9639D7FE-517C-4816-81F4-52E7A5E694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17B23765-CFD2-47AF-AF2C-727D7B234C1C}" type="pres">
      <dgm:prSet presAssocID="{9639D7FE-517C-4816-81F4-52E7A5E69433}" presName="spaceRect" presStyleCnt="0"/>
      <dgm:spPr/>
    </dgm:pt>
    <dgm:pt modelId="{698561EE-15F4-4A35-8A44-801CE4C011BC}" type="pres">
      <dgm:prSet presAssocID="{9639D7FE-517C-4816-81F4-52E7A5E69433}" presName="parTx" presStyleLbl="revTx" presStyleIdx="1" presStyleCnt="4">
        <dgm:presLayoutVars>
          <dgm:chMax val="0"/>
          <dgm:chPref val="0"/>
        </dgm:presLayoutVars>
      </dgm:prSet>
      <dgm:spPr/>
    </dgm:pt>
    <dgm:pt modelId="{A45A3E81-1C90-422D-BBF0-1B3493BB7E63}" type="pres">
      <dgm:prSet presAssocID="{6C372BFD-4D33-45E5-85C6-522304143D08}" presName="sibTrans" presStyleCnt="0"/>
      <dgm:spPr/>
    </dgm:pt>
    <dgm:pt modelId="{0599658A-A948-4044-B6CA-D8AC4581B8C8}" type="pres">
      <dgm:prSet presAssocID="{8AA59AA0-9251-43AA-B74E-544C06FD9A3F}" presName="compNode" presStyleCnt="0"/>
      <dgm:spPr/>
    </dgm:pt>
    <dgm:pt modelId="{2F86277A-9F84-4202-8697-F218EACF061E}" type="pres">
      <dgm:prSet presAssocID="{8AA59AA0-9251-43AA-B74E-544C06FD9A3F}" presName="bgRect" presStyleLbl="bgShp" presStyleIdx="2" presStyleCnt="3"/>
      <dgm:spPr/>
    </dgm:pt>
    <dgm:pt modelId="{8907BDEA-7C80-41BE-B336-9BB560588040}" type="pres">
      <dgm:prSet presAssocID="{8AA59AA0-9251-43AA-B74E-544C06FD9A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B9FB01E7-0AF9-4777-996C-EABD92C12CEB}" type="pres">
      <dgm:prSet presAssocID="{8AA59AA0-9251-43AA-B74E-544C06FD9A3F}" presName="spaceRect" presStyleCnt="0"/>
      <dgm:spPr/>
    </dgm:pt>
    <dgm:pt modelId="{5B71C418-F3C5-4E9A-A280-30FC02CA8549}" type="pres">
      <dgm:prSet presAssocID="{8AA59AA0-9251-43AA-B74E-544C06FD9A3F}" presName="parTx" presStyleLbl="revTx" presStyleIdx="2" presStyleCnt="4">
        <dgm:presLayoutVars>
          <dgm:chMax val="0"/>
          <dgm:chPref val="0"/>
        </dgm:presLayoutVars>
      </dgm:prSet>
      <dgm:spPr/>
    </dgm:pt>
    <dgm:pt modelId="{32BB380A-01E5-4759-889E-BBD79DE93518}" type="pres">
      <dgm:prSet presAssocID="{8AA59AA0-9251-43AA-B74E-544C06FD9A3F}" presName="desTx" presStyleLbl="revTx" presStyleIdx="3" presStyleCnt="4" custScaleX="129164">
        <dgm:presLayoutVars/>
      </dgm:prSet>
      <dgm:spPr/>
    </dgm:pt>
  </dgm:ptLst>
  <dgm:cxnLst>
    <dgm:cxn modelId="{148FDF0E-C1A9-483B-926E-E72EE3CE44E6}" type="presOf" srcId="{88220785-56D4-4DA6-B04C-3C3F5DBDDD18}" destId="{16434486-2B1A-4DFF-81DA-9EEEF3000D78}" srcOrd="0" destOrd="0" presId="urn:microsoft.com/office/officeart/2018/2/layout/IconVerticalSolidList"/>
    <dgm:cxn modelId="{9B5D2614-B0D3-45EF-AEFA-9B5B1369FF83}" srcId="{8AA59AA0-9251-43AA-B74E-544C06FD9A3F}" destId="{B2D020B8-419D-4999-A22E-0905F5137CDE}" srcOrd="0" destOrd="0" parTransId="{0CAC4945-592E-4111-A8D1-90987F2E68B5}" sibTransId="{5026A837-21D5-40D0-B79D-580751E2067C}"/>
    <dgm:cxn modelId="{D0D00A17-01AC-4138-9828-1174F5272BCF}" srcId="{88220785-56D4-4DA6-B04C-3C3F5DBDDD18}" destId="{8AA59AA0-9251-43AA-B74E-544C06FD9A3F}" srcOrd="2" destOrd="0" parTransId="{81F4A08A-0BD6-4607-93CD-9859D8E418A5}" sibTransId="{06B40507-1644-4A55-806A-6D3D67C23167}"/>
    <dgm:cxn modelId="{2478C83F-E6B3-430E-AF13-A18B11385210}" type="presOf" srcId="{D461941C-E22A-41D9-8214-042F5E3B0D95}" destId="{AC625676-2F40-4219-9FC3-BDBD94AE1B20}" srcOrd="0" destOrd="0" presId="urn:microsoft.com/office/officeart/2018/2/layout/IconVerticalSolidList"/>
    <dgm:cxn modelId="{AC468069-2B15-41C4-BAAD-5370332F2796}" type="presOf" srcId="{D8E5EFA9-48EA-499F-95F1-70E5D45E7DEE}" destId="{32BB380A-01E5-4759-889E-BBD79DE93518}" srcOrd="0" destOrd="1" presId="urn:microsoft.com/office/officeart/2018/2/layout/IconVerticalSolidList"/>
    <dgm:cxn modelId="{114EA473-C3A1-4B10-8099-5F8FEECA4635}" type="presOf" srcId="{B2D020B8-419D-4999-A22E-0905F5137CDE}" destId="{32BB380A-01E5-4759-889E-BBD79DE93518}" srcOrd="0" destOrd="0" presId="urn:microsoft.com/office/officeart/2018/2/layout/IconVerticalSolidList"/>
    <dgm:cxn modelId="{16880B76-F262-4A35-A47E-FA51B3B6FB04}" type="presOf" srcId="{9639D7FE-517C-4816-81F4-52E7A5E69433}" destId="{698561EE-15F4-4A35-8A44-801CE4C011BC}" srcOrd="0" destOrd="0" presId="urn:microsoft.com/office/officeart/2018/2/layout/IconVerticalSolidList"/>
    <dgm:cxn modelId="{F89012A8-12B4-4908-B18B-587C9C103606}" srcId="{88220785-56D4-4DA6-B04C-3C3F5DBDDD18}" destId="{9639D7FE-517C-4816-81F4-52E7A5E69433}" srcOrd="1" destOrd="0" parTransId="{FF2903A7-59A5-4D81-BA05-9745C0E9D9D4}" sibTransId="{6C372BFD-4D33-45E5-85C6-522304143D08}"/>
    <dgm:cxn modelId="{D0ECAACE-B70B-482F-B69C-9E91976BFECF}" srcId="{8AA59AA0-9251-43AA-B74E-544C06FD9A3F}" destId="{D8E5EFA9-48EA-499F-95F1-70E5D45E7DEE}" srcOrd="1" destOrd="0" parTransId="{1E060D1A-3ABC-4CE2-BD76-01608B0DA5CC}" sibTransId="{9E1D50C2-8374-4E1B-B508-89A71C5620D1}"/>
    <dgm:cxn modelId="{22C79CE7-88F3-4BFF-81B7-81ABF6A195DF}" type="presOf" srcId="{8AA59AA0-9251-43AA-B74E-544C06FD9A3F}" destId="{5B71C418-F3C5-4E9A-A280-30FC02CA8549}" srcOrd="0" destOrd="0" presId="urn:microsoft.com/office/officeart/2018/2/layout/IconVerticalSolidList"/>
    <dgm:cxn modelId="{6F82C1FE-E2DC-47ED-A3C8-1C3C6003487C}" srcId="{88220785-56D4-4DA6-B04C-3C3F5DBDDD18}" destId="{D461941C-E22A-41D9-8214-042F5E3B0D95}" srcOrd="0" destOrd="0" parTransId="{FD62A4CE-0704-4B4B-AC2E-B15A54FE1FD6}" sibTransId="{B773BB50-55D8-415C-81F8-CB9DA829C2A4}"/>
    <dgm:cxn modelId="{57634B0A-AED9-4535-9650-7604E2CAEC49}" type="presParOf" srcId="{16434486-2B1A-4DFF-81DA-9EEEF3000D78}" destId="{E15835A1-15E0-441D-B654-1D50473299A4}" srcOrd="0" destOrd="0" presId="urn:microsoft.com/office/officeart/2018/2/layout/IconVerticalSolidList"/>
    <dgm:cxn modelId="{84DDAEF2-F75B-4F28-9AAB-31AC7FFBF66B}" type="presParOf" srcId="{E15835A1-15E0-441D-B654-1D50473299A4}" destId="{A6F5494E-5369-4785-A26C-48784449DC2D}" srcOrd="0" destOrd="0" presId="urn:microsoft.com/office/officeart/2018/2/layout/IconVerticalSolidList"/>
    <dgm:cxn modelId="{BBB46BD1-0F9C-4FAD-9128-B430D4683F1D}" type="presParOf" srcId="{E15835A1-15E0-441D-B654-1D50473299A4}" destId="{A2215CBD-FF2D-48BF-B309-9352A6D0E587}" srcOrd="1" destOrd="0" presId="urn:microsoft.com/office/officeart/2018/2/layout/IconVerticalSolidList"/>
    <dgm:cxn modelId="{0B9A4292-1E75-453C-BA4B-12A99CFF4EA3}" type="presParOf" srcId="{E15835A1-15E0-441D-B654-1D50473299A4}" destId="{5CAA2F43-6819-4F3D-B255-CDECA742C0E3}" srcOrd="2" destOrd="0" presId="urn:microsoft.com/office/officeart/2018/2/layout/IconVerticalSolidList"/>
    <dgm:cxn modelId="{53F9954B-91B1-49D4-BDCC-DDF4B5178F9D}" type="presParOf" srcId="{E15835A1-15E0-441D-B654-1D50473299A4}" destId="{AC625676-2F40-4219-9FC3-BDBD94AE1B20}" srcOrd="3" destOrd="0" presId="urn:microsoft.com/office/officeart/2018/2/layout/IconVerticalSolidList"/>
    <dgm:cxn modelId="{11A026AC-61E9-4297-8566-C7D12C67216E}" type="presParOf" srcId="{16434486-2B1A-4DFF-81DA-9EEEF3000D78}" destId="{DBC387A3-4C07-4A2C-B869-FD9EA6507012}" srcOrd="1" destOrd="0" presId="urn:microsoft.com/office/officeart/2018/2/layout/IconVerticalSolidList"/>
    <dgm:cxn modelId="{824B9751-5AFC-4599-BEDC-C1B0B0CD8EFE}" type="presParOf" srcId="{16434486-2B1A-4DFF-81DA-9EEEF3000D78}" destId="{213A6B16-A02A-4119-B64A-C0296AF67561}" srcOrd="2" destOrd="0" presId="urn:microsoft.com/office/officeart/2018/2/layout/IconVerticalSolidList"/>
    <dgm:cxn modelId="{C5AE14EE-6306-4B1C-95E5-99A48BB2C374}" type="presParOf" srcId="{213A6B16-A02A-4119-B64A-C0296AF67561}" destId="{5857E9BA-7A6C-4623-AAF7-A2D3ACCACFC9}" srcOrd="0" destOrd="0" presId="urn:microsoft.com/office/officeart/2018/2/layout/IconVerticalSolidList"/>
    <dgm:cxn modelId="{910FBF2F-7F4A-44F3-B016-EF4A6F22EB00}" type="presParOf" srcId="{213A6B16-A02A-4119-B64A-C0296AF67561}" destId="{89479310-9AA1-4433-877C-DB14980F345E}" srcOrd="1" destOrd="0" presId="urn:microsoft.com/office/officeart/2018/2/layout/IconVerticalSolidList"/>
    <dgm:cxn modelId="{1311D63F-739A-429B-B663-3C51A2B9C8A2}" type="presParOf" srcId="{213A6B16-A02A-4119-B64A-C0296AF67561}" destId="{17B23765-CFD2-47AF-AF2C-727D7B234C1C}" srcOrd="2" destOrd="0" presId="urn:microsoft.com/office/officeart/2018/2/layout/IconVerticalSolidList"/>
    <dgm:cxn modelId="{2FD141BE-3209-47B0-8CE7-A9D9DB7915D3}" type="presParOf" srcId="{213A6B16-A02A-4119-B64A-C0296AF67561}" destId="{698561EE-15F4-4A35-8A44-801CE4C011BC}" srcOrd="3" destOrd="0" presId="urn:microsoft.com/office/officeart/2018/2/layout/IconVerticalSolidList"/>
    <dgm:cxn modelId="{0A939F1E-DA5E-4A49-9249-ACF4108B01FF}" type="presParOf" srcId="{16434486-2B1A-4DFF-81DA-9EEEF3000D78}" destId="{A45A3E81-1C90-422D-BBF0-1B3493BB7E63}" srcOrd="3" destOrd="0" presId="urn:microsoft.com/office/officeart/2018/2/layout/IconVerticalSolidList"/>
    <dgm:cxn modelId="{985A379A-990E-4207-B853-DD40E8DC401F}" type="presParOf" srcId="{16434486-2B1A-4DFF-81DA-9EEEF3000D78}" destId="{0599658A-A948-4044-B6CA-D8AC4581B8C8}" srcOrd="4" destOrd="0" presId="urn:microsoft.com/office/officeart/2018/2/layout/IconVerticalSolidList"/>
    <dgm:cxn modelId="{30CBEF4E-ECF6-478A-88B0-1CE62A21A001}" type="presParOf" srcId="{0599658A-A948-4044-B6CA-D8AC4581B8C8}" destId="{2F86277A-9F84-4202-8697-F218EACF061E}" srcOrd="0" destOrd="0" presId="urn:microsoft.com/office/officeart/2018/2/layout/IconVerticalSolidList"/>
    <dgm:cxn modelId="{C38DC8BA-CEE5-4291-895C-F9CBC482E99D}" type="presParOf" srcId="{0599658A-A948-4044-B6CA-D8AC4581B8C8}" destId="{8907BDEA-7C80-41BE-B336-9BB560588040}" srcOrd="1" destOrd="0" presId="urn:microsoft.com/office/officeart/2018/2/layout/IconVerticalSolidList"/>
    <dgm:cxn modelId="{CC0A353B-7BFD-4DBF-9FE3-9AEC6A375E87}" type="presParOf" srcId="{0599658A-A948-4044-B6CA-D8AC4581B8C8}" destId="{B9FB01E7-0AF9-4777-996C-EABD92C12CEB}" srcOrd="2" destOrd="0" presId="urn:microsoft.com/office/officeart/2018/2/layout/IconVerticalSolidList"/>
    <dgm:cxn modelId="{2ECAF6A5-BF04-482C-AB21-BD42F44D2DD2}" type="presParOf" srcId="{0599658A-A948-4044-B6CA-D8AC4581B8C8}" destId="{5B71C418-F3C5-4E9A-A280-30FC02CA8549}" srcOrd="3" destOrd="0" presId="urn:microsoft.com/office/officeart/2018/2/layout/IconVerticalSolidList"/>
    <dgm:cxn modelId="{0602D177-3ACE-4C21-987E-15F8772CBB77}" type="presParOf" srcId="{0599658A-A948-4044-B6CA-D8AC4581B8C8}" destId="{32BB380A-01E5-4759-889E-BBD79DE93518}"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C01B17-A99A-4855-B063-EBB416334A96}"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80815047-285E-4CBF-8DDD-A4F0150BC084}">
      <dgm:prSet/>
      <dgm:spPr/>
      <dgm:t>
        <a:bodyPr/>
        <a:lstStyle/>
        <a:p>
          <a:r>
            <a:rPr lang="en-US"/>
            <a:t>Part – 1 </a:t>
          </a:r>
        </a:p>
      </dgm:t>
    </dgm:pt>
    <dgm:pt modelId="{5184FBF4-4D48-40DC-A8E1-AD25CCC4E32D}" type="parTrans" cxnId="{725280F5-1864-412C-9255-460539FBFD16}">
      <dgm:prSet/>
      <dgm:spPr/>
      <dgm:t>
        <a:bodyPr/>
        <a:lstStyle/>
        <a:p>
          <a:endParaRPr lang="en-US"/>
        </a:p>
      </dgm:t>
    </dgm:pt>
    <dgm:pt modelId="{96F4F95D-3491-4388-B0A5-3CFA74C25048}" type="sibTrans" cxnId="{725280F5-1864-412C-9255-460539FBFD16}">
      <dgm:prSet/>
      <dgm:spPr/>
      <dgm:t>
        <a:bodyPr/>
        <a:lstStyle/>
        <a:p>
          <a:endParaRPr lang="en-US"/>
        </a:p>
      </dgm:t>
    </dgm:pt>
    <dgm:pt modelId="{3C3AF550-9294-46F8-9537-6144ACA3BC2F}">
      <dgm:prSet/>
      <dgm:spPr/>
      <dgm:t>
        <a:bodyPr/>
        <a:lstStyle/>
        <a:p>
          <a:r>
            <a:rPr lang="en-US" dirty="0"/>
            <a:t>Average number of transactions per month 2020 is 77295.33, 2019 is 77070.83 and on total dataset is 77183.08</a:t>
          </a:r>
        </a:p>
      </dgm:t>
    </dgm:pt>
    <dgm:pt modelId="{4D49FF27-F925-49EC-8F9D-44CED1D3635E}" type="parTrans" cxnId="{4E852A74-424F-4C50-BCC9-BEBC28DF121E}">
      <dgm:prSet/>
      <dgm:spPr/>
      <dgm:t>
        <a:bodyPr/>
        <a:lstStyle/>
        <a:p>
          <a:endParaRPr lang="en-US"/>
        </a:p>
      </dgm:t>
    </dgm:pt>
    <dgm:pt modelId="{9300DAC8-5A37-4C43-A825-40A31E74BE57}" type="sibTrans" cxnId="{4E852A74-424F-4C50-BCC9-BEBC28DF121E}">
      <dgm:prSet/>
      <dgm:spPr/>
      <dgm:t>
        <a:bodyPr/>
        <a:lstStyle/>
        <a:p>
          <a:endParaRPr lang="en-US"/>
        </a:p>
      </dgm:t>
    </dgm:pt>
    <dgm:pt modelId="{026D4DD1-F02E-46B3-9781-675566F5635A}">
      <dgm:prSet/>
      <dgm:spPr/>
      <dgm:t>
        <a:bodyPr/>
        <a:lstStyle/>
        <a:p>
          <a:r>
            <a:rPr lang="en-US"/>
            <a:t>Average number of fraudulent transactions per month for 2020 is 369.25 and 2019 is 435.0 and on total dataset is 402.125.</a:t>
          </a:r>
        </a:p>
      </dgm:t>
    </dgm:pt>
    <dgm:pt modelId="{C44023EF-E779-4B42-89C1-9C0AD00236E0}" type="parTrans" cxnId="{D898986A-2CD9-4939-A14C-ACB140155D79}">
      <dgm:prSet/>
      <dgm:spPr/>
      <dgm:t>
        <a:bodyPr/>
        <a:lstStyle/>
        <a:p>
          <a:endParaRPr lang="en-US"/>
        </a:p>
      </dgm:t>
    </dgm:pt>
    <dgm:pt modelId="{1984B4ED-BA35-4409-9ECA-A7D3C86C710D}" type="sibTrans" cxnId="{D898986A-2CD9-4939-A14C-ACB140155D79}">
      <dgm:prSet/>
      <dgm:spPr/>
      <dgm:t>
        <a:bodyPr/>
        <a:lstStyle/>
        <a:p>
          <a:endParaRPr lang="en-US"/>
        </a:p>
      </dgm:t>
    </dgm:pt>
    <dgm:pt modelId="{BE514A90-1555-444D-A30E-B08F064CC33B}">
      <dgm:prSet/>
      <dgm:spPr/>
      <dgm:t>
        <a:bodyPr/>
        <a:lstStyle/>
        <a:p>
          <a:r>
            <a:rPr lang="en-US"/>
            <a:t>Average amount per fraudulent transaction for 2020 is 531.16 and 2019 is 530.23 and on total dataset is 530.66</a:t>
          </a:r>
        </a:p>
      </dgm:t>
    </dgm:pt>
    <dgm:pt modelId="{9C921532-14DA-422F-9115-BD4723D7D69A}" type="parTrans" cxnId="{CAC0BF49-BF44-4921-B61C-D5D8F2737E2A}">
      <dgm:prSet/>
      <dgm:spPr/>
      <dgm:t>
        <a:bodyPr/>
        <a:lstStyle/>
        <a:p>
          <a:endParaRPr lang="en-US"/>
        </a:p>
      </dgm:t>
    </dgm:pt>
    <dgm:pt modelId="{BE542C74-CCD3-4BC8-A00C-61868C5DD439}" type="sibTrans" cxnId="{CAC0BF49-BF44-4921-B61C-D5D8F2737E2A}">
      <dgm:prSet/>
      <dgm:spPr/>
      <dgm:t>
        <a:bodyPr/>
        <a:lstStyle/>
        <a:p>
          <a:endParaRPr lang="en-US"/>
        </a:p>
      </dgm:t>
    </dgm:pt>
    <dgm:pt modelId="{AAADDECE-83AD-4C80-ABAD-CC311498B5E3}" type="pres">
      <dgm:prSet presAssocID="{57C01B17-A99A-4855-B063-EBB416334A96}" presName="vert0" presStyleCnt="0">
        <dgm:presLayoutVars>
          <dgm:dir/>
          <dgm:animOne val="branch"/>
          <dgm:animLvl val="lvl"/>
        </dgm:presLayoutVars>
      </dgm:prSet>
      <dgm:spPr/>
    </dgm:pt>
    <dgm:pt modelId="{2A638EAA-5F84-4E82-8401-17708303FC44}" type="pres">
      <dgm:prSet presAssocID="{80815047-285E-4CBF-8DDD-A4F0150BC084}" presName="thickLine" presStyleLbl="alignNode1" presStyleIdx="0" presStyleCnt="1"/>
      <dgm:spPr/>
    </dgm:pt>
    <dgm:pt modelId="{E17DA3EC-2BEE-46EA-90B4-C5E0F0B77882}" type="pres">
      <dgm:prSet presAssocID="{80815047-285E-4CBF-8DDD-A4F0150BC084}" presName="horz1" presStyleCnt="0"/>
      <dgm:spPr/>
    </dgm:pt>
    <dgm:pt modelId="{559A6641-9987-45CD-AA2B-415F0704E277}" type="pres">
      <dgm:prSet presAssocID="{80815047-285E-4CBF-8DDD-A4F0150BC084}" presName="tx1" presStyleLbl="revTx" presStyleIdx="0" presStyleCnt="4"/>
      <dgm:spPr/>
    </dgm:pt>
    <dgm:pt modelId="{8D5BFB73-945C-43B0-8EE1-BF7B5C68BB75}" type="pres">
      <dgm:prSet presAssocID="{80815047-285E-4CBF-8DDD-A4F0150BC084}" presName="vert1" presStyleCnt="0"/>
      <dgm:spPr/>
    </dgm:pt>
    <dgm:pt modelId="{11B835FD-6BBA-4BC8-93AE-F387512A1241}" type="pres">
      <dgm:prSet presAssocID="{3C3AF550-9294-46F8-9537-6144ACA3BC2F}" presName="vertSpace2a" presStyleCnt="0"/>
      <dgm:spPr/>
    </dgm:pt>
    <dgm:pt modelId="{997DC5FB-3370-47BB-BC03-41EDA313912D}" type="pres">
      <dgm:prSet presAssocID="{3C3AF550-9294-46F8-9537-6144ACA3BC2F}" presName="horz2" presStyleCnt="0"/>
      <dgm:spPr/>
    </dgm:pt>
    <dgm:pt modelId="{DBEDC19E-185E-400B-B0E7-39DE0C449DFD}" type="pres">
      <dgm:prSet presAssocID="{3C3AF550-9294-46F8-9537-6144ACA3BC2F}" presName="horzSpace2" presStyleCnt="0"/>
      <dgm:spPr/>
    </dgm:pt>
    <dgm:pt modelId="{4B47836B-A52F-4F58-9217-81CE719DDFDC}" type="pres">
      <dgm:prSet presAssocID="{3C3AF550-9294-46F8-9537-6144ACA3BC2F}" presName="tx2" presStyleLbl="revTx" presStyleIdx="1" presStyleCnt="4"/>
      <dgm:spPr/>
    </dgm:pt>
    <dgm:pt modelId="{3A2DD595-9BA5-4331-AB04-1D93B8F44A37}" type="pres">
      <dgm:prSet presAssocID="{3C3AF550-9294-46F8-9537-6144ACA3BC2F}" presName="vert2" presStyleCnt="0"/>
      <dgm:spPr/>
    </dgm:pt>
    <dgm:pt modelId="{F2D78FDC-00A8-4FE7-B651-5DC8DF2512AD}" type="pres">
      <dgm:prSet presAssocID="{3C3AF550-9294-46F8-9537-6144ACA3BC2F}" presName="thinLine2b" presStyleLbl="callout" presStyleIdx="0" presStyleCnt="3"/>
      <dgm:spPr/>
    </dgm:pt>
    <dgm:pt modelId="{B32F4DC9-9E6A-4AFC-AE25-9508E226FF94}" type="pres">
      <dgm:prSet presAssocID="{3C3AF550-9294-46F8-9537-6144ACA3BC2F}" presName="vertSpace2b" presStyleCnt="0"/>
      <dgm:spPr/>
    </dgm:pt>
    <dgm:pt modelId="{A74A5B43-6C2F-4910-B380-E5D91B7B63A4}" type="pres">
      <dgm:prSet presAssocID="{026D4DD1-F02E-46B3-9781-675566F5635A}" presName="horz2" presStyleCnt="0"/>
      <dgm:spPr/>
    </dgm:pt>
    <dgm:pt modelId="{88D31F34-98FC-4290-90AD-2347284FF234}" type="pres">
      <dgm:prSet presAssocID="{026D4DD1-F02E-46B3-9781-675566F5635A}" presName="horzSpace2" presStyleCnt="0"/>
      <dgm:spPr/>
    </dgm:pt>
    <dgm:pt modelId="{441C9FA7-C2B8-4B78-B6C5-C2AC7C531955}" type="pres">
      <dgm:prSet presAssocID="{026D4DD1-F02E-46B3-9781-675566F5635A}" presName="tx2" presStyleLbl="revTx" presStyleIdx="2" presStyleCnt="4"/>
      <dgm:spPr/>
    </dgm:pt>
    <dgm:pt modelId="{E63C3F66-0A65-42E4-8EA2-19F7204FBC82}" type="pres">
      <dgm:prSet presAssocID="{026D4DD1-F02E-46B3-9781-675566F5635A}" presName="vert2" presStyleCnt="0"/>
      <dgm:spPr/>
    </dgm:pt>
    <dgm:pt modelId="{3E4B2490-0CA6-4F60-A4A1-16519E0C2961}" type="pres">
      <dgm:prSet presAssocID="{026D4DD1-F02E-46B3-9781-675566F5635A}" presName="thinLine2b" presStyleLbl="callout" presStyleIdx="1" presStyleCnt="3"/>
      <dgm:spPr/>
    </dgm:pt>
    <dgm:pt modelId="{491BB66D-C987-4D0B-8C5B-86E68889FE24}" type="pres">
      <dgm:prSet presAssocID="{026D4DD1-F02E-46B3-9781-675566F5635A}" presName="vertSpace2b" presStyleCnt="0"/>
      <dgm:spPr/>
    </dgm:pt>
    <dgm:pt modelId="{9AA0A4B1-8B34-4268-AB28-DCAB9C5432B8}" type="pres">
      <dgm:prSet presAssocID="{BE514A90-1555-444D-A30E-B08F064CC33B}" presName="horz2" presStyleCnt="0"/>
      <dgm:spPr/>
    </dgm:pt>
    <dgm:pt modelId="{9D3B6873-FCC3-413C-BBDA-C3B2322483C5}" type="pres">
      <dgm:prSet presAssocID="{BE514A90-1555-444D-A30E-B08F064CC33B}" presName="horzSpace2" presStyleCnt="0"/>
      <dgm:spPr/>
    </dgm:pt>
    <dgm:pt modelId="{A60D4882-BD85-4E61-8D3C-5E9D5F63BD34}" type="pres">
      <dgm:prSet presAssocID="{BE514A90-1555-444D-A30E-B08F064CC33B}" presName="tx2" presStyleLbl="revTx" presStyleIdx="3" presStyleCnt="4"/>
      <dgm:spPr/>
    </dgm:pt>
    <dgm:pt modelId="{D0602B90-F74D-418B-8E19-05FC0C04B103}" type="pres">
      <dgm:prSet presAssocID="{BE514A90-1555-444D-A30E-B08F064CC33B}" presName="vert2" presStyleCnt="0"/>
      <dgm:spPr/>
    </dgm:pt>
    <dgm:pt modelId="{673862A1-2EAF-4558-961E-D7376528EA35}" type="pres">
      <dgm:prSet presAssocID="{BE514A90-1555-444D-A30E-B08F064CC33B}" presName="thinLine2b" presStyleLbl="callout" presStyleIdx="2" presStyleCnt="3"/>
      <dgm:spPr/>
    </dgm:pt>
    <dgm:pt modelId="{D7C9A873-44FC-4DAF-AF09-091748633846}" type="pres">
      <dgm:prSet presAssocID="{BE514A90-1555-444D-A30E-B08F064CC33B}" presName="vertSpace2b" presStyleCnt="0"/>
      <dgm:spPr/>
    </dgm:pt>
  </dgm:ptLst>
  <dgm:cxnLst>
    <dgm:cxn modelId="{29C69F09-AD8F-40F6-9FAE-D4BBE02D9AD3}" type="presOf" srcId="{80815047-285E-4CBF-8DDD-A4F0150BC084}" destId="{559A6641-9987-45CD-AA2B-415F0704E277}" srcOrd="0" destOrd="0" presId="urn:microsoft.com/office/officeart/2008/layout/LinedList"/>
    <dgm:cxn modelId="{35E57246-CB92-4401-88B1-42B95110BE07}" type="presOf" srcId="{57C01B17-A99A-4855-B063-EBB416334A96}" destId="{AAADDECE-83AD-4C80-ABAD-CC311498B5E3}" srcOrd="0" destOrd="0" presId="urn:microsoft.com/office/officeart/2008/layout/LinedList"/>
    <dgm:cxn modelId="{CAC0BF49-BF44-4921-B61C-D5D8F2737E2A}" srcId="{80815047-285E-4CBF-8DDD-A4F0150BC084}" destId="{BE514A90-1555-444D-A30E-B08F064CC33B}" srcOrd="2" destOrd="0" parTransId="{9C921532-14DA-422F-9115-BD4723D7D69A}" sibTransId="{BE542C74-CCD3-4BC8-A00C-61868C5DD439}"/>
    <dgm:cxn modelId="{D898986A-2CD9-4939-A14C-ACB140155D79}" srcId="{80815047-285E-4CBF-8DDD-A4F0150BC084}" destId="{026D4DD1-F02E-46B3-9781-675566F5635A}" srcOrd="1" destOrd="0" parTransId="{C44023EF-E779-4B42-89C1-9C0AD00236E0}" sibTransId="{1984B4ED-BA35-4409-9ECA-A7D3C86C710D}"/>
    <dgm:cxn modelId="{4E852A74-424F-4C50-BCC9-BEBC28DF121E}" srcId="{80815047-285E-4CBF-8DDD-A4F0150BC084}" destId="{3C3AF550-9294-46F8-9537-6144ACA3BC2F}" srcOrd="0" destOrd="0" parTransId="{4D49FF27-F925-49EC-8F9D-44CED1D3635E}" sibTransId="{9300DAC8-5A37-4C43-A825-40A31E74BE57}"/>
    <dgm:cxn modelId="{4648CF90-98F9-45F1-AA78-EC8DEF6EA743}" type="presOf" srcId="{3C3AF550-9294-46F8-9537-6144ACA3BC2F}" destId="{4B47836B-A52F-4F58-9217-81CE719DDFDC}" srcOrd="0" destOrd="0" presId="urn:microsoft.com/office/officeart/2008/layout/LinedList"/>
    <dgm:cxn modelId="{76FCAE9A-2761-49FF-BB04-2832368A268D}" type="presOf" srcId="{026D4DD1-F02E-46B3-9781-675566F5635A}" destId="{441C9FA7-C2B8-4B78-B6C5-C2AC7C531955}" srcOrd="0" destOrd="0" presId="urn:microsoft.com/office/officeart/2008/layout/LinedList"/>
    <dgm:cxn modelId="{725280F5-1864-412C-9255-460539FBFD16}" srcId="{57C01B17-A99A-4855-B063-EBB416334A96}" destId="{80815047-285E-4CBF-8DDD-A4F0150BC084}" srcOrd="0" destOrd="0" parTransId="{5184FBF4-4D48-40DC-A8E1-AD25CCC4E32D}" sibTransId="{96F4F95D-3491-4388-B0A5-3CFA74C25048}"/>
    <dgm:cxn modelId="{A57384FB-B06C-4BC1-9A23-452615B7C9CB}" type="presOf" srcId="{BE514A90-1555-444D-A30E-B08F064CC33B}" destId="{A60D4882-BD85-4E61-8D3C-5E9D5F63BD34}" srcOrd="0" destOrd="0" presId="urn:microsoft.com/office/officeart/2008/layout/LinedList"/>
    <dgm:cxn modelId="{4BCFDA09-FBFB-4744-BB64-4C385BD3AC3E}" type="presParOf" srcId="{AAADDECE-83AD-4C80-ABAD-CC311498B5E3}" destId="{2A638EAA-5F84-4E82-8401-17708303FC44}" srcOrd="0" destOrd="0" presId="urn:microsoft.com/office/officeart/2008/layout/LinedList"/>
    <dgm:cxn modelId="{83AC5D66-7D2A-4A91-A875-415647F3916D}" type="presParOf" srcId="{AAADDECE-83AD-4C80-ABAD-CC311498B5E3}" destId="{E17DA3EC-2BEE-46EA-90B4-C5E0F0B77882}" srcOrd="1" destOrd="0" presId="urn:microsoft.com/office/officeart/2008/layout/LinedList"/>
    <dgm:cxn modelId="{D431FA40-7DB2-4BCD-8506-1B0BB4AB6C21}" type="presParOf" srcId="{E17DA3EC-2BEE-46EA-90B4-C5E0F0B77882}" destId="{559A6641-9987-45CD-AA2B-415F0704E277}" srcOrd="0" destOrd="0" presId="urn:microsoft.com/office/officeart/2008/layout/LinedList"/>
    <dgm:cxn modelId="{4EB66343-DC74-454A-9B4F-1369F60296DB}" type="presParOf" srcId="{E17DA3EC-2BEE-46EA-90B4-C5E0F0B77882}" destId="{8D5BFB73-945C-43B0-8EE1-BF7B5C68BB75}" srcOrd="1" destOrd="0" presId="urn:microsoft.com/office/officeart/2008/layout/LinedList"/>
    <dgm:cxn modelId="{CE52627A-A79E-47F3-AD9C-DEB4FBC9DB3F}" type="presParOf" srcId="{8D5BFB73-945C-43B0-8EE1-BF7B5C68BB75}" destId="{11B835FD-6BBA-4BC8-93AE-F387512A1241}" srcOrd="0" destOrd="0" presId="urn:microsoft.com/office/officeart/2008/layout/LinedList"/>
    <dgm:cxn modelId="{1A73FC78-8A7F-4319-9446-8D3876A8FEA5}" type="presParOf" srcId="{8D5BFB73-945C-43B0-8EE1-BF7B5C68BB75}" destId="{997DC5FB-3370-47BB-BC03-41EDA313912D}" srcOrd="1" destOrd="0" presId="urn:microsoft.com/office/officeart/2008/layout/LinedList"/>
    <dgm:cxn modelId="{18603512-3B76-4439-93E8-EC0BEC45D689}" type="presParOf" srcId="{997DC5FB-3370-47BB-BC03-41EDA313912D}" destId="{DBEDC19E-185E-400B-B0E7-39DE0C449DFD}" srcOrd="0" destOrd="0" presId="urn:microsoft.com/office/officeart/2008/layout/LinedList"/>
    <dgm:cxn modelId="{F64D37B8-9783-4E33-ADD6-5DB5FB7CCBA3}" type="presParOf" srcId="{997DC5FB-3370-47BB-BC03-41EDA313912D}" destId="{4B47836B-A52F-4F58-9217-81CE719DDFDC}" srcOrd="1" destOrd="0" presId="urn:microsoft.com/office/officeart/2008/layout/LinedList"/>
    <dgm:cxn modelId="{9667DDE3-848F-4AA0-9A4F-AA33ADBD5982}" type="presParOf" srcId="{997DC5FB-3370-47BB-BC03-41EDA313912D}" destId="{3A2DD595-9BA5-4331-AB04-1D93B8F44A37}" srcOrd="2" destOrd="0" presId="urn:microsoft.com/office/officeart/2008/layout/LinedList"/>
    <dgm:cxn modelId="{E10635BD-B6C7-42DC-9E1F-9B34325277E1}" type="presParOf" srcId="{8D5BFB73-945C-43B0-8EE1-BF7B5C68BB75}" destId="{F2D78FDC-00A8-4FE7-B651-5DC8DF2512AD}" srcOrd="2" destOrd="0" presId="urn:microsoft.com/office/officeart/2008/layout/LinedList"/>
    <dgm:cxn modelId="{75EE7A6F-DA33-4142-8B01-76F034E05885}" type="presParOf" srcId="{8D5BFB73-945C-43B0-8EE1-BF7B5C68BB75}" destId="{B32F4DC9-9E6A-4AFC-AE25-9508E226FF94}" srcOrd="3" destOrd="0" presId="urn:microsoft.com/office/officeart/2008/layout/LinedList"/>
    <dgm:cxn modelId="{576B6EDA-C7D1-4828-A0D4-983811AF8971}" type="presParOf" srcId="{8D5BFB73-945C-43B0-8EE1-BF7B5C68BB75}" destId="{A74A5B43-6C2F-4910-B380-E5D91B7B63A4}" srcOrd="4" destOrd="0" presId="urn:microsoft.com/office/officeart/2008/layout/LinedList"/>
    <dgm:cxn modelId="{545115F8-9536-4B3C-A5CD-2E429BF4F1B5}" type="presParOf" srcId="{A74A5B43-6C2F-4910-B380-E5D91B7B63A4}" destId="{88D31F34-98FC-4290-90AD-2347284FF234}" srcOrd="0" destOrd="0" presId="urn:microsoft.com/office/officeart/2008/layout/LinedList"/>
    <dgm:cxn modelId="{328B6528-E259-46D3-95F6-8C02E1F0815E}" type="presParOf" srcId="{A74A5B43-6C2F-4910-B380-E5D91B7B63A4}" destId="{441C9FA7-C2B8-4B78-B6C5-C2AC7C531955}" srcOrd="1" destOrd="0" presId="urn:microsoft.com/office/officeart/2008/layout/LinedList"/>
    <dgm:cxn modelId="{C93E4757-B400-4797-B2CC-51B1DCEF4385}" type="presParOf" srcId="{A74A5B43-6C2F-4910-B380-E5D91B7B63A4}" destId="{E63C3F66-0A65-42E4-8EA2-19F7204FBC82}" srcOrd="2" destOrd="0" presId="urn:microsoft.com/office/officeart/2008/layout/LinedList"/>
    <dgm:cxn modelId="{2EF834E6-B035-479B-BD5E-42D34F5C0A50}" type="presParOf" srcId="{8D5BFB73-945C-43B0-8EE1-BF7B5C68BB75}" destId="{3E4B2490-0CA6-4F60-A4A1-16519E0C2961}" srcOrd="5" destOrd="0" presId="urn:microsoft.com/office/officeart/2008/layout/LinedList"/>
    <dgm:cxn modelId="{805CDDB1-1ED7-46E6-BA87-1C329D82A919}" type="presParOf" srcId="{8D5BFB73-945C-43B0-8EE1-BF7B5C68BB75}" destId="{491BB66D-C987-4D0B-8C5B-86E68889FE24}" srcOrd="6" destOrd="0" presId="urn:microsoft.com/office/officeart/2008/layout/LinedList"/>
    <dgm:cxn modelId="{13E34562-4210-4582-BF79-CF67D6B50572}" type="presParOf" srcId="{8D5BFB73-945C-43B0-8EE1-BF7B5C68BB75}" destId="{9AA0A4B1-8B34-4268-AB28-DCAB9C5432B8}" srcOrd="7" destOrd="0" presId="urn:microsoft.com/office/officeart/2008/layout/LinedList"/>
    <dgm:cxn modelId="{7C1F53DC-3B70-4663-8419-4FD60EB70A8B}" type="presParOf" srcId="{9AA0A4B1-8B34-4268-AB28-DCAB9C5432B8}" destId="{9D3B6873-FCC3-413C-BBDA-C3B2322483C5}" srcOrd="0" destOrd="0" presId="urn:microsoft.com/office/officeart/2008/layout/LinedList"/>
    <dgm:cxn modelId="{00E2625F-03FE-4826-8DC2-FB5A1679B2F3}" type="presParOf" srcId="{9AA0A4B1-8B34-4268-AB28-DCAB9C5432B8}" destId="{A60D4882-BD85-4E61-8D3C-5E9D5F63BD34}" srcOrd="1" destOrd="0" presId="urn:microsoft.com/office/officeart/2008/layout/LinedList"/>
    <dgm:cxn modelId="{420EE2E8-071A-415E-929F-53E815FE036F}" type="presParOf" srcId="{9AA0A4B1-8B34-4268-AB28-DCAB9C5432B8}" destId="{D0602B90-F74D-418B-8E19-05FC0C04B103}" srcOrd="2" destOrd="0" presId="urn:microsoft.com/office/officeart/2008/layout/LinedList"/>
    <dgm:cxn modelId="{41253EB8-BD4E-4F24-9F2E-CD736726EEF4}" type="presParOf" srcId="{8D5BFB73-945C-43B0-8EE1-BF7B5C68BB75}" destId="{673862A1-2EAF-4558-961E-D7376528EA35}" srcOrd="8" destOrd="0" presId="urn:microsoft.com/office/officeart/2008/layout/LinedList"/>
    <dgm:cxn modelId="{1E13061D-E08C-4C46-B8A0-2B0183868599}" type="presParOf" srcId="{8D5BFB73-945C-43B0-8EE1-BF7B5C68BB75}" destId="{D7C9A873-44FC-4DAF-AF09-09174863384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93AC71-A321-49B1-8CB5-7DB24874F0F7}"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0DB24F95-B261-4D17-ABA8-B7012527AEDC}">
      <dgm:prSet/>
      <dgm:spPr/>
      <dgm:t>
        <a:bodyPr/>
        <a:lstStyle/>
        <a:p>
          <a:r>
            <a:rPr lang="en-US"/>
            <a:t>Part – 2</a:t>
          </a:r>
        </a:p>
      </dgm:t>
    </dgm:pt>
    <dgm:pt modelId="{006AEA94-E616-4AE3-93B9-0EF7B43CC639}" type="parTrans" cxnId="{45013CA8-E456-44FB-8C18-9225ED791FBA}">
      <dgm:prSet/>
      <dgm:spPr/>
      <dgm:t>
        <a:bodyPr/>
        <a:lstStyle/>
        <a:p>
          <a:endParaRPr lang="en-US"/>
        </a:p>
      </dgm:t>
    </dgm:pt>
    <dgm:pt modelId="{FA7D62AA-3DF4-420B-A64E-3654433709F0}" type="sibTrans" cxnId="{45013CA8-E456-44FB-8C18-9225ED791FBA}">
      <dgm:prSet/>
      <dgm:spPr/>
      <dgm:t>
        <a:bodyPr/>
        <a:lstStyle/>
        <a:p>
          <a:endParaRPr lang="en-US"/>
        </a:p>
      </dgm:t>
    </dgm:pt>
    <dgm:pt modelId="{3AB6D871-2527-4361-939D-D5505B740C97}">
      <dgm:prSet/>
      <dgm:spPr/>
      <dgm:t>
        <a:bodyPr/>
        <a:lstStyle/>
        <a:p>
          <a:r>
            <a:rPr lang="en-US" dirty="0"/>
            <a:t>Cost incurred per month before the model was deployed 213,391.65 $.</a:t>
          </a:r>
        </a:p>
      </dgm:t>
    </dgm:pt>
    <dgm:pt modelId="{E304B6DC-6E81-4312-BE03-F60E7297C688}" type="parTrans" cxnId="{97614A5C-DE5B-4399-B0B9-B0E9170625C2}">
      <dgm:prSet/>
      <dgm:spPr/>
      <dgm:t>
        <a:bodyPr/>
        <a:lstStyle/>
        <a:p>
          <a:endParaRPr lang="en-US"/>
        </a:p>
      </dgm:t>
    </dgm:pt>
    <dgm:pt modelId="{D1628FB2-B817-45AE-A44F-607C131619C4}" type="sibTrans" cxnId="{97614A5C-DE5B-4399-B0B9-B0E9170625C2}">
      <dgm:prSet/>
      <dgm:spPr/>
      <dgm:t>
        <a:bodyPr/>
        <a:lstStyle/>
        <a:p>
          <a:endParaRPr lang="en-US"/>
        </a:p>
      </dgm:t>
    </dgm:pt>
    <dgm:pt modelId="{DFEDEADA-5BE9-4DA7-B792-370E4ABC44F9}">
      <dgm:prSet/>
      <dgm:spPr/>
      <dgm:t>
        <a:bodyPr/>
        <a:lstStyle/>
        <a:p>
          <a:r>
            <a:rPr lang="en-US" dirty="0"/>
            <a:t>Total cost of providing customer support per month for fraudulent transactions detected by the model 21,744.10 $.</a:t>
          </a:r>
        </a:p>
      </dgm:t>
    </dgm:pt>
    <dgm:pt modelId="{DA384F8C-C08E-4BCB-ABBF-53A4CCE64A5A}" type="parTrans" cxnId="{5A08A568-D6C9-49AA-B8FB-6D9B1CBF99F9}">
      <dgm:prSet/>
      <dgm:spPr/>
      <dgm:t>
        <a:bodyPr/>
        <a:lstStyle/>
        <a:p>
          <a:endParaRPr lang="en-US"/>
        </a:p>
      </dgm:t>
    </dgm:pt>
    <dgm:pt modelId="{7E164037-7146-42F2-8CC5-E3F9AFE17056}" type="sibTrans" cxnId="{5A08A568-D6C9-49AA-B8FB-6D9B1CBF99F9}">
      <dgm:prSet/>
      <dgm:spPr/>
      <dgm:t>
        <a:bodyPr/>
        <a:lstStyle/>
        <a:p>
          <a:endParaRPr lang="en-US"/>
        </a:p>
      </dgm:t>
    </dgm:pt>
    <dgm:pt modelId="{12F4EB17-FBAF-4022-9524-799F56C4B462}">
      <dgm:prSet/>
      <dgm:spPr/>
      <dgm:t>
        <a:bodyPr/>
        <a:lstStyle/>
        <a:p>
          <a:r>
            <a:rPr lang="en-US" dirty="0"/>
            <a:t>Cost incurred due to these fraudulent transactions left undetected by the model 58.39 $.</a:t>
          </a:r>
        </a:p>
      </dgm:t>
    </dgm:pt>
    <dgm:pt modelId="{FB696EC1-BEDA-4225-8C4F-00F1DE2FBC2A}" type="parTrans" cxnId="{67A77B9D-6DE0-4D23-B28D-C5F26A7853E1}">
      <dgm:prSet/>
      <dgm:spPr/>
      <dgm:t>
        <a:bodyPr/>
        <a:lstStyle/>
        <a:p>
          <a:endParaRPr lang="en-US"/>
        </a:p>
      </dgm:t>
    </dgm:pt>
    <dgm:pt modelId="{6177D80A-1216-4110-A78C-AA8F29366F5A}" type="sibTrans" cxnId="{67A77B9D-6DE0-4D23-B28D-C5F26A7853E1}">
      <dgm:prSet/>
      <dgm:spPr/>
      <dgm:t>
        <a:bodyPr/>
        <a:lstStyle/>
        <a:p>
          <a:endParaRPr lang="en-US"/>
        </a:p>
      </dgm:t>
    </dgm:pt>
    <dgm:pt modelId="{ACE87CD0-F2DE-445A-BAA2-DC0CF2CD238F}">
      <dgm:prSet/>
      <dgm:spPr/>
      <dgm:t>
        <a:bodyPr/>
        <a:lstStyle/>
        <a:p>
          <a:r>
            <a:rPr lang="en-US" dirty="0"/>
            <a:t>Therefore, the cost incurred per month after the model is built and deployed 60.65 $.</a:t>
          </a:r>
        </a:p>
      </dgm:t>
    </dgm:pt>
    <dgm:pt modelId="{9A53E53C-5B40-4774-BD1E-518F71636825}" type="parTrans" cxnId="{9D8CC036-1D9B-4F65-B47B-D6656B8AB8CB}">
      <dgm:prSet/>
      <dgm:spPr/>
      <dgm:t>
        <a:bodyPr/>
        <a:lstStyle/>
        <a:p>
          <a:endParaRPr lang="en-US"/>
        </a:p>
      </dgm:t>
    </dgm:pt>
    <dgm:pt modelId="{382F908F-BA01-46A9-8340-9CAFB8BB63C3}" type="sibTrans" cxnId="{9D8CC036-1D9B-4F65-B47B-D6656B8AB8CB}">
      <dgm:prSet/>
      <dgm:spPr/>
      <dgm:t>
        <a:bodyPr/>
        <a:lstStyle/>
        <a:p>
          <a:endParaRPr lang="en-US"/>
        </a:p>
      </dgm:t>
    </dgm:pt>
    <dgm:pt modelId="{EDE50AA6-8B3F-4735-809E-B4AB3283E1E5}">
      <dgm:prSet/>
      <dgm:spPr/>
      <dgm:t>
        <a:bodyPr/>
        <a:lstStyle/>
        <a:p>
          <a:r>
            <a:rPr lang="en-US" dirty="0"/>
            <a:t>Final savings are : 213,331.0 $</a:t>
          </a:r>
        </a:p>
      </dgm:t>
    </dgm:pt>
    <dgm:pt modelId="{264ACDFC-E8CD-46DF-94B9-6A5CB6EA1A21}" type="parTrans" cxnId="{6D456407-401E-4A3B-8AE2-E652F872EC95}">
      <dgm:prSet/>
      <dgm:spPr/>
      <dgm:t>
        <a:bodyPr/>
        <a:lstStyle/>
        <a:p>
          <a:endParaRPr lang="en-US"/>
        </a:p>
      </dgm:t>
    </dgm:pt>
    <dgm:pt modelId="{90625E8D-BDEB-4644-BB5D-DC95F334B23D}" type="sibTrans" cxnId="{6D456407-401E-4A3B-8AE2-E652F872EC95}">
      <dgm:prSet/>
      <dgm:spPr/>
      <dgm:t>
        <a:bodyPr/>
        <a:lstStyle/>
        <a:p>
          <a:endParaRPr lang="en-US"/>
        </a:p>
      </dgm:t>
    </dgm:pt>
    <dgm:pt modelId="{93DF73FC-374A-4011-90AE-A6E04F912475}" type="pres">
      <dgm:prSet presAssocID="{7093AC71-A321-49B1-8CB5-7DB24874F0F7}" presName="vert0" presStyleCnt="0">
        <dgm:presLayoutVars>
          <dgm:dir/>
          <dgm:animOne val="branch"/>
          <dgm:animLvl val="lvl"/>
        </dgm:presLayoutVars>
      </dgm:prSet>
      <dgm:spPr/>
    </dgm:pt>
    <dgm:pt modelId="{1E282F1E-27AC-45F9-BCCA-8BF97723A038}" type="pres">
      <dgm:prSet presAssocID="{0DB24F95-B261-4D17-ABA8-B7012527AEDC}" presName="thickLine" presStyleLbl="alignNode1" presStyleIdx="0" presStyleCnt="1"/>
      <dgm:spPr/>
    </dgm:pt>
    <dgm:pt modelId="{DB375B01-53BD-4D08-9C61-41F053589750}" type="pres">
      <dgm:prSet presAssocID="{0DB24F95-B261-4D17-ABA8-B7012527AEDC}" presName="horz1" presStyleCnt="0"/>
      <dgm:spPr/>
    </dgm:pt>
    <dgm:pt modelId="{A4F1776E-B973-4784-A081-292B22F22978}" type="pres">
      <dgm:prSet presAssocID="{0DB24F95-B261-4D17-ABA8-B7012527AEDC}" presName="tx1" presStyleLbl="revTx" presStyleIdx="0" presStyleCnt="6"/>
      <dgm:spPr/>
    </dgm:pt>
    <dgm:pt modelId="{7A446717-1046-41E8-9C1F-AE589E4C6297}" type="pres">
      <dgm:prSet presAssocID="{0DB24F95-B261-4D17-ABA8-B7012527AEDC}" presName="vert1" presStyleCnt="0"/>
      <dgm:spPr/>
    </dgm:pt>
    <dgm:pt modelId="{05A1B40B-AD0A-42DE-87B4-B8FC1CC1EA5D}" type="pres">
      <dgm:prSet presAssocID="{3AB6D871-2527-4361-939D-D5505B740C97}" presName="vertSpace2a" presStyleCnt="0"/>
      <dgm:spPr/>
    </dgm:pt>
    <dgm:pt modelId="{2DF747FB-0565-4A29-ADCE-982A9AC4DC08}" type="pres">
      <dgm:prSet presAssocID="{3AB6D871-2527-4361-939D-D5505B740C97}" presName="horz2" presStyleCnt="0"/>
      <dgm:spPr/>
    </dgm:pt>
    <dgm:pt modelId="{AD19AB1E-D183-4C2B-AD7C-25286A15E1F9}" type="pres">
      <dgm:prSet presAssocID="{3AB6D871-2527-4361-939D-D5505B740C97}" presName="horzSpace2" presStyleCnt="0"/>
      <dgm:spPr/>
    </dgm:pt>
    <dgm:pt modelId="{A51C3303-CB98-43D0-A683-B7016B820B34}" type="pres">
      <dgm:prSet presAssocID="{3AB6D871-2527-4361-939D-D5505B740C97}" presName="tx2" presStyleLbl="revTx" presStyleIdx="1" presStyleCnt="6"/>
      <dgm:spPr/>
    </dgm:pt>
    <dgm:pt modelId="{03240E97-274C-4554-9BDE-4CE2734EE1F9}" type="pres">
      <dgm:prSet presAssocID="{3AB6D871-2527-4361-939D-D5505B740C97}" presName="vert2" presStyleCnt="0"/>
      <dgm:spPr/>
    </dgm:pt>
    <dgm:pt modelId="{58E09495-328C-4547-A603-4CD8B41776DE}" type="pres">
      <dgm:prSet presAssocID="{3AB6D871-2527-4361-939D-D5505B740C97}" presName="thinLine2b" presStyleLbl="callout" presStyleIdx="0" presStyleCnt="5"/>
      <dgm:spPr/>
    </dgm:pt>
    <dgm:pt modelId="{6094F880-A592-4BFC-9162-28C6B239F278}" type="pres">
      <dgm:prSet presAssocID="{3AB6D871-2527-4361-939D-D5505B740C97}" presName="vertSpace2b" presStyleCnt="0"/>
      <dgm:spPr/>
    </dgm:pt>
    <dgm:pt modelId="{8B49EB8B-1AC8-4BD3-B68B-61C7D003FD22}" type="pres">
      <dgm:prSet presAssocID="{DFEDEADA-5BE9-4DA7-B792-370E4ABC44F9}" presName="horz2" presStyleCnt="0"/>
      <dgm:spPr/>
    </dgm:pt>
    <dgm:pt modelId="{0787C762-2480-4261-B5F1-93EC69F42F27}" type="pres">
      <dgm:prSet presAssocID="{DFEDEADA-5BE9-4DA7-B792-370E4ABC44F9}" presName="horzSpace2" presStyleCnt="0"/>
      <dgm:spPr/>
    </dgm:pt>
    <dgm:pt modelId="{F7AF17CE-07BC-4614-9377-566A604A0E1E}" type="pres">
      <dgm:prSet presAssocID="{DFEDEADA-5BE9-4DA7-B792-370E4ABC44F9}" presName="tx2" presStyleLbl="revTx" presStyleIdx="2" presStyleCnt="6"/>
      <dgm:spPr/>
    </dgm:pt>
    <dgm:pt modelId="{6A1F549C-905A-46E4-8BAC-0BF8A7A433E0}" type="pres">
      <dgm:prSet presAssocID="{DFEDEADA-5BE9-4DA7-B792-370E4ABC44F9}" presName="vert2" presStyleCnt="0"/>
      <dgm:spPr/>
    </dgm:pt>
    <dgm:pt modelId="{718868AB-4805-43AE-9F69-56B6AB2ACC6E}" type="pres">
      <dgm:prSet presAssocID="{DFEDEADA-5BE9-4DA7-B792-370E4ABC44F9}" presName="thinLine2b" presStyleLbl="callout" presStyleIdx="1" presStyleCnt="5"/>
      <dgm:spPr/>
    </dgm:pt>
    <dgm:pt modelId="{045DD6BB-5FD3-4A13-8D8E-AD8A98E7501C}" type="pres">
      <dgm:prSet presAssocID="{DFEDEADA-5BE9-4DA7-B792-370E4ABC44F9}" presName="vertSpace2b" presStyleCnt="0"/>
      <dgm:spPr/>
    </dgm:pt>
    <dgm:pt modelId="{F2984A9D-4A36-42E2-B7EC-14B2F91D6AC6}" type="pres">
      <dgm:prSet presAssocID="{12F4EB17-FBAF-4022-9524-799F56C4B462}" presName="horz2" presStyleCnt="0"/>
      <dgm:spPr/>
    </dgm:pt>
    <dgm:pt modelId="{380DACE2-4D82-4000-A6B8-21258C753C3D}" type="pres">
      <dgm:prSet presAssocID="{12F4EB17-FBAF-4022-9524-799F56C4B462}" presName="horzSpace2" presStyleCnt="0"/>
      <dgm:spPr/>
    </dgm:pt>
    <dgm:pt modelId="{C3B3A212-F1A6-4652-942C-CB8CABA1CEBA}" type="pres">
      <dgm:prSet presAssocID="{12F4EB17-FBAF-4022-9524-799F56C4B462}" presName="tx2" presStyleLbl="revTx" presStyleIdx="3" presStyleCnt="6"/>
      <dgm:spPr/>
    </dgm:pt>
    <dgm:pt modelId="{A7DB3223-3BAE-4BA4-A505-47F540EEC4F0}" type="pres">
      <dgm:prSet presAssocID="{12F4EB17-FBAF-4022-9524-799F56C4B462}" presName="vert2" presStyleCnt="0"/>
      <dgm:spPr/>
    </dgm:pt>
    <dgm:pt modelId="{F8231886-B8A3-49F0-BDFE-9818E2E95BEE}" type="pres">
      <dgm:prSet presAssocID="{12F4EB17-FBAF-4022-9524-799F56C4B462}" presName="thinLine2b" presStyleLbl="callout" presStyleIdx="2" presStyleCnt="5"/>
      <dgm:spPr/>
    </dgm:pt>
    <dgm:pt modelId="{89ACF4B6-CB7A-4BD1-B6A0-2F249590A68B}" type="pres">
      <dgm:prSet presAssocID="{12F4EB17-FBAF-4022-9524-799F56C4B462}" presName="vertSpace2b" presStyleCnt="0"/>
      <dgm:spPr/>
    </dgm:pt>
    <dgm:pt modelId="{EDCB9C35-BD8B-4381-854C-07DF00762F36}" type="pres">
      <dgm:prSet presAssocID="{ACE87CD0-F2DE-445A-BAA2-DC0CF2CD238F}" presName="horz2" presStyleCnt="0"/>
      <dgm:spPr/>
    </dgm:pt>
    <dgm:pt modelId="{861D78AA-A142-494A-AB44-787DEEAE44BB}" type="pres">
      <dgm:prSet presAssocID="{ACE87CD0-F2DE-445A-BAA2-DC0CF2CD238F}" presName="horzSpace2" presStyleCnt="0"/>
      <dgm:spPr/>
    </dgm:pt>
    <dgm:pt modelId="{31065B65-7E44-446A-9C24-49A6280A31E7}" type="pres">
      <dgm:prSet presAssocID="{ACE87CD0-F2DE-445A-BAA2-DC0CF2CD238F}" presName="tx2" presStyleLbl="revTx" presStyleIdx="4" presStyleCnt="6"/>
      <dgm:spPr/>
    </dgm:pt>
    <dgm:pt modelId="{F707CF80-793B-4606-80D5-157B3384EFAE}" type="pres">
      <dgm:prSet presAssocID="{ACE87CD0-F2DE-445A-BAA2-DC0CF2CD238F}" presName="vert2" presStyleCnt="0"/>
      <dgm:spPr/>
    </dgm:pt>
    <dgm:pt modelId="{D4A911BD-136C-435A-B4AF-1C8E570B8EEE}" type="pres">
      <dgm:prSet presAssocID="{ACE87CD0-F2DE-445A-BAA2-DC0CF2CD238F}" presName="thinLine2b" presStyleLbl="callout" presStyleIdx="3" presStyleCnt="5"/>
      <dgm:spPr/>
    </dgm:pt>
    <dgm:pt modelId="{27C9535D-454A-4C4D-861A-E1F233EE968C}" type="pres">
      <dgm:prSet presAssocID="{ACE87CD0-F2DE-445A-BAA2-DC0CF2CD238F}" presName="vertSpace2b" presStyleCnt="0"/>
      <dgm:spPr/>
    </dgm:pt>
    <dgm:pt modelId="{22212B9B-8D41-4814-9F60-E5EFEA8975EF}" type="pres">
      <dgm:prSet presAssocID="{EDE50AA6-8B3F-4735-809E-B4AB3283E1E5}" presName="horz2" presStyleCnt="0"/>
      <dgm:spPr/>
    </dgm:pt>
    <dgm:pt modelId="{4A4121C5-D8DE-4148-8273-1AD796B94440}" type="pres">
      <dgm:prSet presAssocID="{EDE50AA6-8B3F-4735-809E-B4AB3283E1E5}" presName="horzSpace2" presStyleCnt="0"/>
      <dgm:spPr/>
    </dgm:pt>
    <dgm:pt modelId="{68FE545B-70D5-4C5B-9F38-152D4AE2367A}" type="pres">
      <dgm:prSet presAssocID="{EDE50AA6-8B3F-4735-809E-B4AB3283E1E5}" presName="tx2" presStyleLbl="revTx" presStyleIdx="5" presStyleCnt="6"/>
      <dgm:spPr/>
    </dgm:pt>
    <dgm:pt modelId="{35A049C9-A8FB-4D7F-BD93-C58FC8DB1B29}" type="pres">
      <dgm:prSet presAssocID="{EDE50AA6-8B3F-4735-809E-B4AB3283E1E5}" presName="vert2" presStyleCnt="0"/>
      <dgm:spPr/>
    </dgm:pt>
    <dgm:pt modelId="{5308F5C5-1A2C-4DB0-AD06-D038EAE2C1AE}" type="pres">
      <dgm:prSet presAssocID="{EDE50AA6-8B3F-4735-809E-B4AB3283E1E5}" presName="thinLine2b" presStyleLbl="callout" presStyleIdx="4" presStyleCnt="5"/>
      <dgm:spPr/>
    </dgm:pt>
    <dgm:pt modelId="{2C2CAA20-17CF-4F5C-977C-4E525BEDBF2A}" type="pres">
      <dgm:prSet presAssocID="{EDE50AA6-8B3F-4735-809E-B4AB3283E1E5}" presName="vertSpace2b" presStyleCnt="0"/>
      <dgm:spPr/>
    </dgm:pt>
  </dgm:ptLst>
  <dgm:cxnLst>
    <dgm:cxn modelId="{6D456407-401E-4A3B-8AE2-E652F872EC95}" srcId="{0DB24F95-B261-4D17-ABA8-B7012527AEDC}" destId="{EDE50AA6-8B3F-4735-809E-B4AB3283E1E5}" srcOrd="4" destOrd="0" parTransId="{264ACDFC-E8CD-46DF-94B9-6A5CB6EA1A21}" sibTransId="{90625E8D-BDEB-4644-BB5D-DC95F334B23D}"/>
    <dgm:cxn modelId="{630C5826-5AA2-40FD-B95A-01369BD696AC}" type="presOf" srcId="{7093AC71-A321-49B1-8CB5-7DB24874F0F7}" destId="{93DF73FC-374A-4011-90AE-A6E04F912475}" srcOrd="0" destOrd="0" presId="urn:microsoft.com/office/officeart/2008/layout/LinedList"/>
    <dgm:cxn modelId="{6A36432C-2B8B-411B-967E-372824E20B9B}" type="presOf" srcId="{ACE87CD0-F2DE-445A-BAA2-DC0CF2CD238F}" destId="{31065B65-7E44-446A-9C24-49A6280A31E7}" srcOrd="0" destOrd="0" presId="urn:microsoft.com/office/officeart/2008/layout/LinedList"/>
    <dgm:cxn modelId="{9D8CC036-1D9B-4F65-B47B-D6656B8AB8CB}" srcId="{0DB24F95-B261-4D17-ABA8-B7012527AEDC}" destId="{ACE87CD0-F2DE-445A-BAA2-DC0CF2CD238F}" srcOrd="3" destOrd="0" parTransId="{9A53E53C-5B40-4774-BD1E-518F71636825}" sibTransId="{382F908F-BA01-46A9-8340-9CAFB8BB63C3}"/>
    <dgm:cxn modelId="{97614A5C-DE5B-4399-B0B9-B0E9170625C2}" srcId="{0DB24F95-B261-4D17-ABA8-B7012527AEDC}" destId="{3AB6D871-2527-4361-939D-D5505B740C97}" srcOrd="0" destOrd="0" parTransId="{E304B6DC-6E81-4312-BE03-F60E7297C688}" sibTransId="{D1628FB2-B817-45AE-A44F-607C131619C4}"/>
    <dgm:cxn modelId="{87731B65-B563-4B91-B8A0-00DF7FED966A}" type="presOf" srcId="{EDE50AA6-8B3F-4735-809E-B4AB3283E1E5}" destId="{68FE545B-70D5-4C5B-9F38-152D4AE2367A}" srcOrd="0" destOrd="0" presId="urn:microsoft.com/office/officeart/2008/layout/LinedList"/>
    <dgm:cxn modelId="{5A08A568-D6C9-49AA-B8FB-6D9B1CBF99F9}" srcId="{0DB24F95-B261-4D17-ABA8-B7012527AEDC}" destId="{DFEDEADA-5BE9-4DA7-B792-370E4ABC44F9}" srcOrd="1" destOrd="0" parTransId="{DA384F8C-C08E-4BCB-ABBF-53A4CCE64A5A}" sibTransId="{7E164037-7146-42F2-8CC5-E3F9AFE17056}"/>
    <dgm:cxn modelId="{6B45AE59-31F7-4FB8-AEDD-974C52F54E29}" type="presOf" srcId="{0DB24F95-B261-4D17-ABA8-B7012527AEDC}" destId="{A4F1776E-B973-4784-A081-292B22F22978}" srcOrd="0" destOrd="0" presId="urn:microsoft.com/office/officeart/2008/layout/LinedList"/>
    <dgm:cxn modelId="{3311E885-0140-4FE8-B80A-D99C129A012D}" type="presOf" srcId="{DFEDEADA-5BE9-4DA7-B792-370E4ABC44F9}" destId="{F7AF17CE-07BC-4614-9377-566A604A0E1E}" srcOrd="0" destOrd="0" presId="urn:microsoft.com/office/officeart/2008/layout/LinedList"/>
    <dgm:cxn modelId="{67A77B9D-6DE0-4D23-B28D-C5F26A7853E1}" srcId="{0DB24F95-B261-4D17-ABA8-B7012527AEDC}" destId="{12F4EB17-FBAF-4022-9524-799F56C4B462}" srcOrd="2" destOrd="0" parTransId="{FB696EC1-BEDA-4225-8C4F-00F1DE2FBC2A}" sibTransId="{6177D80A-1216-4110-A78C-AA8F29366F5A}"/>
    <dgm:cxn modelId="{CA6F26A2-BD0A-47AC-86E5-437F5CCA3003}" type="presOf" srcId="{3AB6D871-2527-4361-939D-D5505B740C97}" destId="{A51C3303-CB98-43D0-A683-B7016B820B34}" srcOrd="0" destOrd="0" presId="urn:microsoft.com/office/officeart/2008/layout/LinedList"/>
    <dgm:cxn modelId="{45013CA8-E456-44FB-8C18-9225ED791FBA}" srcId="{7093AC71-A321-49B1-8CB5-7DB24874F0F7}" destId="{0DB24F95-B261-4D17-ABA8-B7012527AEDC}" srcOrd="0" destOrd="0" parTransId="{006AEA94-E616-4AE3-93B9-0EF7B43CC639}" sibTransId="{FA7D62AA-3DF4-420B-A64E-3654433709F0}"/>
    <dgm:cxn modelId="{27B119F1-979A-435F-8786-2317E910BF15}" type="presOf" srcId="{12F4EB17-FBAF-4022-9524-799F56C4B462}" destId="{C3B3A212-F1A6-4652-942C-CB8CABA1CEBA}" srcOrd="0" destOrd="0" presId="urn:microsoft.com/office/officeart/2008/layout/LinedList"/>
    <dgm:cxn modelId="{82869BC1-22BF-4C27-B426-A8FB67667A32}" type="presParOf" srcId="{93DF73FC-374A-4011-90AE-A6E04F912475}" destId="{1E282F1E-27AC-45F9-BCCA-8BF97723A038}" srcOrd="0" destOrd="0" presId="urn:microsoft.com/office/officeart/2008/layout/LinedList"/>
    <dgm:cxn modelId="{CD27AB47-0671-48CA-86BF-9F74F84D44CA}" type="presParOf" srcId="{93DF73FC-374A-4011-90AE-A6E04F912475}" destId="{DB375B01-53BD-4D08-9C61-41F053589750}" srcOrd="1" destOrd="0" presId="urn:microsoft.com/office/officeart/2008/layout/LinedList"/>
    <dgm:cxn modelId="{9CEBBF49-23B5-4621-A955-537DE860F93B}" type="presParOf" srcId="{DB375B01-53BD-4D08-9C61-41F053589750}" destId="{A4F1776E-B973-4784-A081-292B22F22978}" srcOrd="0" destOrd="0" presId="urn:microsoft.com/office/officeart/2008/layout/LinedList"/>
    <dgm:cxn modelId="{68483FD0-5117-4C9D-AA58-D17C5DE478B9}" type="presParOf" srcId="{DB375B01-53BD-4D08-9C61-41F053589750}" destId="{7A446717-1046-41E8-9C1F-AE589E4C6297}" srcOrd="1" destOrd="0" presId="urn:microsoft.com/office/officeart/2008/layout/LinedList"/>
    <dgm:cxn modelId="{D6A48CC6-943E-4317-BB41-56E3E0B15232}" type="presParOf" srcId="{7A446717-1046-41E8-9C1F-AE589E4C6297}" destId="{05A1B40B-AD0A-42DE-87B4-B8FC1CC1EA5D}" srcOrd="0" destOrd="0" presId="urn:microsoft.com/office/officeart/2008/layout/LinedList"/>
    <dgm:cxn modelId="{92793C4A-3924-4E8B-BCD7-0418E2EAC3C2}" type="presParOf" srcId="{7A446717-1046-41E8-9C1F-AE589E4C6297}" destId="{2DF747FB-0565-4A29-ADCE-982A9AC4DC08}" srcOrd="1" destOrd="0" presId="urn:microsoft.com/office/officeart/2008/layout/LinedList"/>
    <dgm:cxn modelId="{E7CBC834-21EC-45B7-BB2D-001279B38206}" type="presParOf" srcId="{2DF747FB-0565-4A29-ADCE-982A9AC4DC08}" destId="{AD19AB1E-D183-4C2B-AD7C-25286A15E1F9}" srcOrd="0" destOrd="0" presId="urn:microsoft.com/office/officeart/2008/layout/LinedList"/>
    <dgm:cxn modelId="{11CFF6FB-BFEB-442A-AE27-F1878D9C2241}" type="presParOf" srcId="{2DF747FB-0565-4A29-ADCE-982A9AC4DC08}" destId="{A51C3303-CB98-43D0-A683-B7016B820B34}" srcOrd="1" destOrd="0" presId="urn:microsoft.com/office/officeart/2008/layout/LinedList"/>
    <dgm:cxn modelId="{D1364FBD-D7A7-40E1-A63C-CC2D5A781196}" type="presParOf" srcId="{2DF747FB-0565-4A29-ADCE-982A9AC4DC08}" destId="{03240E97-274C-4554-9BDE-4CE2734EE1F9}" srcOrd="2" destOrd="0" presId="urn:microsoft.com/office/officeart/2008/layout/LinedList"/>
    <dgm:cxn modelId="{8FCAE5E3-2F7B-4AC2-954B-0337A8C31BB0}" type="presParOf" srcId="{7A446717-1046-41E8-9C1F-AE589E4C6297}" destId="{58E09495-328C-4547-A603-4CD8B41776DE}" srcOrd="2" destOrd="0" presId="urn:microsoft.com/office/officeart/2008/layout/LinedList"/>
    <dgm:cxn modelId="{1F7CC73C-7726-417C-B74F-A68B08759723}" type="presParOf" srcId="{7A446717-1046-41E8-9C1F-AE589E4C6297}" destId="{6094F880-A592-4BFC-9162-28C6B239F278}" srcOrd="3" destOrd="0" presId="urn:microsoft.com/office/officeart/2008/layout/LinedList"/>
    <dgm:cxn modelId="{46F485F1-58E0-460F-A539-3F9F78488C73}" type="presParOf" srcId="{7A446717-1046-41E8-9C1F-AE589E4C6297}" destId="{8B49EB8B-1AC8-4BD3-B68B-61C7D003FD22}" srcOrd="4" destOrd="0" presId="urn:microsoft.com/office/officeart/2008/layout/LinedList"/>
    <dgm:cxn modelId="{8A248A9E-7A82-41E7-A36C-47F1DB13D57D}" type="presParOf" srcId="{8B49EB8B-1AC8-4BD3-B68B-61C7D003FD22}" destId="{0787C762-2480-4261-B5F1-93EC69F42F27}" srcOrd="0" destOrd="0" presId="urn:microsoft.com/office/officeart/2008/layout/LinedList"/>
    <dgm:cxn modelId="{49DF7D94-9D67-41FA-8792-AC9191CA5D2F}" type="presParOf" srcId="{8B49EB8B-1AC8-4BD3-B68B-61C7D003FD22}" destId="{F7AF17CE-07BC-4614-9377-566A604A0E1E}" srcOrd="1" destOrd="0" presId="urn:microsoft.com/office/officeart/2008/layout/LinedList"/>
    <dgm:cxn modelId="{F1E74B49-D38D-473C-9FBF-F69178F01CF7}" type="presParOf" srcId="{8B49EB8B-1AC8-4BD3-B68B-61C7D003FD22}" destId="{6A1F549C-905A-46E4-8BAC-0BF8A7A433E0}" srcOrd="2" destOrd="0" presId="urn:microsoft.com/office/officeart/2008/layout/LinedList"/>
    <dgm:cxn modelId="{20D69D32-A9AF-40F9-B8CE-AEDD3FCEABCD}" type="presParOf" srcId="{7A446717-1046-41E8-9C1F-AE589E4C6297}" destId="{718868AB-4805-43AE-9F69-56B6AB2ACC6E}" srcOrd="5" destOrd="0" presId="urn:microsoft.com/office/officeart/2008/layout/LinedList"/>
    <dgm:cxn modelId="{E3AAD120-3EE3-4906-9D8D-526F47FE1088}" type="presParOf" srcId="{7A446717-1046-41E8-9C1F-AE589E4C6297}" destId="{045DD6BB-5FD3-4A13-8D8E-AD8A98E7501C}" srcOrd="6" destOrd="0" presId="urn:microsoft.com/office/officeart/2008/layout/LinedList"/>
    <dgm:cxn modelId="{A6583D4C-868A-4E5F-9EF3-8DD10BE6CBE4}" type="presParOf" srcId="{7A446717-1046-41E8-9C1F-AE589E4C6297}" destId="{F2984A9D-4A36-42E2-B7EC-14B2F91D6AC6}" srcOrd="7" destOrd="0" presId="urn:microsoft.com/office/officeart/2008/layout/LinedList"/>
    <dgm:cxn modelId="{BA2B1D3A-AB12-4048-8943-5789B88541F1}" type="presParOf" srcId="{F2984A9D-4A36-42E2-B7EC-14B2F91D6AC6}" destId="{380DACE2-4D82-4000-A6B8-21258C753C3D}" srcOrd="0" destOrd="0" presId="urn:microsoft.com/office/officeart/2008/layout/LinedList"/>
    <dgm:cxn modelId="{6AA46FE0-2810-4389-9E20-BAD080549B8C}" type="presParOf" srcId="{F2984A9D-4A36-42E2-B7EC-14B2F91D6AC6}" destId="{C3B3A212-F1A6-4652-942C-CB8CABA1CEBA}" srcOrd="1" destOrd="0" presId="urn:microsoft.com/office/officeart/2008/layout/LinedList"/>
    <dgm:cxn modelId="{15D0B9A9-0D80-4D8A-BD99-036412A38749}" type="presParOf" srcId="{F2984A9D-4A36-42E2-B7EC-14B2F91D6AC6}" destId="{A7DB3223-3BAE-4BA4-A505-47F540EEC4F0}" srcOrd="2" destOrd="0" presId="urn:microsoft.com/office/officeart/2008/layout/LinedList"/>
    <dgm:cxn modelId="{C370F1E2-90C1-4E97-8077-ED6448628AA9}" type="presParOf" srcId="{7A446717-1046-41E8-9C1F-AE589E4C6297}" destId="{F8231886-B8A3-49F0-BDFE-9818E2E95BEE}" srcOrd="8" destOrd="0" presId="urn:microsoft.com/office/officeart/2008/layout/LinedList"/>
    <dgm:cxn modelId="{49CD9AAE-F139-47FD-9635-CCA23E38EA10}" type="presParOf" srcId="{7A446717-1046-41E8-9C1F-AE589E4C6297}" destId="{89ACF4B6-CB7A-4BD1-B6A0-2F249590A68B}" srcOrd="9" destOrd="0" presId="urn:microsoft.com/office/officeart/2008/layout/LinedList"/>
    <dgm:cxn modelId="{D4109E95-A89E-4EAE-9C23-AAE97247F1A1}" type="presParOf" srcId="{7A446717-1046-41E8-9C1F-AE589E4C6297}" destId="{EDCB9C35-BD8B-4381-854C-07DF00762F36}" srcOrd="10" destOrd="0" presId="urn:microsoft.com/office/officeart/2008/layout/LinedList"/>
    <dgm:cxn modelId="{5244AEB1-649F-46D7-B592-6743443E0CF7}" type="presParOf" srcId="{EDCB9C35-BD8B-4381-854C-07DF00762F36}" destId="{861D78AA-A142-494A-AB44-787DEEAE44BB}" srcOrd="0" destOrd="0" presId="urn:microsoft.com/office/officeart/2008/layout/LinedList"/>
    <dgm:cxn modelId="{955DAC68-BFAD-473B-A266-3E227CA836AC}" type="presParOf" srcId="{EDCB9C35-BD8B-4381-854C-07DF00762F36}" destId="{31065B65-7E44-446A-9C24-49A6280A31E7}" srcOrd="1" destOrd="0" presId="urn:microsoft.com/office/officeart/2008/layout/LinedList"/>
    <dgm:cxn modelId="{D4F4E537-C99B-4850-BBB1-843CDB04B33C}" type="presParOf" srcId="{EDCB9C35-BD8B-4381-854C-07DF00762F36}" destId="{F707CF80-793B-4606-80D5-157B3384EFAE}" srcOrd="2" destOrd="0" presId="urn:microsoft.com/office/officeart/2008/layout/LinedList"/>
    <dgm:cxn modelId="{C2983CE4-5B42-4DBE-B46D-C2BA44CA26EF}" type="presParOf" srcId="{7A446717-1046-41E8-9C1F-AE589E4C6297}" destId="{D4A911BD-136C-435A-B4AF-1C8E570B8EEE}" srcOrd="11" destOrd="0" presId="urn:microsoft.com/office/officeart/2008/layout/LinedList"/>
    <dgm:cxn modelId="{A9EC3931-3089-4048-9497-D7847ED7EC71}" type="presParOf" srcId="{7A446717-1046-41E8-9C1F-AE589E4C6297}" destId="{27C9535D-454A-4C4D-861A-E1F233EE968C}" srcOrd="12" destOrd="0" presId="urn:microsoft.com/office/officeart/2008/layout/LinedList"/>
    <dgm:cxn modelId="{CB02A152-3D82-4CC0-9C36-15067B2F3EC4}" type="presParOf" srcId="{7A446717-1046-41E8-9C1F-AE589E4C6297}" destId="{22212B9B-8D41-4814-9F60-E5EFEA8975EF}" srcOrd="13" destOrd="0" presId="urn:microsoft.com/office/officeart/2008/layout/LinedList"/>
    <dgm:cxn modelId="{6D482648-81B4-4E66-B20F-5EB11F9B976E}" type="presParOf" srcId="{22212B9B-8D41-4814-9F60-E5EFEA8975EF}" destId="{4A4121C5-D8DE-4148-8273-1AD796B94440}" srcOrd="0" destOrd="0" presId="urn:microsoft.com/office/officeart/2008/layout/LinedList"/>
    <dgm:cxn modelId="{A6ABE0D4-9DD9-4E55-B0FC-4B3EA2A78C0F}" type="presParOf" srcId="{22212B9B-8D41-4814-9F60-E5EFEA8975EF}" destId="{68FE545B-70D5-4C5B-9F38-152D4AE2367A}" srcOrd="1" destOrd="0" presId="urn:microsoft.com/office/officeart/2008/layout/LinedList"/>
    <dgm:cxn modelId="{B579542C-045C-4084-BF69-67FD2C848462}" type="presParOf" srcId="{22212B9B-8D41-4814-9F60-E5EFEA8975EF}" destId="{35A049C9-A8FB-4D7F-BD93-C58FC8DB1B29}" srcOrd="2" destOrd="0" presId="urn:microsoft.com/office/officeart/2008/layout/LinedList"/>
    <dgm:cxn modelId="{5BB948DB-AE83-461F-9ACF-0EAE4EA7F325}" type="presParOf" srcId="{7A446717-1046-41E8-9C1F-AE589E4C6297}" destId="{5308F5C5-1A2C-4DB0-AD06-D038EAE2C1AE}" srcOrd="14" destOrd="0" presId="urn:microsoft.com/office/officeart/2008/layout/LinedList"/>
    <dgm:cxn modelId="{F4650A6B-4E2C-45DB-A202-2BDCDB2A2B7D}" type="presParOf" srcId="{7A446717-1046-41E8-9C1F-AE589E4C6297}" destId="{2C2CAA20-17CF-4F5C-977C-4E525BEDBF2A}"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5494E-5369-4785-A26C-48784449DC2D}">
      <dsp:nvSpPr>
        <dsp:cNvPr id="0" name=""/>
        <dsp:cNvSpPr/>
      </dsp:nvSpPr>
      <dsp:spPr>
        <a:xfrm>
          <a:off x="-131953" y="7766"/>
          <a:ext cx="6266011" cy="13954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15CBD-FF2D-48BF-B309-9352A6D0E587}">
      <dsp:nvSpPr>
        <dsp:cNvPr id="0" name=""/>
        <dsp:cNvSpPr/>
      </dsp:nvSpPr>
      <dsp:spPr>
        <a:xfrm>
          <a:off x="290165" y="321738"/>
          <a:ext cx="767487" cy="7674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625676-2F40-4219-9FC3-BDBD94AE1B20}">
      <dsp:nvSpPr>
        <dsp:cNvPr id="0" name=""/>
        <dsp:cNvSpPr/>
      </dsp:nvSpPr>
      <dsp:spPr>
        <a:xfrm>
          <a:off x="1479771" y="7766"/>
          <a:ext cx="4651133" cy="13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683" tIns="147683" rIns="147683" bIns="147683" numCol="1" spcCol="1270" anchor="ctr" anchorCtr="0">
          <a:noAutofit/>
        </a:bodyPr>
        <a:lstStyle/>
        <a:p>
          <a:pPr marL="0" lvl="0" indent="0" algn="l" defTabSz="1111250">
            <a:lnSpc>
              <a:spcPct val="90000"/>
            </a:lnSpc>
            <a:spcBef>
              <a:spcPct val="0"/>
            </a:spcBef>
            <a:spcAft>
              <a:spcPct val="35000"/>
            </a:spcAft>
            <a:buNone/>
          </a:pPr>
          <a:r>
            <a:rPr lang="en-US" sz="2500" b="0" i="0" kern="1200"/>
            <a:t>My best model was XGBoost with ADASYN as its sampling technique.</a:t>
          </a:r>
          <a:endParaRPr lang="en-US" sz="2500" kern="1200"/>
        </a:p>
      </dsp:txBody>
      <dsp:txXfrm>
        <a:off x="1479771" y="7766"/>
        <a:ext cx="4651133" cy="1395432"/>
      </dsp:txXfrm>
    </dsp:sp>
    <dsp:sp modelId="{5857E9BA-7A6C-4623-AAF7-A2D3ACCACFC9}">
      <dsp:nvSpPr>
        <dsp:cNvPr id="0" name=""/>
        <dsp:cNvSpPr/>
      </dsp:nvSpPr>
      <dsp:spPr>
        <a:xfrm>
          <a:off x="-131953" y="1752057"/>
          <a:ext cx="6266011" cy="13954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79310-9AA1-4433-877C-DB14980F345E}">
      <dsp:nvSpPr>
        <dsp:cNvPr id="0" name=""/>
        <dsp:cNvSpPr/>
      </dsp:nvSpPr>
      <dsp:spPr>
        <a:xfrm>
          <a:off x="290165" y="2066029"/>
          <a:ext cx="767487" cy="7674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8561EE-15F4-4A35-8A44-801CE4C011BC}">
      <dsp:nvSpPr>
        <dsp:cNvPr id="0" name=""/>
        <dsp:cNvSpPr/>
      </dsp:nvSpPr>
      <dsp:spPr>
        <a:xfrm>
          <a:off x="1479771" y="1752057"/>
          <a:ext cx="4651133" cy="13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683" tIns="147683" rIns="147683" bIns="147683" numCol="1" spcCol="1270" anchor="ctr" anchorCtr="0">
          <a:noAutofit/>
        </a:bodyPr>
        <a:lstStyle/>
        <a:p>
          <a:pPr marL="0" lvl="0" indent="0" algn="l" defTabSz="1111250">
            <a:lnSpc>
              <a:spcPct val="90000"/>
            </a:lnSpc>
            <a:spcBef>
              <a:spcPct val="0"/>
            </a:spcBef>
            <a:spcAft>
              <a:spcPct val="35000"/>
            </a:spcAft>
            <a:buNone/>
          </a:pPr>
          <a:r>
            <a:rPr lang="en-US" sz="2500" kern="1200"/>
            <a:t>Recall Score – 0.987</a:t>
          </a:r>
        </a:p>
      </dsp:txBody>
      <dsp:txXfrm>
        <a:off x="1479771" y="1752057"/>
        <a:ext cx="4651133" cy="1395432"/>
      </dsp:txXfrm>
    </dsp:sp>
    <dsp:sp modelId="{2F86277A-9F84-4202-8697-F218EACF061E}">
      <dsp:nvSpPr>
        <dsp:cNvPr id="0" name=""/>
        <dsp:cNvSpPr/>
      </dsp:nvSpPr>
      <dsp:spPr>
        <a:xfrm>
          <a:off x="-131953" y="3496347"/>
          <a:ext cx="6266011" cy="13954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7BDEA-7C80-41BE-B336-9BB560588040}">
      <dsp:nvSpPr>
        <dsp:cNvPr id="0" name=""/>
        <dsp:cNvSpPr/>
      </dsp:nvSpPr>
      <dsp:spPr>
        <a:xfrm>
          <a:off x="290165" y="3810320"/>
          <a:ext cx="767487" cy="7674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71C418-F3C5-4E9A-A280-30FC02CA8549}">
      <dsp:nvSpPr>
        <dsp:cNvPr id="0" name=""/>
        <dsp:cNvSpPr/>
      </dsp:nvSpPr>
      <dsp:spPr>
        <a:xfrm>
          <a:off x="1479771" y="3496347"/>
          <a:ext cx="2819704" cy="13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683" tIns="147683" rIns="147683" bIns="147683" numCol="1" spcCol="1270" anchor="ctr" anchorCtr="0">
          <a:noAutofit/>
        </a:bodyPr>
        <a:lstStyle/>
        <a:p>
          <a:pPr marL="0" lvl="0" indent="0" algn="l" defTabSz="1111250">
            <a:lnSpc>
              <a:spcPct val="90000"/>
            </a:lnSpc>
            <a:spcBef>
              <a:spcPct val="0"/>
            </a:spcBef>
            <a:spcAft>
              <a:spcPct val="35000"/>
            </a:spcAft>
            <a:buNone/>
          </a:pPr>
          <a:r>
            <a:rPr lang="en-US" sz="2500" kern="1200"/>
            <a:t>Confusion Matrix</a:t>
          </a:r>
        </a:p>
      </dsp:txBody>
      <dsp:txXfrm>
        <a:off x="1479771" y="3496347"/>
        <a:ext cx="2819704" cy="1395432"/>
      </dsp:txXfrm>
    </dsp:sp>
    <dsp:sp modelId="{32BB380A-01E5-4759-889E-BBD79DE93518}">
      <dsp:nvSpPr>
        <dsp:cNvPr id="0" name=""/>
        <dsp:cNvSpPr/>
      </dsp:nvSpPr>
      <dsp:spPr>
        <a:xfrm>
          <a:off x="4032417" y="3496347"/>
          <a:ext cx="2365546" cy="13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683" tIns="147683" rIns="147683" bIns="147683" numCol="1" spcCol="1270" anchor="ctr" anchorCtr="0">
          <a:noAutofit/>
        </a:bodyPr>
        <a:lstStyle/>
        <a:p>
          <a:pPr marL="0" lvl="0" indent="0" algn="l" defTabSz="800100">
            <a:lnSpc>
              <a:spcPct val="90000"/>
            </a:lnSpc>
            <a:spcBef>
              <a:spcPct val="0"/>
            </a:spcBef>
            <a:spcAft>
              <a:spcPct val="35000"/>
            </a:spcAft>
            <a:buNone/>
          </a:pPr>
          <a:r>
            <a:rPr lang="en-US" sz="1800" kern="1200" dirty="0"/>
            <a:t>[[543921   9653]</a:t>
          </a:r>
        </a:p>
        <a:p>
          <a:pPr marL="0" lvl="0" indent="0" algn="l" defTabSz="800100">
            <a:lnSpc>
              <a:spcPct val="90000"/>
            </a:lnSpc>
            <a:spcBef>
              <a:spcPct val="0"/>
            </a:spcBef>
            <a:spcAft>
              <a:spcPct val="35000"/>
            </a:spcAft>
            <a:buNone/>
          </a:pPr>
          <a:r>
            <a:rPr lang="en-US" sz="1800" kern="1200"/>
            <a:t>[  6967 546465]]</a:t>
          </a:r>
        </a:p>
      </dsp:txBody>
      <dsp:txXfrm>
        <a:off x="4032417" y="3496347"/>
        <a:ext cx="2365546" cy="1395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38EAA-5F84-4E82-8401-17708303FC44}">
      <dsp:nvSpPr>
        <dsp:cNvPr id="0" name=""/>
        <dsp:cNvSpPr/>
      </dsp:nvSpPr>
      <dsp:spPr>
        <a:xfrm>
          <a:off x="0" y="0"/>
          <a:ext cx="10353761"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59A6641-9987-45CD-AA2B-415F0704E277}">
      <dsp:nvSpPr>
        <dsp:cNvPr id="0" name=""/>
        <dsp:cNvSpPr/>
      </dsp:nvSpPr>
      <dsp:spPr>
        <a:xfrm>
          <a:off x="0" y="0"/>
          <a:ext cx="2070752" cy="371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Part – 1 </a:t>
          </a:r>
        </a:p>
      </dsp:txBody>
      <dsp:txXfrm>
        <a:off x="0" y="0"/>
        <a:ext cx="2070752" cy="3714749"/>
      </dsp:txXfrm>
    </dsp:sp>
    <dsp:sp modelId="{4B47836B-A52F-4F58-9217-81CE719DDFDC}">
      <dsp:nvSpPr>
        <dsp:cNvPr id="0" name=""/>
        <dsp:cNvSpPr/>
      </dsp:nvSpPr>
      <dsp:spPr>
        <a:xfrm>
          <a:off x="2226058" y="58042"/>
          <a:ext cx="8127703"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Average number of transactions per month 2020 is 77295.33, 2019 is 77070.83 and on total dataset is 77183.08</a:t>
          </a:r>
        </a:p>
      </dsp:txBody>
      <dsp:txXfrm>
        <a:off x="2226058" y="58042"/>
        <a:ext cx="8127703" cy="1160859"/>
      </dsp:txXfrm>
    </dsp:sp>
    <dsp:sp modelId="{F2D78FDC-00A8-4FE7-B651-5DC8DF2512AD}">
      <dsp:nvSpPr>
        <dsp:cNvPr id="0" name=""/>
        <dsp:cNvSpPr/>
      </dsp:nvSpPr>
      <dsp:spPr>
        <a:xfrm>
          <a:off x="2070752" y="1218902"/>
          <a:ext cx="828300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41C9FA7-C2B8-4B78-B6C5-C2AC7C531955}">
      <dsp:nvSpPr>
        <dsp:cNvPr id="0" name=""/>
        <dsp:cNvSpPr/>
      </dsp:nvSpPr>
      <dsp:spPr>
        <a:xfrm>
          <a:off x="2226058" y="1276944"/>
          <a:ext cx="8127703"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Average number of fraudulent transactions per month for 2020 is 369.25 and 2019 is 435.0 and on total dataset is 402.125.</a:t>
          </a:r>
        </a:p>
      </dsp:txBody>
      <dsp:txXfrm>
        <a:off x="2226058" y="1276944"/>
        <a:ext cx="8127703" cy="1160859"/>
      </dsp:txXfrm>
    </dsp:sp>
    <dsp:sp modelId="{3E4B2490-0CA6-4F60-A4A1-16519E0C2961}">
      <dsp:nvSpPr>
        <dsp:cNvPr id="0" name=""/>
        <dsp:cNvSpPr/>
      </dsp:nvSpPr>
      <dsp:spPr>
        <a:xfrm>
          <a:off x="2070752" y="2437804"/>
          <a:ext cx="828300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60D4882-BD85-4E61-8D3C-5E9D5F63BD34}">
      <dsp:nvSpPr>
        <dsp:cNvPr id="0" name=""/>
        <dsp:cNvSpPr/>
      </dsp:nvSpPr>
      <dsp:spPr>
        <a:xfrm>
          <a:off x="2226058" y="2495846"/>
          <a:ext cx="8127703"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Average amount per fraudulent transaction for 2020 is 531.16 and 2019 is 530.23 and on total dataset is 530.66</a:t>
          </a:r>
        </a:p>
      </dsp:txBody>
      <dsp:txXfrm>
        <a:off x="2226058" y="2495846"/>
        <a:ext cx="8127703" cy="1160859"/>
      </dsp:txXfrm>
    </dsp:sp>
    <dsp:sp modelId="{673862A1-2EAF-4558-961E-D7376528EA35}">
      <dsp:nvSpPr>
        <dsp:cNvPr id="0" name=""/>
        <dsp:cNvSpPr/>
      </dsp:nvSpPr>
      <dsp:spPr>
        <a:xfrm>
          <a:off x="2070752" y="3656706"/>
          <a:ext cx="828300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82F1E-27AC-45F9-BCCA-8BF97723A038}">
      <dsp:nvSpPr>
        <dsp:cNvPr id="0" name=""/>
        <dsp:cNvSpPr/>
      </dsp:nvSpPr>
      <dsp:spPr>
        <a:xfrm>
          <a:off x="0" y="0"/>
          <a:ext cx="10353761"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F1776E-B973-4784-A081-292B22F22978}">
      <dsp:nvSpPr>
        <dsp:cNvPr id="0" name=""/>
        <dsp:cNvSpPr/>
      </dsp:nvSpPr>
      <dsp:spPr>
        <a:xfrm>
          <a:off x="0" y="0"/>
          <a:ext cx="2070752" cy="371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Part – 2</a:t>
          </a:r>
        </a:p>
      </dsp:txBody>
      <dsp:txXfrm>
        <a:off x="0" y="0"/>
        <a:ext cx="2070752" cy="3714749"/>
      </dsp:txXfrm>
    </dsp:sp>
    <dsp:sp modelId="{A51C3303-CB98-43D0-A683-B7016B820B34}">
      <dsp:nvSpPr>
        <dsp:cNvPr id="0" name=""/>
        <dsp:cNvSpPr/>
      </dsp:nvSpPr>
      <dsp:spPr>
        <a:xfrm>
          <a:off x="2226058" y="35007"/>
          <a:ext cx="8127703" cy="70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Cost incurred per month before the model was deployed 213,391.65 $.</a:t>
          </a:r>
        </a:p>
      </dsp:txBody>
      <dsp:txXfrm>
        <a:off x="2226058" y="35007"/>
        <a:ext cx="8127703" cy="700143"/>
      </dsp:txXfrm>
    </dsp:sp>
    <dsp:sp modelId="{58E09495-328C-4547-A603-4CD8B41776DE}">
      <dsp:nvSpPr>
        <dsp:cNvPr id="0" name=""/>
        <dsp:cNvSpPr/>
      </dsp:nvSpPr>
      <dsp:spPr>
        <a:xfrm>
          <a:off x="2070752" y="735150"/>
          <a:ext cx="8283009" cy="0"/>
        </a:xfrm>
        <a:prstGeom prst="line">
          <a:avLst/>
        </a:prstGeom>
        <a:solidFill>
          <a:schemeClr val="accent6">
            <a:hueOff val="0"/>
            <a:satOff val="0"/>
            <a:lumOff val="0"/>
            <a:alphaOff val="0"/>
          </a:schemeClr>
        </a:solidFill>
        <a:ln w="15875" cap="rnd"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AF17CE-07BC-4614-9377-566A604A0E1E}">
      <dsp:nvSpPr>
        <dsp:cNvPr id="0" name=""/>
        <dsp:cNvSpPr/>
      </dsp:nvSpPr>
      <dsp:spPr>
        <a:xfrm>
          <a:off x="2226058" y="770157"/>
          <a:ext cx="8127703" cy="70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Total cost of providing customer support per month for fraudulent transactions detected by the model 21,744.10 $.</a:t>
          </a:r>
        </a:p>
      </dsp:txBody>
      <dsp:txXfrm>
        <a:off x="2226058" y="770157"/>
        <a:ext cx="8127703" cy="700143"/>
      </dsp:txXfrm>
    </dsp:sp>
    <dsp:sp modelId="{718868AB-4805-43AE-9F69-56B6AB2ACC6E}">
      <dsp:nvSpPr>
        <dsp:cNvPr id="0" name=""/>
        <dsp:cNvSpPr/>
      </dsp:nvSpPr>
      <dsp:spPr>
        <a:xfrm>
          <a:off x="2070752" y="1470300"/>
          <a:ext cx="8283009" cy="0"/>
        </a:xfrm>
        <a:prstGeom prst="line">
          <a:avLst/>
        </a:prstGeom>
        <a:solidFill>
          <a:schemeClr val="accent6">
            <a:hueOff val="0"/>
            <a:satOff val="0"/>
            <a:lumOff val="0"/>
            <a:alphaOff val="0"/>
          </a:schemeClr>
        </a:solidFill>
        <a:ln w="15875" cap="rnd"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B3A212-F1A6-4652-942C-CB8CABA1CEBA}">
      <dsp:nvSpPr>
        <dsp:cNvPr id="0" name=""/>
        <dsp:cNvSpPr/>
      </dsp:nvSpPr>
      <dsp:spPr>
        <a:xfrm>
          <a:off x="2226058" y="1505307"/>
          <a:ext cx="8127703" cy="70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Cost incurred due to these fraudulent transactions left undetected by the model 58.39 $.</a:t>
          </a:r>
        </a:p>
      </dsp:txBody>
      <dsp:txXfrm>
        <a:off x="2226058" y="1505307"/>
        <a:ext cx="8127703" cy="700143"/>
      </dsp:txXfrm>
    </dsp:sp>
    <dsp:sp modelId="{F8231886-B8A3-49F0-BDFE-9818E2E95BEE}">
      <dsp:nvSpPr>
        <dsp:cNvPr id="0" name=""/>
        <dsp:cNvSpPr/>
      </dsp:nvSpPr>
      <dsp:spPr>
        <a:xfrm>
          <a:off x="2070752" y="2205450"/>
          <a:ext cx="8283009" cy="0"/>
        </a:xfrm>
        <a:prstGeom prst="line">
          <a:avLst/>
        </a:prstGeom>
        <a:solidFill>
          <a:schemeClr val="accent6">
            <a:hueOff val="0"/>
            <a:satOff val="0"/>
            <a:lumOff val="0"/>
            <a:alphaOff val="0"/>
          </a:schemeClr>
        </a:solidFill>
        <a:ln w="15875" cap="rnd"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065B65-7E44-446A-9C24-49A6280A31E7}">
      <dsp:nvSpPr>
        <dsp:cNvPr id="0" name=""/>
        <dsp:cNvSpPr/>
      </dsp:nvSpPr>
      <dsp:spPr>
        <a:xfrm>
          <a:off x="2226058" y="2240457"/>
          <a:ext cx="8127703" cy="70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Therefore, the cost incurred per month after the model is built and deployed 60.65 $.</a:t>
          </a:r>
        </a:p>
      </dsp:txBody>
      <dsp:txXfrm>
        <a:off x="2226058" y="2240457"/>
        <a:ext cx="8127703" cy="700143"/>
      </dsp:txXfrm>
    </dsp:sp>
    <dsp:sp modelId="{D4A911BD-136C-435A-B4AF-1C8E570B8EEE}">
      <dsp:nvSpPr>
        <dsp:cNvPr id="0" name=""/>
        <dsp:cNvSpPr/>
      </dsp:nvSpPr>
      <dsp:spPr>
        <a:xfrm>
          <a:off x="2070752" y="2940601"/>
          <a:ext cx="8283009" cy="0"/>
        </a:xfrm>
        <a:prstGeom prst="line">
          <a:avLst/>
        </a:prstGeom>
        <a:solidFill>
          <a:schemeClr val="accent6">
            <a:hueOff val="0"/>
            <a:satOff val="0"/>
            <a:lumOff val="0"/>
            <a:alphaOff val="0"/>
          </a:schemeClr>
        </a:solidFill>
        <a:ln w="15875" cap="rnd"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FE545B-70D5-4C5B-9F38-152D4AE2367A}">
      <dsp:nvSpPr>
        <dsp:cNvPr id="0" name=""/>
        <dsp:cNvSpPr/>
      </dsp:nvSpPr>
      <dsp:spPr>
        <a:xfrm>
          <a:off x="2226058" y="2975608"/>
          <a:ext cx="8127703" cy="70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Final savings are : 213,331.0 $</a:t>
          </a:r>
        </a:p>
      </dsp:txBody>
      <dsp:txXfrm>
        <a:off x="2226058" y="2975608"/>
        <a:ext cx="8127703" cy="700143"/>
      </dsp:txXfrm>
    </dsp:sp>
    <dsp:sp modelId="{5308F5C5-1A2C-4DB0-AD06-D038EAE2C1AE}">
      <dsp:nvSpPr>
        <dsp:cNvPr id="0" name=""/>
        <dsp:cNvSpPr/>
      </dsp:nvSpPr>
      <dsp:spPr>
        <a:xfrm>
          <a:off x="2070752" y="3675751"/>
          <a:ext cx="8283009" cy="0"/>
        </a:xfrm>
        <a:prstGeom prst="line">
          <a:avLst/>
        </a:prstGeom>
        <a:solidFill>
          <a:schemeClr val="accent6">
            <a:hueOff val="0"/>
            <a:satOff val="0"/>
            <a:lumOff val="0"/>
            <a:alphaOff val="0"/>
          </a:schemeClr>
        </a:solidFill>
        <a:ln w="15875" cap="rnd"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523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068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07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8358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0648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322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3532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783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84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12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24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475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189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860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6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1779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737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25465886"/>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3" r:id="rId13"/>
    <p:sldLayoutId id="2147483684" r:id="rId14"/>
    <p:sldLayoutId id="2147483685" r:id="rId15"/>
    <p:sldLayoutId id="2147483686" r:id="rId16"/>
    <p:sldLayoutId id="214748368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kartik2112/fraud-det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Dotted lines connected to form a network">
            <a:extLst>
              <a:ext uri="{FF2B5EF4-FFF2-40B4-BE49-F238E27FC236}">
                <a16:creationId xmlns:a16="http://schemas.microsoft.com/office/drawing/2014/main" id="{432D6A1A-32B5-4B7B-A409-6A80650D7093}"/>
              </a:ext>
            </a:extLst>
          </p:cNvPr>
          <p:cNvPicPr>
            <a:picLocks noChangeAspect="1"/>
          </p:cNvPicPr>
          <p:nvPr/>
        </p:nvPicPr>
        <p:blipFill rotWithShape="1">
          <a:blip r:embed="rId3">
            <a:alphaModFix/>
          </a:blip>
          <a:srcRect t="4819" b="4819"/>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D221F0D2-C3E4-45CA-9D1A-64403639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B15BF-18C6-4E34-82A6-96972B1632D7}"/>
              </a:ext>
            </a:extLst>
          </p:cNvPr>
          <p:cNvSpPr>
            <a:spLocks noGrp="1"/>
          </p:cNvSpPr>
          <p:nvPr>
            <p:ph type="ctrTitle"/>
          </p:nvPr>
        </p:nvSpPr>
        <p:spPr>
          <a:xfrm>
            <a:off x="1370693" y="1769540"/>
            <a:ext cx="9440034" cy="1828801"/>
          </a:xfrm>
        </p:spPr>
        <p:txBody>
          <a:bodyPr>
            <a:normAutofit/>
          </a:bodyPr>
          <a:lstStyle/>
          <a:p>
            <a:r>
              <a:rPr lang="en-US" b="1" i="0" dirty="0">
                <a:effectLst/>
                <a:latin typeface="circular"/>
              </a:rPr>
              <a:t>Credit Card Fraud Detection: Capstone Project (BI/DA)</a:t>
            </a:r>
            <a:endParaRPr lang="en-US" dirty="0"/>
          </a:p>
        </p:txBody>
      </p:sp>
      <p:sp>
        <p:nvSpPr>
          <p:cNvPr id="3" name="Subtitle 2">
            <a:extLst>
              <a:ext uri="{FF2B5EF4-FFF2-40B4-BE49-F238E27FC236}">
                <a16:creationId xmlns:a16="http://schemas.microsoft.com/office/drawing/2014/main" id="{0323A750-6FDC-4EDD-988F-F1B85E0C1182}"/>
              </a:ext>
            </a:extLst>
          </p:cNvPr>
          <p:cNvSpPr>
            <a:spLocks noGrp="1"/>
          </p:cNvSpPr>
          <p:nvPr>
            <p:ph type="subTitle" idx="1"/>
          </p:nvPr>
        </p:nvSpPr>
        <p:spPr>
          <a:xfrm>
            <a:off x="1370693" y="3773489"/>
            <a:ext cx="9440034" cy="1049867"/>
          </a:xfrm>
        </p:spPr>
        <p:txBody>
          <a:bodyPr>
            <a:normAutofit/>
          </a:bodyPr>
          <a:lstStyle/>
          <a:p>
            <a:r>
              <a:rPr lang="en-US"/>
              <a:t>Syed Murtuza Ali</a:t>
            </a:r>
          </a:p>
        </p:txBody>
      </p:sp>
      <p:pic>
        <p:nvPicPr>
          <p:cNvPr id="6" name="Picture 5" descr="Logo&#10;&#10;Description automatically generated">
            <a:extLst>
              <a:ext uri="{FF2B5EF4-FFF2-40B4-BE49-F238E27FC236}">
                <a16:creationId xmlns:a16="http://schemas.microsoft.com/office/drawing/2014/main" id="{F605F368-DD1C-4C9F-A8E9-714D6865771D}"/>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66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3797CA-51AE-4245-A8B2-F5D018052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D13CF6-CAE0-4A88-A734-2A3DBFE89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684FFDA-6B04-4D34-BC8F-86F084E3EB40}"/>
              </a:ext>
            </a:extLst>
          </p:cNvPr>
          <p:cNvPicPr>
            <a:picLocks noChangeAspect="1"/>
          </p:cNvPicPr>
          <p:nvPr/>
        </p:nvPicPr>
        <p:blipFill>
          <a:blip r:embed="rId3"/>
          <a:stretch>
            <a:fillRect/>
          </a:stretch>
        </p:blipFill>
        <p:spPr>
          <a:xfrm>
            <a:off x="643467" y="1205359"/>
            <a:ext cx="5372099" cy="4447281"/>
          </a:xfrm>
          <a:prstGeom prst="rect">
            <a:avLst/>
          </a:prstGeom>
        </p:spPr>
      </p:pic>
      <p:pic>
        <p:nvPicPr>
          <p:cNvPr id="2" name="Picture 1">
            <a:extLst>
              <a:ext uri="{FF2B5EF4-FFF2-40B4-BE49-F238E27FC236}">
                <a16:creationId xmlns:a16="http://schemas.microsoft.com/office/drawing/2014/main" id="{F669BB96-1774-483B-8596-758528231960}"/>
              </a:ext>
            </a:extLst>
          </p:cNvPr>
          <p:cNvPicPr>
            <a:picLocks noChangeAspect="1"/>
          </p:cNvPicPr>
          <p:nvPr/>
        </p:nvPicPr>
        <p:blipFill>
          <a:blip r:embed="rId4"/>
          <a:stretch>
            <a:fillRect/>
          </a:stretch>
        </p:blipFill>
        <p:spPr>
          <a:xfrm>
            <a:off x="6175686" y="1276210"/>
            <a:ext cx="5372099" cy="4305579"/>
          </a:xfrm>
          <a:prstGeom prst="rect">
            <a:avLst/>
          </a:prstGeom>
        </p:spPr>
      </p:pic>
      <p:pic>
        <p:nvPicPr>
          <p:cNvPr id="6" name="Picture 5">
            <a:extLst>
              <a:ext uri="{FF2B5EF4-FFF2-40B4-BE49-F238E27FC236}">
                <a16:creationId xmlns:a16="http://schemas.microsoft.com/office/drawing/2014/main" id="{7C1267C6-6724-4861-AB69-39610B44CE37}"/>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94127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3797CA-51AE-4245-A8B2-F5D018052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D13CF6-CAE0-4A88-A734-2A3DBFE89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0103A9E-A6D9-44B2-9B58-14BC3783BBD1}"/>
              </a:ext>
            </a:extLst>
          </p:cNvPr>
          <p:cNvPicPr>
            <a:picLocks noChangeAspect="1"/>
          </p:cNvPicPr>
          <p:nvPr/>
        </p:nvPicPr>
        <p:blipFill>
          <a:blip r:embed="rId3"/>
          <a:stretch>
            <a:fillRect/>
          </a:stretch>
        </p:blipFill>
        <p:spPr>
          <a:xfrm>
            <a:off x="643467" y="1538565"/>
            <a:ext cx="5372099" cy="3780869"/>
          </a:xfrm>
          <a:prstGeom prst="rect">
            <a:avLst/>
          </a:prstGeom>
        </p:spPr>
      </p:pic>
      <p:pic>
        <p:nvPicPr>
          <p:cNvPr id="2" name="Picture 1">
            <a:extLst>
              <a:ext uri="{FF2B5EF4-FFF2-40B4-BE49-F238E27FC236}">
                <a16:creationId xmlns:a16="http://schemas.microsoft.com/office/drawing/2014/main" id="{2CC05F3A-78A8-46CE-A913-FC37FF09C418}"/>
              </a:ext>
            </a:extLst>
          </p:cNvPr>
          <p:cNvPicPr>
            <a:picLocks noChangeAspect="1"/>
          </p:cNvPicPr>
          <p:nvPr/>
        </p:nvPicPr>
        <p:blipFill>
          <a:blip r:embed="rId4"/>
          <a:stretch>
            <a:fillRect/>
          </a:stretch>
        </p:blipFill>
        <p:spPr>
          <a:xfrm>
            <a:off x="6175686" y="1598800"/>
            <a:ext cx="5372099" cy="3660400"/>
          </a:xfrm>
          <a:prstGeom prst="rect">
            <a:avLst/>
          </a:prstGeom>
        </p:spPr>
      </p:pic>
      <p:pic>
        <p:nvPicPr>
          <p:cNvPr id="6" name="Picture 5">
            <a:extLst>
              <a:ext uri="{FF2B5EF4-FFF2-40B4-BE49-F238E27FC236}">
                <a16:creationId xmlns:a16="http://schemas.microsoft.com/office/drawing/2014/main" id="{E9236DD6-3178-436A-ACA6-F2D97E38F021}"/>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41242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9B200-EAEE-4D32-B22C-2645DF60370A}"/>
              </a:ext>
            </a:extLst>
          </p:cNvPr>
          <p:cNvSpPr>
            <a:spLocks noGrp="1"/>
          </p:cNvSpPr>
          <p:nvPr>
            <p:ph idx="1"/>
          </p:nvPr>
        </p:nvSpPr>
        <p:spPr>
          <a:xfrm>
            <a:off x="913795" y="794328"/>
            <a:ext cx="10353762" cy="5246254"/>
          </a:xfrm>
        </p:spPr>
        <p:txBody>
          <a:bodyPr>
            <a:normAutofit lnSpcReduction="10000"/>
          </a:bodyPr>
          <a:lstStyle/>
          <a:p>
            <a:pPr algn="l"/>
            <a:r>
              <a:rPr lang="en-US" b="1" i="0" dirty="0">
                <a:solidFill>
                  <a:schemeClr val="tx1"/>
                </a:solidFill>
                <a:effectLst/>
                <a:latin typeface="Helvetica Neue"/>
              </a:rPr>
              <a:t>Observation</a:t>
            </a:r>
          </a:p>
          <a:p>
            <a:pPr algn="l">
              <a:buFont typeface="+mj-lt"/>
              <a:buAutoNum type="arabicPeriod"/>
            </a:pPr>
            <a:r>
              <a:rPr lang="en-US" b="0" i="0" dirty="0">
                <a:solidFill>
                  <a:schemeClr val="tx1"/>
                </a:solidFill>
                <a:effectLst/>
                <a:latin typeface="Helvetica Neue"/>
              </a:rPr>
              <a:t>the dataset has the more number of transactions in April to July and December month. it is also observed that despite December being the highest the fraudulent transactions are very less </a:t>
            </a:r>
            <a:r>
              <a:rPr lang="en-US" b="0" i="0" dirty="0" err="1">
                <a:solidFill>
                  <a:schemeClr val="tx1"/>
                </a:solidFill>
                <a:effectLst/>
                <a:latin typeface="Helvetica Neue"/>
              </a:rPr>
              <a:t>init.</a:t>
            </a:r>
            <a:endParaRPr lang="en-US" b="0" i="0" dirty="0">
              <a:solidFill>
                <a:schemeClr val="tx1"/>
              </a:solidFill>
              <a:effectLst/>
              <a:latin typeface="Helvetica Neue"/>
            </a:endParaRPr>
          </a:p>
          <a:p>
            <a:pPr algn="l">
              <a:buFont typeface="+mj-lt"/>
              <a:buAutoNum type="arabicPeriod"/>
            </a:pPr>
            <a:r>
              <a:rPr lang="en-US" b="0" i="0" dirty="0">
                <a:solidFill>
                  <a:schemeClr val="tx1"/>
                </a:solidFill>
                <a:effectLst/>
                <a:latin typeface="Helvetica Neue"/>
              </a:rPr>
              <a:t>For some reason, the fraudulent transactions are more in the 1st and 2nd quarter of the year than it drops drastically.</a:t>
            </a:r>
          </a:p>
          <a:p>
            <a:pPr algn="l">
              <a:buFont typeface="+mj-lt"/>
              <a:buAutoNum type="arabicPeriod"/>
            </a:pPr>
            <a:r>
              <a:rPr lang="en-US" b="0" i="0" dirty="0">
                <a:solidFill>
                  <a:schemeClr val="tx1"/>
                </a:solidFill>
                <a:effectLst/>
                <a:latin typeface="Helvetica Neue"/>
              </a:rPr>
              <a:t>for some reason, On Sunday transactions occurs on less amount of money, and also on this day, the maximum money has been stolen the following Tuesday and Thursday.</a:t>
            </a:r>
          </a:p>
          <a:p>
            <a:pPr algn="l">
              <a:buFont typeface="+mj-lt"/>
              <a:buAutoNum type="arabicPeriod"/>
            </a:pPr>
            <a:r>
              <a:rPr lang="en-US" b="0" i="0" dirty="0">
                <a:solidFill>
                  <a:schemeClr val="tx1"/>
                </a:solidFill>
                <a:effectLst/>
                <a:latin typeface="Helvetica Neue"/>
              </a:rPr>
              <a:t>More transactions occur on Sunday, Monday, and Tuesday and it gets lesser on other days and most of the fraudulent transactions happen on weekends.</a:t>
            </a:r>
          </a:p>
          <a:p>
            <a:pPr algn="l">
              <a:buFont typeface="+mj-lt"/>
              <a:buAutoNum type="arabicPeriod"/>
            </a:pPr>
            <a:r>
              <a:rPr lang="en-US" b="0" i="0" dirty="0">
                <a:solidFill>
                  <a:schemeClr val="tx1"/>
                </a:solidFill>
                <a:effectLst/>
                <a:latin typeface="Helvetica Neue"/>
              </a:rPr>
              <a:t>The number of transactions increases from morning to evening but most of the fraudulent ones happen at night time between 10:00 PM to 2:30 AM.</a:t>
            </a:r>
          </a:p>
          <a:p>
            <a:pPr algn="l"/>
            <a:r>
              <a:rPr lang="en-US" b="1" i="0" dirty="0">
                <a:solidFill>
                  <a:schemeClr val="tx1"/>
                </a:solidFill>
                <a:effectLst/>
                <a:latin typeface="Helvetica Neue"/>
              </a:rPr>
              <a:t>Conclusion:</a:t>
            </a:r>
          </a:p>
          <a:p>
            <a:pPr algn="l"/>
            <a:r>
              <a:rPr lang="en-US" b="0" i="0" dirty="0">
                <a:solidFill>
                  <a:schemeClr val="tx1"/>
                </a:solidFill>
                <a:effectLst/>
                <a:latin typeface="Helvetica Neue"/>
              </a:rPr>
              <a:t>More frauds happen in 1st half of the year, it happens on weekends in the night hours.</a:t>
            </a:r>
          </a:p>
          <a:p>
            <a:endParaRPr lang="en-US" dirty="0">
              <a:solidFill>
                <a:schemeClr val="tx1"/>
              </a:solidFill>
            </a:endParaRPr>
          </a:p>
        </p:txBody>
      </p:sp>
      <p:pic>
        <p:nvPicPr>
          <p:cNvPr id="4" name="Picture 3">
            <a:extLst>
              <a:ext uri="{FF2B5EF4-FFF2-40B4-BE49-F238E27FC236}">
                <a16:creationId xmlns:a16="http://schemas.microsoft.com/office/drawing/2014/main" id="{A4F5BB11-8B36-438E-83D2-C8019582A9B2}"/>
              </a:ext>
            </a:extLst>
          </p:cNvPr>
          <p:cNvPicPr>
            <a:picLocks noChangeAspect="1"/>
          </p:cNvPicPr>
          <p:nvPr/>
        </p:nvPicPr>
        <p:blipFill>
          <a:blip r:embed="rId2"/>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4703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1237BE7E-4891-403E-A451-649117451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B960A63-C68D-4FD1-AD9F-B6B98B320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2600"/>
            <a:ext cx="5458121"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D896C4B-00AB-4C6E-AFB0-68503E8A3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48C838-3A39-40C6-9C21-8BC26BDB9422}"/>
              </a:ext>
            </a:extLst>
          </p:cNvPr>
          <p:cNvPicPr>
            <a:picLocks noChangeAspect="1"/>
          </p:cNvPicPr>
          <p:nvPr/>
        </p:nvPicPr>
        <p:blipFill>
          <a:blip r:embed="rId3"/>
          <a:stretch>
            <a:fillRect/>
          </a:stretch>
        </p:blipFill>
        <p:spPr>
          <a:xfrm>
            <a:off x="643467" y="1220808"/>
            <a:ext cx="5130799" cy="4416383"/>
          </a:xfrm>
          <a:prstGeom prst="rect">
            <a:avLst/>
          </a:prstGeom>
        </p:spPr>
      </p:pic>
      <p:sp>
        <p:nvSpPr>
          <p:cNvPr id="16" name="Rectangle 15">
            <a:extLst>
              <a:ext uri="{FF2B5EF4-FFF2-40B4-BE49-F238E27FC236}">
                <a16:creationId xmlns:a16="http://schemas.microsoft.com/office/drawing/2014/main" id="{BAC8AB2A-3FC8-48A0-82D5-6CC49C3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6698"/>
            <a:ext cx="5458121"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484DC2-EDCE-4AB0-9BEB-D57C33411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4158"/>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02684-A44F-4409-886C-D42132A9AD94}"/>
              </a:ext>
            </a:extLst>
          </p:cNvPr>
          <p:cNvPicPr>
            <a:picLocks noChangeAspect="1"/>
          </p:cNvPicPr>
          <p:nvPr/>
        </p:nvPicPr>
        <p:blipFill>
          <a:blip r:embed="rId4"/>
          <a:stretch>
            <a:fillRect/>
          </a:stretch>
        </p:blipFill>
        <p:spPr>
          <a:xfrm>
            <a:off x="6423321" y="1295265"/>
            <a:ext cx="5130799" cy="4275665"/>
          </a:xfrm>
          <a:prstGeom prst="rect">
            <a:avLst/>
          </a:prstGeom>
        </p:spPr>
      </p:pic>
      <p:pic>
        <p:nvPicPr>
          <p:cNvPr id="9" name="Picture 8">
            <a:extLst>
              <a:ext uri="{FF2B5EF4-FFF2-40B4-BE49-F238E27FC236}">
                <a16:creationId xmlns:a16="http://schemas.microsoft.com/office/drawing/2014/main" id="{34CE54A4-F9E0-4A8C-BF51-CB85765368F6}"/>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389519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3797CA-51AE-4245-A8B2-F5D018052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D13CF6-CAE0-4A88-A734-2A3DBFE89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9808A8C-9591-406C-BB4A-FEF9BF042BFB}"/>
              </a:ext>
            </a:extLst>
          </p:cNvPr>
          <p:cNvPicPr>
            <a:picLocks noChangeAspect="1"/>
          </p:cNvPicPr>
          <p:nvPr/>
        </p:nvPicPr>
        <p:blipFill>
          <a:blip r:embed="rId3"/>
          <a:stretch>
            <a:fillRect/>
          </a:stretch>
        </p:blipFill>
        <p:spPr>
          <a:xfrm>
            <a:off x="643467" y="1139595"/>
            <a:ext cx="5372099" cy="4578809"/>
          </a:xfrm>
          <a:prstGeom prst="rect">
            <a:avLst/>
          </a:prstGeom>
        </p:spPr>
      </p:pic>
      <p:pic>
        <p:nvPicPr>
          <p:cNvPr id="3" name="Picture 2">
            <a:extLst>
              <a:ext uri="{FF2B5EF4-FFF2-40B4-BE49-F238E27FC236}">
                <a16:creationId xmlns:a16="http://schemas.microsoft.com/office/drawing/2014/main" id="{ACBF7E86-4236-46D5-8001-8755ECABFB75}"/>
              </a:ext>
            </a:extLst>
          </p:cNvPr>
          <p:cNvPicPr>
            <a:picLocks noChangeAspect="1"/>
          </p:cNvPicPr>
          <p:nvPr/>
        </p:nvPicPr>
        <p:blipFill>
          <a:blip r:embed="rId4"/>
          <a:stretch>
            <a:fillRect/>
          </a:stretch>
        </p:blipFill>
        <p:spPr>
          <a:xfrm>
            <a:off x="6175686" y="1168871"/>
            <a:ext cx="5372099" cy="4520257"/>
          </a:xfrm>
          <a:prstGeom prst="rect">
            <a:avLst/>
          </a:prstGeom>
        </p:spPr>
      </p:pic>
      <p:pic>
        <p:nvPicPr>
          <p:cNvPr id="6" name="Picture 5">
            <a:extLst>
              <a:ext uri="{FF2B5EF4-FFF2-40B4-BE49-F238E27FC236}">
                <a16:creationId xmlns:a16="http://schemas.microsoft.com/office/drawing/2014/main" id="{917FA27F-E462-4C0D-ACFC-2B863B4B1568}"/>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321763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C2524E5-876D-4386-B49E-BC6080B84851}"/>
              </a:ext>
            </a:extLst>
          </p:cNvPr>
          <p:cNvSpPr>
            <a:spLocks noGrp="1"/>
          </p:cNvSpPr>
          <p:nvPr>
            <p:ph type="body" sz="half" idx="2"/>
          </p:nvPr>
        </p:nvSpPr>
        <p:spPr>
          <a:xfrm>
            <a:off x="913796" y="893173"/>
            <a:ext cx="3358084" cy="4648318"/>
          </a:xfrm>
        </p:spPr>
        <p:txBody>
          <a:bodyPr vert="horz" lIns="91440" tIns="45720" rIns="91440" bIns="45720" rtlCol="0" anchor="t">
            <a:normAutofit fontScale="85000" lnSpcReduction="20000"/>
          </a:bodyPr>
          <a:lstStyle/>
          <a:p>
            <a:pPr algn="l"/>
            <a:r>
              <a:rPr lang="en-US" sz="1800" dirty="0"/>
              <a:t>Observations:</a:t>
            </a:r>
          </a:p>
          <a:p>
            <a:pPr algn="l"/>
            <a:r>
              <a:rPr lang="en-US" sz="1800" dirty="0"/>
              <a:t>Fraudulent transactions in the categories are seen the most in </a:t>
            </a:r>
            <a:r>
              <a:rPr lang="en-US" sz="1800" dirty="0" err="1"/>
              <a:t>shopping_net</a:t>
            </a:r>
            <a:r>
              <a:rPr lang="en-US" sz="1800" dirty="0"/>
              <a:t>, </a:t>
            </a:r>
            <a:r>
              <a:rPr lang="en-US" sz="1800" dirty="0" err="1"/>
              <a:t>groceries_pos</a:t>
            </a:r>
            <a:r>
              <a:rPr lang="en-US" sz="1800" dirty="0"/>
              <a:t>, </a:t>
            </a:r>
            <a:r>
              <a:rPr lang="en-US" sz="1800" dirty="0" err="1"/>
              <a:t>mics_net</a:t>
            </a:r>
            <a:r>
              <a:rPr lang="en-US" sz="1800" dirty="0"/>
              <a:t>, and </a:t>
            </a:r>
            <a:r>
              <a:rPr lang="en-US" sz="1800" dirty="0" err="1"/>
              <a:t>shopping_pos</a:t>
            </a:r>
            <a:r>
              <a:rPr lang="en-US" sz="1800" dirty="0"/>
              <a:t>.</a:t>
            </a:r>
          </a:p>
          <a:p>
            <a:pPr algn="l"/>
            <a:r>
              <a:rPr lang="en-US" sz="1800" dirty="0"/>
              <a:t>The amount spent on non-fraudulent transactions is maximum in travel and </a:t>
            </a:r>
            <a:r>
              <a:rPr lang="en-US" sz="1800" dirty="0" err="1"/>
              <a:t>groceries_pos</a:t>
            </a:r>
            <a:r>
              <a:rPr lang="en-US" sz="1800" dirty="0"/>
              <a:t> but in the case of fraudulent transactions </a:t>
            </a:r>
            <a:r>
              <a:rPr lang="en-US" sz="1800" dirty="0" err="1"/>
              <a:t>shopping_net</a:t>
            </a:r>
            <a:r>
              <a:rPr lang="en-US" sz="1800" dirty="0"/>
              <a:t>, </a:t>
            </a:r>
            <a:r>
              <a:rPr lang="en-US" sz="1800" dirty="0" err="1"/>
              <a:t>mics_net</a:t>
            </a:r>
            <a:r>
              <a:rPr lang="en-US" sz="1800" dirty="0"/>
              <a:t>, </a:t>
            </a:r>
            <a:r>
              <a:rPr lang="en-US" sz="1800" dirty="0" err="1"/>
              <a:t>shopping_pos</a:t>
            </a:r>
            <a:r>
              <a:rPr lang="en-US" sz="1800" dirty="0"/>
              <a:t>, and entertainment.</a:t>
            </a:r>
          </a:p>
          <a:p>
            <a:pPr algn="l"/>
            <a:r>
              <a:rPr lang="en-US" sz="1800" dirty="0"/>
              <a:t>It appears fraud can happen to both females and males almost the same number of times, but it happens to males slightly more.</a:t>
            </a:r>
          </a:p>
          <a:p>
            <a:pPr algn="l"/>
            <a:r>
              <a:rPr lang="en-US" sz="1800" dirty="0"/>
              <a:t>Conclusion:</a:t>
            </a:r>
          </a:p>
          <a:p>
            <a:pPr algn="l"/>
            <a:r>
              <a:rPr lang="en-US" sz="1800" dirty="0"/>
              <a:t>More frauds happen more frequently where shopping is involved of local products.</a:t>
            </a:r>
          </a:p>
        </p:txBody>
      </p:sp>
      <p:pic>
        <p:nvPicPr>
          <p:cNvPr id="5" name="Content Placeholder 4" descr="Chart&#10;&#10;Description automatically generated">
            <a:extLst>
              <a:ext uri="{FF2B5EF4-FFF2-40B4-BE49-F238E27FC236}">
                <a16:creationId xmlns:a16="http://schemas.microsoft.com/office/drawing/2014/main" id="{3C27379A-8301-4D7A-8E73-E448249AB843}"/>
              </a:ext>
            </a:extLst>
          </p:cNvPr>
          <p:cNvPicPr>
            <a:picLocks noGrp="1" noChangeAspect="1"/>
          </p:cNvPicPr>
          <p:nvPr>
            <p:ph idx="1"/>
          </p:nvPr>
        </p:nvPicPr>
        <p:blipFill>
          <a:blip r:embed="rId3"/>
          <a:stretch>
            <a:fillRect/>
          </a:stretch>
        </p:blipFill>
        <p:spPr>
          <a:xfrm>
            <a:off x="4915348" y="893173"/>
            <a:ext cx="6633184" cy="4648318"/>
          </a:xfrm>
          <a:prstGeom prst="rect">
            <a:avLst/>
          </a:prstGeom>
        </p:spPr>
      </p:pic>
      <p:pic>
        <p:nvPicPr>
          <p:cNvPr id="6" name="Picture 5">
            <a:extLst>
              <a:ext uri="{FF2B5EF4-FFF2-40B4-BE49-F238E27FC236}">
                <a16:creationId xmlns:a16="http://schemas.microsoft.com/office/drawing/2014/main" id="{192FEE10-F345-4814-9FA3-C7CE05121104}"/>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333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A1946F1-2333-48C0-8E93-42FA2C62BA42}"/>
              </a:ext>
            </a:extLst>
          </p:cNvPr>
          <p:cNvPicPr>
            <a:picLocks noChangeAspect="1"/>
          </p:cNvPicPr>
          <p:nvPr/>
        </p:nvPicPr>
        <p:blipFill>
          <a:blip r:embed="rId3"/>
          <a:stretch>
            <a:fillRect/>
          </a:stretch>
        </p:blipFill>
        <p:spPr>
          <a:xfrm>
            <a:off x="643467" y="1888660"/>
            <a:ext cx="10905066" cy="3080680"/>
          </a:xfrm>
          <a:prstGeom prst="rect">
            <a:avLst/>
          </a:prstGeom>
        </p:spPr>
      </p:pic>
      <p:sp>
        <p:nvSpPr>
          <p:cNvPr id="31" name="Rectangle 30">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2E10628-DD7A-4497-AB5E-B726E9DBCF56}"/>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77529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2BB30EDA-00AD-4E5F-BD2C-BD2C300049DA}"/>
              </a:ext>
            </a:extLst>
          </p:cNvPr>
          <p:cNvSpPr>
            <a:spLocks noGrp="1"/>
          </p:cNvSpPr>
          <p:nvPr>
            <p:ph type="body" sz="half" idx="2"/>
          </p:nvPr>
        </p:nvSpPr>
        <p:spPr>
          <a:xfrm>
            <a:off x="913796" y="2247153"/>
            <a:ext cx="3358084" cy="3544046"/>
          </a:xfrm>
        </p:spPr>
        <p:txBody>
          <a:bodyPr vert="horz" lIns="91440" tIns="45720" rIns="91440" bIns="45720" rtlCol="0" anchor="t">
            <a:normAutofit/>
          </a:bodyPr>
          <a:lstStyle/>
          <a:p>
            <a:pPr algn="l"/>
            <a:r>
              <a:rPr lang="en-US" sz="1800" dirty="0"/>
              <a:t>Out of total amount 9,12,22,428.9 $, 39,88,088.61 $ has been fraudulent and </a:t>
            </a:r>
            <a:r>
              <a:rPr lang="en-US" sz="1800" dirty="0" err="1"/>
              <a:t>i.e</a:t>
            </a:r>
            <a:r>
              <a:rPr lang="en-US" sz="1800" dirty="0"/>
              <a:t> 4.0% of total</a:t>
            </a:r>
          </a:p>
        </p:txBody>
      </p:sp>
      <p:pic>
        <p:nvPicPr>
          <p:cNvPr id="2" name="Picture 1">
            <a:extLst>
              <a:ext uri="{FF2B5EF4-FFF2-40B4-BE49-F238E27FC236}">
                <a16:creationId xmlns:a16="http://schemas.microsoft.com/office/drawing/2014/main" id="{0057F896-6111-4BF2-9DEE-1CED196CDD52}"/>
              </a:ext>
            </a:extLst>
          </p:cNvPr>
          <p:cNvPicPr>
            <a:picLocks noChangeAspect="1"/>
          </p:cNvPicPr>
          <p:nvPr/>
        </p:nvPicPr>
        <p:blipFill>
          <a:blip r:embed="rId3"/>
          <a:stretch>
            <a:fillRect/>
          </a:stretch>
        </p:blipFill>
        <p:spPr>
          <a:xfrm>
            <a:off x="4915348" y="983359"/>
            <a:ext cx="6633184" cy="4467947"/>
          </a:xfrm>
          <a:prstGeom prst="rect">
            <a:avLst/>
          </a:prstGeom>
        </p:spPr>
      </p:pic>
      <p:pic>
        <p:nvPicPr>
          <p:cNvPr id="6" name="Picture 5">
            <a:extLst>
              <a:ext uri="{FF2B5EF4-FFF2-40B4-BE49-F238E27FC236}">
                <a16:creationId xmlns:a16="http://schemas.microsoft.com/office/drawing/2014/main" id="{84AA3F9A-CA25-4496-8BDB-B949BF8D7BB4}"/>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0244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A1B352-568D-4E9E-82E7-6457264B66F4}"/>
              </a:ext>
            </a:extLst>
          </p:cNvPr>
          <p:cNvPicPr>
            <a:picLocks noChangeAspect="1"/>
          </p:cNvPicPr>
          <p:nvPr/>
        </p:nvPicPr>
        <p:blipFill>
          <a:blip r:embed="rId2"/>
          <a:stretch>
            <a:fillRect/>
          </a:stretch>
        </p:blipFill>
        <p:spPr>
          <a:xfrm>
            <a:off x="538162" y="633412"/>
            <a:ext cx="11115675" cy="5591175"/>
          </a:xfrm>
          <a:prstGeom prst="rect">
            <a:avLst/>
          </a:prstGeom>
        </p:spPr>
      </p:pic>
      <p:sp>
        <p:nvSpPr>
          <p:cNvPr id="10" name="TextBox 9">
            <a:extLst>
              <a:ext uri="{FF2B5EF4-FFF2-40B4-BE49-F238E27FC236}">
                <a16:creationId xmlns:a16="http://schemas.microsoft.com/office/drawing/2014/main" id="{B2A70A86-23DC-449B-8FA6-38AE6569F402}"/>
              </a:ext>
            </a:extLst>
          </p:cNvPr>
          <p:cNvSpPr txBox="1"/>
          <p:nvPr/>
        </p:nvSpPr>
        <p:spPr>
          <a:xfrm>
            <a:off x="7370618" y="1016000"/>
            <a:ext cx="1588655" cy="1477818"/>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D88106B0-CF04-43BF-9054-4DB239438F33}"/>
              </a:ext>
            </a:extLst>
          </p:cNvPr>
          <p:cNvSpPr txBox="1"/>
          <p:nvPr/>
        </p:nvSpPr>
        <p:spPr>
          <a:xfrm>
            <a:off x="8361930" y="716465"/>
            <a:ext cx="2687782" cy="3693319"/>
          </a:xfrm>
          <a:prstGeom prst="rect">
            <a:avLst/>
          </a:prstGeom>
          <a:noFill/>
        </p:spPr>
        <p:txBody>
          <a:bodyPr wrap="square" rtlCol="0">
            <a:spAutoFit/>
          </a:bodyPr>
          <a:lstStyle/>
          <a:p>
            <a:r>
              <a:rPr lang="en-US" dirty="0">
                <a:solidFill>
                  <a:schemeClr val="bg1"/>
                </a:solidFill>
              </a:rPr>
              <a:t>highest frauds in states </a:t>
            </a:r>
          </a:p>
          <a:p>
            <a:r>
              <a:rPr lang="en-US" dirty="0">
                <a:solidFill>
                  <a:schemeClr val="bg1"/>
                </a:solidFill>
              </a:rPr>
              <a:t>NY    555</a:t>
            </a:r>
          </a:p>
          <a:p>
            <a:r>
              <a:rPr lang="en-US" dirty="0">
                <a:solidFill>
                  <a:schemeClr val="bg1"/>
                </a:solidFill>
              </a:rPr>
              <a:t>TX    479</a:t>
            </a:r>
          </a:p>
          <a:p>
            <a:r>
              <a:rPr lang="en-US" dirty="0">
                <a:solidFill>
                  <a:schemeClr val="bg1"/>
                </a:solidFill>
              </a:rPr>
              <a:t>PA    458</a:t>
            </a:r>
          </a:p>
          <a:p>
            <a:r>
              <a:rPr lang="en-US" dirty="0">
                <a:solidFill>
                  <a:schemeClr val="bg1"/>
                </a:solidFill>
              </a:rPr>
              <a:t>CA    326</a:t>
            </a:r>
          </a:p>
          <a:p>
            <a:r>
              <a:rPr lang="en-US" dirty="0">
                <a:solidFill>
                  <a:schemeClr val="bg1"/>
                </a:solidFill>
              </a:rPr>
              <a:t>OH    321</a:t>
            </a:r>
          </a:p>
          <a:p>
            <a:r>
              <a:rPr lang="en-US" dirty="0">
                <a:solidFill>
                  <a:schemeClr val="bg1"/>
                </a:solidFill>
              </a:rPr>
              <a:t>----------------------------------------</a:t>
            </a:r>
          </a:p>
          <a:p>
            <a:r>
              <a:rPr lang="en-US" dirty="0">
                <a:solidFill>
                  <a:schemeClr val="bg1"/>
                </a:solidFill>
              </a:rPr>
              <a:t>lowest frauds in states </a:t>
            </a:r>
          </a:p>
          <a:p>
            <a:r>
              <a:rPr lang="en-US" dirty="0">
                <a:solidFill>
                  <a:schemeClr val="bg1"/>
                </a:solidFill>
              </a:rPr>
              <a:t>HI     7</a:t>
            </a:r>
          </a:p>
          <a:p>
            <a:r>
              <a:rPr lang="en-US" dirty="0">
                <a:solidFill>
                  <a:schemeClr val="bg1"/>
                </a:solidFill>
              </a:rPr>
              <a:t>DE     9</a:t>
            </a:r>
          </a:p>
          <a:p>
            <a:r>
              <a:rPr lang="en-US" dirty="0">
                <a:solidFill>
                  <a:schemeClr val="bg1"/>
                </a:solidFill>
              </a:rPr>
              <a:t>ID    11</a:t>
            </a:r>
          </a:p>
          <a:p>
            <a:r>
              <a:rPr lang="en-US" dirty="0">
                <a:solidFill>
                  <a:schemeClr val="bg1"/>
                </a:solidFill>
              </a:rPr>
              <a:t>RI    15</a:t>
            </a:r>
          </a:p>
          <a:p>
            <a:r>
              <a:rPr lang="en-US" dirty="0">
                <a:solidFill>
                  <a:schemeClr val="bg1"/>
                </a:solidFill>
              </a:rPr>
              <a:t>CT    16</a:t>
            </a:r>
          </a:p>
        </p:txBody>
      </p:sp>
      <p:pic>
        <p:nvPicPr>
          <p:cNvPr id="5" name="Picture 4">
            <a:extLst>
              <a:ext uri="{FF2B5EF4-FFF2-40B4-BE49-F238E27FC236}">
                <a16:creationId xmlns:a16="http://schemas.microsoft.com/office/drawing/2014/main" id="{D382D1E4-A157-45CB-BB0B-48CD4501E4AA}"/>
              </a:ext>
            </a:extLst>
          </p:cNvPr>
          <p:cNvPicPr>
            <a:picLocks noChangeAspect="1"/>
          </p:cNvPicPr>
          <p:nvPr/>
        </p:nvPicPr>
        <p:blipFill>
          <a:blip r:embed="rId3"/>
          <a:stretch>
            <a:fillRect/>
          </a:stretch>
        </p:blipFill>
        <p:spPr>
          <a:xfrm>
            <a:off x="138710" y="269110"/>
            <a:ext cx="1009512" cy="450240"/>
          </a:xfrm>
          <a:prstGeom prst="rect">
            <a:avLst/>
          </a:prstGeom>
        </p:spPr>
      </p:pic>
    </p:spTree>
    <p:extLst>
      <p:ext uri="{BB962C8B-B14F-4D97-AF65-F5344CB8AC3E}">
        <p14:creationId xmlns:p14="http://schemas.microsoft.com/office/powerpoint/2010/main" val="1650588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C348F4-F3E0-42A9-B04F-6BBDEF24FB9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lnSpc>
                <a:spcPct val="90000"/>
              </a:lnSpc>
            </a:pPr>
            <a:r>
              <a:rPr lang="en-US" sz="1400" b="1" i="0" dirty="0"/>
              <a:t>Observation:</a:t>
            </a:r>
            <a:br>
              <a:rPr lang="en-US" sz="1400" b="1" i="0" dirty="0"/>
            </a:br>
            <a:r>
              <a:rPr lang="en-US" sz="1400" b="0" i="0" dirty="0"/>
              <a:t>some cities like Camden, Birmingham, </a:t>
            </a:r>
            <a:r>
              <a:rPr lang="en-US" sz="1400" b="0" i="0" dirty="0" err="1"/>
              <a:t>Burroton</a:t>
            </a:r>
            <a:r>
              <a:rPr lang="en-US" sz="1400" b="0" i="0" dirty="0"/>
              <a:t> ..</a:t>
            </a:r>
            <a:r>
              <a:rPr lang="en-US" sz="1400" b="0" i="0" dirty="0" err="1"/>
              <a:t>etc</a:t>
            </a:r>
            <a:r>
              <a:rPr lang="en-US" sz="1400" b="0" i="0" dirty="0"/>
              <a:t> have the highest cases of fraud.</a:t>
            </a:r>
            <a:br>
              <a:rPr lang="en-US" sz="1400" b="0" i="0" dirty="0"/>
            </a:br>
            <a:r>
              <a:rPr lang="en-US" sz="1400" b="0" i="0" dirty="0"/>
              <a:t>The least fraud areas are near Laramie, Sherman, Littleton, etc.</a:t>
            </a:r>
            <a:br>
              <a:rPr lang="en-US" sz="1400" b="0" i="0" dirty="0"/>
            </a:br>
            <a:r>
              <a:rPr lang="en-US" sz="1400" b="0" i="0" dirty="0"/>
              <a:t>The highest fraud is in NY, PA, TX, etc., and the least are CO, WY, HI, etc.</a:t>
            </a:r>
            <a:br>
              <a:rPr lang="en-US" sz="1400" b="0" i="0" dirty="0"/>
            </a:br>
            <a:r>
              <a:rPr lang="en-US" sz="1400" b="1" i="0" dirty="0"/>
              <a:t>Conclusion:</a:t>
            </a:r>
            <a:br>
              <a:rPr lang="en-US" sz="1400" b="1" i="0" dirty="0"/>
            </a:br>
            <a:r>
              <a:rPr lang="en-US" sz="1400" b="0" i="0" dirty="0"/>
              <a:t>It appears the Western region of the map is more populated and so the fraudulent activities are also more in those regions.</a:t>
            </a:r>
            <a:br>
              <a:rPr lang="en-US" sz="1400" b="0" i="0" dirty="0"/>
            </a:br>
            <a:endParaRPr lang="en-US" sz="1400" dirty="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DA5C79-B34C-48D1-8A69-D99C83EA438E}"/>
              </a:ext>
            </a:extLst>
          </p:cNvPr>
          <p:cNvPicPr>
            <a:picLocks noChangeAspect="1"/>
          </p:cNvPicPr>
          <p:nvPr/>
        </p:nvPicPr>
        <p:blipFill>
          <a:blip r:embed="rId3"/>
          <a:stretch>
            <a:fillRect/>
          </a:stretch>
        </p:blipFill>
        <p:spPr>
          <a:xfrm>
            <a:off x="5324315" y="1647170"/>
            <a:ext cx="6197668" cy="3563659"/>
          </a:xfrm>
          <a:prstGeom prst="rect">
            <a:avLst/>
          </a:prstGeom>
        </p:spPr>
      </p:pic>
      <p:pic>
        <p:nvPicPr>
          <p:cNvPr id="6" name="Picture 5">
            <a:extLst>
              <a:ext uri="{FF2B5EF4-FFF2-40B4-BE49-F238E27FC236}">
                <a16:creationId xmlns:a16="http://schemas.microsoft.com/office/drawing/2014/main" id="{8FEA41FD-A9C9-4188-BF4C-74E72965CC8B}"/>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18160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a keyboard">
            <a:extLst>
              <a:ext uri="{FF2B5EF4-FFF2-40B4-BE49-F238E27FC236}">
                <a16:creationId xmlns:a16="http://schemas.microsoft.com/office/drawing/2014/main" id="{2862403A-83EA-4B39-8641-5549AD56F461}"/>
              </a:ext>
            </a:extLst>
          </p:cNvPr>
          <p:cNvPicPr>
            <a:picLocks noChangeAspect="1"/>
          </p:cNvPicPr>
          <p:nvPr/>
        </p:nvPicPr>
        <p:blipFill rotWithShape="1">
          <a:blip r:embed="rId2">
            <a:alphaModFix amt="25000"/>
          </a:blip>
          <a:srcRect b="13128"/>
          <a:stretch/>
        </p:blipFill>
        <p:spPr>
          <a:xfrm>
            <a:off x="20" y="10"/>
            <a:ext cx="12191980" cy="6857990"/>
          </a:xfrm>
          <a:prstGeom prst="rect">
            <a:avLst/>
          </a:prstGeom>
        </p:spPr>
      </p:pic>
      <p:sp>
        <p:nvSpPr>
          <p:cNvPr id="2" name="Title 1">
            <a:extLst>
              <a:ext uri="{FF2B5EF4-FFF2-40B4-BE49-F238E27FC236}">
                <a16:creationId xmlns:a16="http://schemas.microsoft.com/office/drawing/2014/main" id="{09104E74-A1E9-4420-866C-04D2A2B579D9}"/>
              </a:ext>
            </a:extLst>
          </p:cNvPr>
          <p:cNvSpPr>
            <a:spLocks noGrp="1"/>
          </p:cNvSpPr>
          <p:nvPr>
            <p:ph type="title"/>
          </p:nvPr>
        </p:nvSpPr>
        <p:spPr>
          <a:xfrm>
            <a:off x="913795" y="609600"/>
            <a:ext cx="10353762" cy="1257300"/>
          </a:xfrm>
        </p:spPr>
        <p:txBody>
          <a:bodyPr>
            <a:normAutofit/>
          </a:bodyPr>
          <a:lstStyle/>
          <a:p>
            <a:r>
              <a:rPr lang="en-US"/>
              <a:t>AGENDA	</a:t>
            </a:r>
            <a:endParaRPr lang="en-US" dirty="0"/>
          </a:p>
        </p:txBody>
      </p:sp>
      <p:sp>
        <p:nvSpPr>
          <p:cNvPr id="28" name="Content Placeholder 2">
            <a:extLst>
              <a:ext uri="{FF2B5EF4-FFF2-40B4-BE49-F238E27FC236}">
                <a16:creationId xmlns:a16="http://schemas.microsoft.com/office/drawing/2014/main" id="{56D16EEE-B0EE-4E08-B189-29B8A8C3A10C}"/>
              </a:ext>
            </a:extLst>
          </p:cNvPr>
          <p:cNvSpPr>
            <a:spLocks noGrp="1"/>
          </p:cNvSpPr>
          <p:nvPr>
            <p:ph idx="1"/>
          </p:nvPr>
        </p:nvSpPr>
        <p:spPr>
          <a:xfrm>
            <a:off x="4426721" y="1791855"/>
            <a:ext cx="4708733" cy="4062014"/>
          </a:xfrm>
        </p:spPr>
        <p:txBody>
          <a:bodyPr anchor="ctr">
            <a:normAutofit/>
          </a:bodyPr>
          <a:lstStyle/>
          <a:p>
            <a:r>
              <a:rPr lang="en-US" sz="2400" dirty="0"/>
              <a:t>Problem Statement </a:t>
            </a:r>
          </a:p>
          <a:p>
            <a:r>
              <a:rPr lang="en-US" sz="2400" dirty="0"/>
              <a:t>Objective</a:t>
            </a:r>
          </a:p>
          <a:p>
            <a:r>
              <a:rPr lang="en-US" sz="2400" dirty="0"/>
              <a:t>Key Findings</a:t>
            </a:r>
          </a:p>
          <a:p>
            <a:r>
              <a:rPr lang="en-US" sz="2400" dirty="0"/>
              <a:t>Summary of model evaluation</a:t>
            </a:r>
          </a:p>
          <a:p>
            <a:r>
              <a:rPr lang="en-US" sz="2400" dirty="0"/>
              <a:t>Cost analysis  </a:t>
            </a:r>
          </a:p>
        </p:txBody>
      </p:sp>
      <p:pic>
        <p:nvPicPr>
          <p:cNvPr id="6" name="Picture 5">
            <a:extLst>
              <a:ext uri="{FF2B5EF4-FFF2-40B4-BE49-F238E27FC236}">
                <a16:creationId xmlns:a16="http://schemas.microsoft.com/office/drawing/2014/main" id="{7B146EA9-4773-4C62-9ABD-57832853CF15}"/>
              </a:ext>
            </a:extLst>
          </p:cNvPr>
          <p:cNvPicPr>
            <a:picLocks noChangeAspect="1"/>
          </p:cNvPicPr>
          <p:nvPr/>
        </p:nvPicPr>
        <p:blipFill>
          <a:blip r:embed="rId3"/>
          <a:stretch>
            <a:fillRect/>
          </a:stretch>
        </p:blipFill>
        <p:spPr>
          <a:xfrm>
            <a:off x="138710" y="269110"/>
            <a:ext cx="1009512" cy="450240"/>
          </a:xfrm>
          <a:prstGeom prst="rect">
            <a:avLst/>
          </a:prstGeom>
        </p:spPr>
      </p:pic>
    </p:spTree>
    <p:extLst>
      <p:ext uri="{BB962C8B-B14F-4D97-AF65-F5344CB8AC3E}">
        <p14:creationId xmlns:p14="http://schemas.microsoft.com/office/powerpoint/2010/main" val="56669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D11BBA-22BA-4F4D-8839-8C147A1657E5}"/>
              </a:ext>
            </a:extLst>
          </p:cNvPr>
          <p:cNvSpPr>
            <a:spLocks noGrp="1"/>
          </p:cNvSpPr>
          <p:nvPr>
            <p:ph type="title"/>
          </p:nvPr>
        </p:nvSpPr>
        <p:spPr>
          <a:xfrm>
            <a:off x="913795" y="965196"/>
            <a:ext cx="3153952" cy="1329769"/>
          </a:xfrm>
        </p:spPr>
        <p:txBody>
          <a:bodyPr vert="horz" lIns="91440" tIns="45720" rIns="91440" bIns="45720" rtlCol="0" anchor="ctr">
            <a:normAutofit/>
          </a:bodyPr>
          <a:lstStyle/>
          <a:p>
            <a:pPr algn="l"/>
            <a:endParaRPr lang="en-US"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6" name="Text Placeholder 5">
            <a:extLst>
              <a:ext uri="{FF2B5EF4-FFF2-40B4-BE49-F238E27FC236}">
                <a16:creationId xmlns:a16="http://schemas.microsoft.com/office/drawing/2014/main" id="{2B3F08E1-6D86-4113-99EB-129C3BDB49C8}"/>
              </a:ext>
            </a:extLst>
          </p:cNvPr>
          <p:cNvSpPr>
            <a:spLocks noGrp="1"/>
          </p:cNvSpPr>
          <p:nvPr>
            <p:ph type="body" sz="half" idx="2"/>
          </p:nvPr>
        </p:nvSpPr>
        <p:spPr>
          <a:xfrm>
            <a:off x="913796" y="2450353"/>
            <a:ext cx="3153952" cy="3340847"/>
          </a:xfrm>
        </p:spPr>
        <p:txBody>
          <a:bodyPr vert="horz" lIns="91440" tIns="45720" rIns="91440" bIns="45720" rtlCol="0" anchor="t">
            <a:normAutofit/>
          </a:bodyPr>
          <a:lstStyle/>
          <a:p>
            <a:pPr algn="l"/>
            <a:r>
              <a:rPr lang="en-US" sz="1800" dirty="0"/>
              <a:t>both fraud and non-fraudulent transactions are happening approximately within 140kms from the home of a customer</a:t>
            </a: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0B1E75C-A9CF-4796-9E24-FEA0EAAD5501}"/>
              </a:ext>
            </a:extLst>
          </p:cNvPr>
          <p:cNvPicPr>
            <a:picLocks noChangeAspect="1"/>
          </p:cNvPicPr>
          <p:nvPr/>
        </p:nvPicPr>
        <p:blipFill>
          <a:blip r:embed="rId3"/>
          <a:stretch>
            <a:fillRect/>
          </a:stretch>
        </p:blipFill>
        <p:spPr>
          <a:xfrm>
            <a:off x="5120640" y="1444331"/>
            <a:ext cx="5676236" cy="3823371"/>
          </a:xfrm>
          <a:prstGeom prst="rect">
            <a:avLst/>
          </a:prstGeom>
        </p:spPr>
      </p:pic>
      <p:pic>
        <p:nvPicPr>
          <p:cNvPr id="7" name="Picture 6">
            <a:extLst>
              <a:ext uri="{FF2B5EF4-FFF2-40B4-BE49-F238E27FC236}">
                <a16:creationId xmlns:a16="http://schemas.microsoft.com/office/drawing/2014/main" id="{70875C6C-8920-48E9-8BCA-1FEDAA285B36}"/>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20652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7" descr="Floating rocks">
            <a:extLst>
              <a:ext uri="{FF2B5EF4-FFF2-40B4-BE49-F238E27FC236}">
                <a16:creationId xmlns:a16="http://schemas.microsoft.com/office/drawing/2014/main" id="{E244536A-8672-42E1-9046-A77F39D4E665}"/>
              </a:ext>
            </a:extLst>
          </p:cNvPr>
          <p:cNvPicPr>
            <a:picLocks noChangeAspect="1"/>
          </p:cNvPicPr>
          <p:nvPr/>
        </p:nvPicPr>
        <p:blipFill rotWithShape="1">
          <a:blip r:embed="rId2">
            <a:alphaModFix amt="25000"/>
          </a:blip>
          <a:srcRect t="14801" b="4842"/>
          <a:stretch/>
        </p:blipFill>
        <p:spPr>
          <a:xfrm>
            <a:off x="20" y="10"/>
            <a:ext cx="12191980" cy="6857990"/>
          </a:xfrm>
          <a:prstGeom prst="rect">
            <a:avLst/>
          </a:prstGeom>
        </p:spPr>
      </p:pic>
      <p:sp>
        <p:nvSpPr>
          <p:cNvPr id="5" name="Title 4">
            <a:extLst>
              <a:ext uri="{FF2B5EF4-FFF2-40B4-BE49-F238E27FC236}">
                <a16:creationId xmlns:a16="http://schemas.microsoft.com/office/drawing/2014/main" id="{42762B58-667B-4F25-8E75-509667F41D2F}"/>
              </a:ext>
            </a:extLst>
          </p:cNvPr>
          <p:cNvSpPr>
            <a:spLocks noGrp="1"/>
          </p:cNvSpPr>
          <p:nvPr>
            <p:ph type="title"/>
          </p:nvPr>
        </p:nvSpPr>
        <p:spPr>
          <a:xfrm>
            <a:off x="913795" y="609600"/>
            <a:ext cx="10353762" cy="1257300"/>
          </a:xfrm>
        </p:spPr>
        <p:txBody>
          <a:bodyPr>
            <a:normAutofit/>
          </a:bodyPr>
          <a:lstStyle/>
          <a:p>
            <a:r>
              <a:rPr lang="en-US" dirty="0"/>
              <a:t>Summary of the models evaluated </a:t>
            </a:r>
          </a:p>
        </p:txBody>
      </p:sp>
      <p:sp>
        <p:nvSpPr>
          <p:cNvPr id="11" name="Content Placeholder 5">
            <a:extLst>
              <a:ext uri="{FF2B5EF4-FFF2-40B4-BE49-F238E27FC236}">
                <a16:creationId xmlns:a16="http://schemas.microsoft.com/office/drawing/2014/main" id="{7971A62E-ECA1-4051-8AE1-A231007993E5}"/>
              </a:ext>
            </a:extLst>
          </p:cNvPr>
          <p:cNvSpPr>
            <a:spLocks noGrp="1"/>
          </p:cNvSpPr>
          <p:nvPr>
            <p:ph idx="1"/>
          </p:nvPr>
        </p:nvSpPr>
        <p:spPr>
          <a:xfrm>
            <a:off x="913795" y="2076450"/>
            <a:ext cx="10353762" cy="4305877"/>
          </a:xfrm>
        </p:spPr>
        <p:txBody>
          <a:bodyPr anchor="ctr">
            <a:normAutofit fontScale="85000" lnSpcReduction="20000"/>
          </a:bodyPr>
          <a:lstStyle/>
          <a:p>
            <a:pPr>
              <a:lnSpc>
                <a:spcPct val="100000"/>
              </a:lnSpc>
            </a:pPr>
            <a:r>
              <a:rPr lang="en-US" sz="1800" dirty="0"/>
              <a:t>In this file, I have considered the Decision tree model, </a:t>
            </a:r>
            <a:r>
              <a:rPr lang="en-US" sz="1800" dirty="0" err="1"/>
              <a:t>XGboost</a:t>
            </a:r>
            <a:r>
              <a:rPr lang="en-US" sz="1800" dirty="0"/>
              <a:t> model, and Logistic regression model and for the sampling techniques, I used SMOTE and ADASYN. </a:t>
            </a:r>
          </a:p>
          <a:p>
            <a:pPr>
              <a:lnSpc>
                <a:spcPct val="100000"/>
              </a:lnSpc>
            </a:pPr>
            <a:r>
              <a:rPr lang="en-US" sz="1800" dirty="0"/>
              <a:t>Although I have tested the model without it and noted the results, so this makes 9 models.</a:t>
            </a:r>
          </a:p>
          <a:p>
            <a:pPr>
              <a:lnSpc>
                <a:spcPct val="100000"/>
              </a:lnSpc>
            </a:pPr>
            <a:r>
              <a:rPr lang="en-US" sz="1800" dirty="0"/>
              <a:t>Out of these 9 models, the model which gave me the perfect score was </a:t>
            </a:r>
            <a:r>
              <a:rPr lang="en-US" sz="1800" dirty="0" err="1"/>
              <a:t>XGboost</a:t>
            </a:r>
            <a:r>
              <a:rPr lang="en-US" sz="1800" dirty="0"/>
              <a:t> with ADASYN as its sampling technique, the score is as follows.</a:t>
            </a:r>
          </a:p>
          <a:p>
            <a:pPr lvl="1">
              <a:lnSpc>
                <a:spcPct val="100000"/>
              </a:lnSpc>
            </a:pPr>
            <a:r>
              <a:rPr lang="en-US" sz="1800" dirty="0"/>
              <a:t>- accuracy - 0.97</a:t>
            </a:r>
          </a:p>
          <a:p>
            <a:pPr lvl="1">
              <a:lnSpc>
                <a:spcPct val="100000"/>
              </a:lnSpc>
            </a:pPr>
            <a:r>
              <a:rPr lang="en-US" sz="1800" dirty="0"/>
              <a:t>- recall -0.94</a:t>
            </a:r>
          </a:p>
          <a:p>
            <a:pPr lvl="1">
              <a:lnSpc>
                <a:spcPct val="100000"/>
              </a:lnSpc>
            </a:pPr>
            <a:r>
              <a:rPr lang="en-US" sz="1800" dirty="0"/>
              <a:t>- f1 -0.25</a:t>
            </a:r>
          </a:p>
          <a:p>
            <a:pPr>
              <a:lnSpc>
                <a:spcPct val="100000"/>
              </a:lnSpc>
            </a:pPr>
            <a:r>
              <a:rPr lang="en-US" sz="1800" dirty="0"/>
              <a:t>for training data</a:t>
            </a:r>
          </a:p>
          <a:p>
            <a:pPr lvl="1">
              <a:lnSpc>
                <a:spcPct val="100000"/>
              </a:lnSpc>
            </a:pPr>
            <a:r>
              <a:rPr lang="en-US" sz="1800" dirty="0"/>
              <a:t>- accuracy - 0.96</a:t>
            </a:r>
          </a:p>
          <a:p>
            <a:pPr lvl="1">
              <a:lnSpc>
                <a:spcPct val="100000"/>
              </a:lnSpc>
            </a:pPr>
            <a:r>
              <a:rPr lang="en-US" sz="1800" dirty="0"/>
              <a:t>- recall -0.87</a:t>
            </a:r>
          </a:p>
          <a:p>
            <a:pPr lvl="1">
              <a:lnSpc>
                <a:spcPct val="100000"/>
              </a:lnSpc>
            </a:pPr>
            <a:r>
              <a:rPr lang="en-US" sz="1800" dirty="0"/>
              <a:t>- f1 -0.22</a:t>
            </a:r>
          </a:p>
          <a:p>
            <a:pPr>
              <a:lnSpc>
                <a:spcPct val="100000"/>
              </a:lnSpc>
            </a:pPr>
            <a:r>
              <a:rPr lang="en-US" sz="1800" dirty="0"/>
              <a:t>for test data</a:t>
            </a:r>
          </a:p>
          <a:p>
            <a:pPr>
              <a:lnSpc>
                <a:spcPct val="100000"/>
              </a:lnSpc>
            </a:pPr>
            <a:r>
              <a:rPr lang="en-US" sz="1600" b="0" i="0" dirty="0">
                <a:solidFill>
                  <a:schemeClr val="tx1"/>
                </a:solidFill>
                <a:effectLst/>
                <a:latin typeface="Helvetica Neue"/>
              </a:rPr>
              <a:t>Here, we have focused on getting maximum recall in order to detect actual fraudulent transactions in order to save the banks from high-value fraudulent transactions.</a:t>
            </a:r>
            <a:endParaRPr lang="en-US" sz="1800" dirty="0">
              <a:solidFill>
                <a:schemeClr val="tx1"/>
              </a:solidFill>
            </a:endParaRPr>
          </a:p>
        </p:txBody>
      </p:sp>
      <p:pic>
        <p:nvPicPr>
          <p:cNvPr id="6" name="Picture 5">
            <a:extLst>
              <a:ext uri="{FF2B5EF4-FFF2-40B4-BE49-F238E27FC236}">
                <a16:creationId xmlns:a16="http://schemas.microsoft.com/office/drawing/2014/main" id="{278D737F-88F6-4BEC-AEC4-59433E10CD64}"/>
              </a:ext>
            </a:extLst>
          </p:cNvPr>
          <p:cNvPicPr>
            <a:picLocks noChangeAspect="1"/>
          </p:cNvPicPr>
          <p:nvPr/>
        </p:nvPicPr>
        <p:blipFill>
          <a:blip r:embed="rId3"/>
          <a:stretch>
            <a:fillRect/>
          </a:stretch>
        </p:blipFill>
        <p:spPr>
          <a:xfrm>
            <a:off x="138710" y="269110"/>
            <a:ext cx="1009512" cy="450240"/>
          </a:xfrm>
          <a:prstGeom prst="rect">
            <a:avLst/>
          </a:prstGeom>
        </p:spPr>
      </p:pic>
    </p:spTree>
    <p:extLst>
      <p:ext uri="{BB962C8B-B14F-4D97-AF65-F5344CB8AC3E}">
        <p14:creationId xmlns:p14="http://schemas.microsoft.com/office/powerpoint/2010/main" val="67605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B5C2F3-2E1D-40C6-93E8-720CD8E49B2B}"/>
              </a:ext>
            </a:extLst>
          </p:cNvPr>
          <p:cNvSpPr>
            <a:spLocks noGrp="1"/>
          </p:cNvSpPr>
          <p:nvPr>
            <p:ph type="title"/>
          </p:nvPr>
        </p:nvSpPr>
        <p:spPr>
          <a:xfrm>
            <a:off x="633743" y="609599"/>
            <a:ext cx="3413156" cy="5273675"/>
          </a:xfrm>
        </p:spPr>
        <p:txBody>
          <a:bodyPr>
            <a:normAutofit/>
          </a:bodyPr>
          <a:lstStyle/>
          <a:p>
            <a:r>
              <a:rPr lang="en-US" b="1" i="0" dirty="0">
                <a:effectLst/>
                <a:latin typeface="Helvetica Neue"/>
              </a:rPr>
              <a:t>Tested the model on unseen data that model has never seen</a:t>
            </a:r>
            <a:endParaRPr lang="en-US" dirty="0"/>
          </a:p>
        </p:txBody>
      </p:sp>
      <p:pic>
        <p:nvPicPr>
          <p:cNvPr id="15"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6" name="Content Placeholder 4">
            <a:extLst>
              <a:ext uri="{FF2B5EF4-FFF2-40B4-BE49-F238E27FC236}">
                <a16:creationId xmlns:a16="http://schemas.microsoft.com/office/drawing/2014/main" id="{0AC92A43-86DF-4E1D-80F7-CB56AF4C0F83}"/>
              </a:ext>
            </a:extLst>
          </p:cNvPr>
          <p:cNvGraphicFramePr>
            <a:graphicFrameLocks noGrp="1"/>
          </p:cNvGraphicFramePr>
          <p:nvPr>
            <p:ph idx="1"/>
            <p:extLst>
              <p:ext uri="{D42A27DB-BD31-4B8C-83A1-F6EECF244321}">
                <p14:modId xmlns:p14="http://schemas.microsoft.com/office/powerpoint/2010/main" val="322988964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2DB8B2F9-9E06-469D-8553-E012F876E28A}"/>
              </a:ext>
            </a:extLst>
          </p:cNvPr>
          <p:cNvPicPr>
            <a:picLocks noChangeAspect="1"/>
          </p:cNvPicPr>
          <p:nvPr/>
        </p:nvPicPr>
        <p:blipFill>
          <a:blip r:embed="rId9"/>
          <a:stretch>
            <a:fillRect/>
          </a:stretch>
        </p:blipFill>
        <p:spPr>
          <a:xfrm>
            <a:off x="138710" y="269110"/>
            <a:ext cx="1009512" cy="450240"/>
          </a:xfrm>
          <a:prstGeom prst="rect">
            <a:avLst/>
          </a:prstGeom>
        </p:spPr>
      </p:pic>
    </p:spTree>
    <p:extLst>
      <p:ext uri="{BB962C8B-B14F-4D97-AF65-F5344CB8AC3E}">
        <p14:creationId xmlns:p14="http://schemas.microsoft.com/office/powerpoint/2010/main" val="61098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440D-AD75-46EF-926E-1EDB4E3BD309}"/>
              </a:ext>
            </a:extLst>
          </p:cNvPr>
          <p:cNvSpPr>
            <a:spLocks noGrp="1"/>
          </p:cNvSpPr>
          <p:nvPr>
            <p:ph type="title"/>
          </p:nvPr>
        </p:nvSpPr>
        <p:spPr>
          <a:xfrm>
            <a:off x="913795" y="609600"/>
            <a:ext cx="10353762" cy="1257300"/>
          </a:xfrm>
        </p:spPr>
        <p:txBody>
          <a:bodyPr>
            <a:normAutofit/>
          </a:bodyPr>
          <a:lstStyle/>
          <a:p>
            <a:r>
              <a:rPr lang="en-US" b="0" i="0" dirty="0">
                <a:effectLst/>
                <a:latin typeface="circular"/>
              </a:rPr>
              <a:t>Cost-Benefit Analysis</a:t>
            </a:r>
            <a:endParaRPr lang="en-US" dirty="0"/>
          </a:p>
        </p:txBody>
      </p:sp>
      <p:graphicFrame>
        <p:nvGraphicFramePr>
          <p:cNvPr id="5" name="Content Placeholder 2">
            <a:extLst>
              <a:ext uri="{FF2B5EF4-FFF2-40B4-BE49-F238E27FC236}">
                <a16:creationId xmlns:a16="http://schemas.microsoft.com/office/drawing/2014/main" id="{8E4C5C91-2F13-48F9-95E3-246402AE1077}"/>
              </a:ext>
            </a:extLst>
          </p:cNvPr>
          <p:cNvGraphicFramePr>
            <a:graphicFrameLocks noGrp="1"/>
          </p:cNvGraphicFramePr>
          <p:nvPr>
            <p:ph idx="1"/>
            <p:extLst>
              <p:ext uri="{D42A27DB-BD31-4B8C-83A1-F6EECF244321}">
                <p14:modId xmlns:p14="http://schemas.microsoft.com/office/powerpoint/2010/main" val="3140253482"/>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3F2235E-4E37-44C5-976B-17C8B4957A2A}"/>
              </a:ext>
            </a:extLst>
          </p:cNvPr>
          <p:cNvPicPr>
            <a:picLocks noChangeAspect="1"/>
          </p:cNvPicPr>
          <p:nvPr/>
        </p:nvPicPr>
        <p:blipFill>
          <a:blip r:embed="rId7"/>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32744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AA25-53C3-47DE-ADB2-B353B9B8FD4C}"/>
              </a:ext>
            </a:extLst>
          </p:cNvPr>
          <p:cNvSpPr>
            <a:spLocks noGrp="1"/>
          </p:cNvSpPr>
          <p:nvPr>
            <p:ph type="title"/>
          </p:nvPr>
        </p:nvSpPr>
        <p:spPr>
          <a:xfrm>
            <a:off x="913795" y="609600"/>
            <a:ext cx="10353762" cy="1257300"/>
          </a:xfrm>
        </p:spPr>
        <p:txBody>
          <a:bodyPr>
            <a:normAutofit/>
          </a:bodyPr>
          <a:lstStyle/>
          <a:p>
            <a:r>
              <a:rPr lang="en-US" b="0" i="0">
                <a:effectLst/>
                <a:latin typeface="circular"/>
              </a:rPr>
              <a:t>Cost-Benefit Analysis</a:t>
            </a:r>
            <a:endParaRPr lang="en-US"/>
          </a:p>
        </p:txBody>
      </p:sp>
      <p:graphicFrame>
        <p:nvGraphicFramePr>
          <p:cNvPr id="12" name="Content Placeholder 2">
            <a:extLst>
              <a:ext uri="{FF2B5EF4-FFF2-40B4-BE49-F238E27FC236}">
                <a16:creationId xmlns:a16="http://schemas.microsoft.com/office/drawing/2014/main" id="{7A56BE76-E66F-43CC-8632-81E11B76E112}"/>
              </a:ext>
            </a:extLst>
          </p:cNvPr>
          <p:cNvGraphicFramePr>
            <a:graphicFrameLocks noGrp="1"/>
          </p:cNvGraphicFramePr>
          <p:nvPr>
            <p:ph idx="1"/>
            <p:extLst>
              <p:ext uri="{D42A27DB-BD31-4B8C-83A1-F6EECF244321}">
                <p14:modId xmlns:p14="http://schemas.microsoft.com/office/powerpoint/2010/main" val="3851097181"/>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FAF9013-8954-4846-AB09-4B0D782503E8}"/>
              </a:ext>
            </a:extLst>
          </p:cNvPr>
          <p:cNvPicPr>
            <a:picLocks noChangeAspect="1"/>
          </p:cNvPicPr>
          <p:nvPr/>
        </p:nvPicPr>
        <p:blipFill>
          <a:blip r:embed="rId7"/>
          <a:stretch>
            <a:fillRect/>
          </a:stretch>
        </p:blipFill>
        <p:spPr>
          <a:xfrm>
            <a:off x="138710" y="269110"/>
            <a:ext cx="1009512" cy="450240"/>
          </a:xfrm>
          <a:prstGeom prst="rect">
            <a:avLst/>
          </a:prstGeom>
        </p:spPr>
      </p:pic>
    </p:spTree>
    <p:extLst>
      <p:ext uri="{BB962C8B-B14F-4D97-AF65-F5344CB8AC3E}">
        <p14:creationId xmlns:p14="http://schemas.microsoft.com/office/powerpoint/2010/main" val="47768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03FF-2C1F-4E4C-A907-E1FA8577942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7177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E71B56-8DEA-4659-BEB6-AA39EF6D716F}"/>
              </a:ext>
            </a:extLst>
          </p:cNvPr>
          <p:cNvSpPr>
            <a:spLocks noGrp="1"/>
          </p:cNvSpPr>
          <p:nvPr>
            <p:ph type="title"/>
          </p:nvPr>
        </p:nvSpPr>
        <p:spPr/>
        <p:txBody>
          <a:bodyPr>
            <a:normAutofit/>
          </a:bodyPr>
          <a:lstStyle/>
          <a:p>
            <a:r>
              <a:rPr lang="en-US" dirty="0"/>
              <a:t>Problem Statement </a:t>
            </a:r>
          </a:p>
        </p:txBody>
      </p:sp>
      <p:sp>
        <p:nvSpPr>
          <p:cNvPr id="7" name="Content Placeholder 6">
            <a:extLst>
              <a:ext uri="{FF2B5EF4-FFF2-40B4-BE49-F238E27FC236}">
                <a16:creationId xmlns:a16="http://schemas.microsoft.com/office/drawing/2014/main" id="{EBC17FBE-3B59-44FF-AE81-CF79489FC545}"/>
              </a:ext>
            </a:extLst>
          </p:cNvPr>
          <p:cNvSpPr>
            <a:spLocks noGrp="1"/>
          </p:cNvSpPr>
          <p:nvPr>
            <p:ph idx="1"/>
          </p:nvPr>
        </p:nvSpPr>
        <p:spPr/>
        <p:txBody>
          <a:bodyPr>
            <a:normAutofit/>
          </a:bodyPr>
          <a:lstStyle/>
          <a:p>
            <a:pPr marL="36900" indent="0" algn="just">
              <a:buNone/>
            </a:pPr>
            <a:r>
              <a:rPr lang="en-US" b="1" i="0" dirty="0">
                <a:solidFill>
                  <a:schemeClr val="tx1"/>
                </a:solidFill>
                <a:effectLst/>
                <a:latin typeface="freight-text-pro"/>
              </a:rPr>
              <a:t>Data Understanding</a:t>
            </a:r>
            <a:endParaRPr lang="en-US" b="0" i="0" dirty="0">
              <a:solidFill>
                <a:schemeClr val="tx1"/>
              </a:solidFill>
              <a:effectLst/>
              <a:latin typeface="freight-text-pro"/>
            </a:endParaRPr>
          </a:p>
          <a:p>
            <a:pPr algn="just"/>
            <a:r>
              <a:rPr lang="en-US" b="0" i="0" dirty="0">
                <a:solidFill>
                  <a:schemeClr val="tx1"/>
                </a:solidFill>
                <a:effectLst/>
                <a:latin typeface="freight-text-pro"/>
              </a:rPr>
              <a:t>This is a simulated data set taken from the </a:t>
            </a:r>
            <a:r>
              <a:rPr lang="en-US" b="0" i="0" u="none" strike="noStrike" dirty="0">
                <a:solidFill>
                  <a:schemeClr val="tx1"/>
                </a:solidFill>
                <a:effectLst/>
                <a:latin typeface="freight-text-pro"/>
                <a:hlinkClick r:id="rId2">
                  <a:extLst>
                    <a:ext uri="{A12FA001-AC4F-418D-AE19-62706E023703}">
                      <ahyp:hlinkClr xmlns:ahyp="http://schemas.microsoft.com/office/drawing/2018/hyperlinkcolor" val="tx"/>
                    </a:ext>
                  </a:extLst>
                </a:hlinkClick>
              </a:rPr>
              <a:t>Kaggle</a:t>
            </a:r>
            <a:r>
              <a:rPr lang="en-US" b="0" i="0" dirty="0">
                <a:solidFill>
                  <a:schemeClr val="tx1"/>
                </a:solidFill>
                <a:effectLst/>
                <a:latin typeface="freight-text-pro"/>
              </a:rPr>
              <a:t> website and contains both legitimate and fraudulent transactions</a:t>
            </a:r>
          </a:p>
          <a:p>
            <a:pPr algn="just"/>
            <a:r>
              <a:rPr lang="en-US" b="0" i="0" dirty="0">
                <a:solidFill>
                  <a:schemeClr val="tx1"/>
                </a:solidFill>
                <a:effectLst/>
                <a:latin typeface="freight-text-pro"/>
              </a:rPr>
              <a:t>The data set contains credit card transactions of around 1,000 cardholders with a pool of 800 merchants from 1 Jan 2019 to 31 Dec 2020. It contains a total of 18,52,394 transactions, out of which 9,651 are fraudulent transactions. The data set is highly imbalanced, with the positive class (frauds) accounting for 0.52% of the total transactions. Now, since the data set is highly imbalanced, it needs to be handled before model building. The feature 'amt' represents the transaction amount. The feature '</a:t>
            </a:r>
            <a:r>
              <a:rPr lang="en-US" b="0" i="0" dirty="0" err="1">
                <a:solidFill>
                  <a:schemeClr val="tx1"/>
                </a:solidFill>
                <a:effectLst/>
                <a:latin typeface="freight-text-pro"/>
              </a:rPr>
              <a:t>is_fraud</a:t>
            </a:r>
            <a:r>
              <a:rPr lang="en-US" b="0" i="0" dirty="0">
                <a:solidFill>
                  <a:schemeClr val="tx1"/>
                </a:solidFill>
                <a:effectLst/>
                <a:latin typeface="freight-text-pro"/>
              </a:rPr>
              <a:t>' represents class labelling and takes the value 1 the transaction is a fraudulent transaction and 0, otherwise. </a:t>
            </a:r>
          </a:p>
          <a:p>
            <a:pPr marL="36900" indent="0">
              <a:buNone/>
            </a:pPr>
            <a:endParaRPr lang="en-US" dirty="0">
              <a:solidFill>
                <a:schemeClr val="tx1"/>
              </a:solidFill>
            </a:endParaRPr>
          </a:p>
        </p:txBody>
      </p:sp>
      <p:pic>
        <p:nvPicPr>
          <p:cNvPr id="4" name="Picture 3">
            <a:extLst>
              <a:ext uri="{FF2B5EF4-FFF2-40B4-BE49-F238E27FC236}">
                <a16:creationId xmlns:a16="http://schemas.microsoft.com/office/drawing/2014/main" id="{5B8D1CA4-5AFD-4931-ABB0-D90EE10522DD}"/>
              </a:ext>
            </a:extLst>
          </p:cNvPr>
          <p:cNvPicPr>
            <a:picLocks noChangeAspect="1"/>
          </p:cNvPicPr>
          <p:nvPr/>
        </p:nvPicPr>
        <p:blipFill>
          <a:blip r:embed="rId3"/>
          <a:stretch>
            <a:fillRect/>
          </a:stretch>
        </p:blipFill>
        <p:spPr>
          <a:xfrm>
            <a:off x="138710" y="269110"/>
            <a:ext cx="1009512" cy="450240"/>
          </a:xfrm>
          <a:prstGeom prst="rect">
            <a:avLst/>
          </a:prstGeom>
        </p:spPr>
      </p:pic>
    </p:spTree>
    <p:extLst>
      <p:ext uri="{BB962C8B-B14F-4D97-AF65-F5344CB8AC3E}">
        <p14:creationId xmlns:p14="http://schemas.microsoft.com/office/powerpoint/2010/main" val="283241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38A984-4661-4F09-BC65-6C88010DE18F}"/>
              </a:ext>
            </a:extLst>
          </p:cNvPr>
          <p:cNvSpPr>
            <a:spLocks noGrp="1"/>
          </p:cNvSpPr>
          <p:nvPr>
            <p:ph type="title"/>
          </p:nvPr>
        </p:nvSpPr>
        <p:spPr>
          <a:xfrm>
            <a:off x="834013" y="1115568"/>
            <a:ext cx="3487616" cy="4626864"/>
          </a:xfrm>
        </p:spPr>
        <p:txBody>
          <a:bodyPr>
            <a:normAutofit/>
          </a:bodyPr>
          <a:lstStyle/>
          <a:p>
            <a:pPr algn="l"/>
            <a:r>
              <a:rPr lang="en-US" sz="3600"/>
              <a:t>Objective</a:t>
            </a:r>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078BA348-12B6-48B4-859E-7E30E6F60C4B}"/>
              </a:ext>
            </a:extLst>
          </p:cNvPr>
          <p:cNvSpPr>
            <a:spLocks noGrp="1"/>
          </p:cNvSpPr>
          <p:nvPr>
            <p:ph idx="1"/>
          </p:nvPr>
        </p:nvSpPr>
        <p:spPr>
          <a:xfrm>
            <a:off x="5105398" y="1115568"/>
            <a:ext cx="6245352" cy="4626864"/>
          </a:xfrm>
        </p:spPr>
        <p:txBody>
          <a:bodyPr anchor="ctr">
            <a:normAutofit/>
          </a:bodyPr>
          <a:lstStyle/>
          <a:p>
            <a:r>
              <a:rPr lang="en-US" b="0" i="0">
                <a:effectLst/>
                <a:latin typeface="freight-text-pro"/>
              </a:rPr>
              <a:t>Reduce time-consuming manual reviews, costly chargebacks and fees, and denial of legitimate transactions.</a:t>
            </a:r>
          </a:p>
          <a:p>
            <a:r>
              <a:rPr lang="en-US" b="0" i="0">
                <a:effectLst/>
                <a:latin typeface="freight-text-pro"/>
              </a:rPr>
              <a:t>Recommend the optimal ways that the bank can adopt to mitigate the fraud risks.</a:t>
            </a:r>
          </a:p>
          <a:p>
            <a:endParaRPr lang="en-US"/>
          </a:p>
        </p:txBody>
      </p:sp>
      <p:pic>
        <p:nvPicPr>
          <p:cNvPr id="6" name="Picture 5">
            <a:extLst>
              <a:ext uri="{FF2B5EF4-FFF2-40B4-BE49-F238E27FC236}">
                <a16:creationId xmlns:a16="http://schemas.microsoft.com/office/drawing/2014/main" id="{D4EFEE2C-3FE5-490F-B899-E290D5C57E5A}"/>
              </a:ext>
            </a:extLst>
          </p:cNvPr>
          <p:cNvPicPr>
            <a:picLocks noChangeAspect="1"/>
          </p:cNvPicPr>
          <p:nvPr/>
        </p:nvPicPr>
        <p:blipFill>
          <a:blip r:embed="rId3"/>
          <a:stretch>
            <a:fillRect/>
          </a:stretch>
        </p:blipFill>
        <p:spPr>
          <a:xfrm>
            <a:off x="138710" y="269110"/>
            <a:ext cx="1009512" cy="450240"/>
          </a:xfrm>
          <a:prstGeom prst="rect">
            <a:avLst/>
          </a:prstGeom>
        </p:spPr>
      </p:pic>
    </p:spTree>
    <p:extLst>
      <p:ext uri="{BB962C8B-B14F-4D97-AF65-F5344CB8AC3E}">
        <p14:creationId xmlns:p14="http://schemas.microsoft.com/office/powerpoint/2010/main" val="391330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F4F4F-50A8-442D-BA2A-9579BF32A1BD}"/>
              </a:ext>
            </a:extLst>
          </p:cNvPr>
          <p:cNvSpPr>
            <a:spLocks noGrp="1"/>
          </p:cNvSpPr>
          <p:nvPr>
            <p:ph type="title"/>
          </p:nvPr>
        </p:nvSpPr>
        <p:spPr>
          <a:xfrm>
            <a:off x="913795" y="965196"/>
            <a:ext cx="3153952" cy="1329769"/>
          </a:xfrm>
        </p:spPr>
        <p:txBody>
          <a:bodyPr>
            <a:normAutofit/>
          </a:bodyPr>
          <a:lstStyle/>
          <a:p>
            <a:pPr algn="l"/>
            <a:r>
              <a:rPr lang="en-US" dirty="0"/>
              <a:t>Key Findings</a:t>
            </a:r>
          </a:p>
        </p:txBody>
      </p:sp>
      <p:sp>
        <p:nvSpPr>
          <p:cNvPr id="1044" name="Content Placeholder 1029">
            <a:extLst>
              <a:ext uri="{FF2B5EF4-FFF2-40B4-BE49-F238E27FC236}">
                <a16:creationId xmlns:a16="http://schemas.microsoft.com/office/drawing/2014/main" id="{33A47906-A185-4B10-991B-ECA2F2A23CEE}"/>
              </a:ext>
            </a:extLst>
          </p:cNvPr>
          <p:cNvSpPr>
            <a:spLocks noGrp="1"/>
          </p:cNvSpPr>
          <p:nvPr>
            <p:ph idx="1"/>
          </p:nvPr>
        </p:nvSpPr>
        <p:spPr>
          <a:xfrm>
            <a:off x="913796" y="2450353"/>
            <a:ext cx="3153952" cy="3340847"/>
          </a:xfrm>
        </p:spPr>
        <p:txBody>
          <a:bodyPr>
            <a:normAutofit/>
          </a:bodyPr>
          <a:lstStyle/>
          <a:p>
            <a:r>
              <a:rPr lang="en-US" sz="1800" dirty="0"/>
              <a:t>The dataset contains 12,89,169 of non-fraud cases and 7,506 of fraud cases the ratio to fraud and non-fraud is 0.58 %</a:t>
            </a:r>
          </a:p>
        </p:txBody>
      </p:sp>
      <p:sp>
        <p:nvSpPr>
          <p:cNvPr id="92" name="Rectangle 91">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B813A26-E02D-4598-8C1C-600B8D5FA2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20640" y="1894386"/>
            <a:ext cx="5676236" cy="29232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43ABC0E-C1A4-49E2-8111-CD33A66A7B1A}"/>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325839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73B93BE-8264-4243-BFCA-0BAB1E14E17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74" t="328" r="443" b="-1"/>
          <a:stretch/>
        </p:blipFill>
        <p:spPr bwMode="auto">
          <a:xfrm>
            <a:off x="582626" y="969818"/>
            <a:ext cx="11041938" cy="54055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0E9C7DB-D490-4A85-AF5B-6C5CB2E376B3}"/>
              </a:ext>
            </a:extLst>
          </p:cNvPr>
          <p:cNvSpPr txBox="1"/>
          <p:nvPr/>
        </p:nvSpPr>
        <p:spPr>
          <a:xfrm>
            <a:off x="8314441" y="1074655"/>
            <a:ext cx="3129699" cy="1477328"/>
          </a:xfrm>
          <a:prstGeom prst="rect">
            <a:avLst/>
          </a:prstGeom>
          <a:noFill/>
        </p:spPr>
        <p:txBody>
          <a:bodyPr wrap="square" rtlCol="0">
            <a:spAutoFit/>
          </a:bodyPr>
          <a:lstStyle/>
          <a:p>
            <a:r>
              <a:rPr lang="en-US" b="0" i="0" dirty="0">
                <a:solidFill>
                  <a:srgbClr val="000000"/>
                </a:solidFill>
                <a:effectLst/>
                <a:latin typeface="Helvetica Neue"/>
              </a:rPr>
              <a:t>People between the age 25 - 50 do more transactions, the data has no outliers all the people are under 90yrs of age</a:t>
            </a:r>
            <a:endParaRPr lang="en-US" dirty="0"/>
          </a:p>
        </p:txBody>
      </p:sp>
      <p:pic>
        <p:nvPicPr>
          <p:cNvPr id="6" name="Picture 5">
            <a:extLst>
              <a:ext uri="{FF2B5EF4-FFF2-40B4-BE49-F238E27FC236}">
                <a16:creationId xmlns:a16="http://schemas.microsoft.com/office/drawing/2014/main" id="{532AAB42-88F8-4811-8456-BBF8DB2102B8}"/>
              </a:ext>
            </a:extLst>
          </p:cNvPr>
          <p:cNvPicPr>
            <a:picLocks noChangeAspect="1"/>
          </p:cNvPicPr>
          <p:nvPr/>
        </p:nvPicPr>
        <p:blipFill>
          <a:blip r:embed="rId4"/>
          <a:stretch>
            <a:fillRect/>
          </a:stretch>
        </p:blipFill>
        <p:spPr>
          <a:xfrm>
            <a:off x="138710" y="269110"/>
            <a:ext cx="1009512" cy="450240"/>
          </a:xfrm>
          <a:prstGeom prst="rect">
            <a:avLst/>
          </a:prstGeom>
        </p:spPr>
      </p:pic>
    </p:spTree>
    <p:extLst>
      <p:ext uri="{BB962C8B-B14F-4D97-AF65-F5344CB8AC3E}">
        <p14:creationId xmlns:p14="http://schemas.microsoft.com/office/powerpoint/2010/main" val="317820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080" name="Picture 74">
            <a:extLst>
              <a:ext uri="{FF2B5EF4-FFF2-40B4-BE49-F238E27FC236}">
                <a16:creationId xmlns:a16="http://schemas.microsoft.com/office/drawing/2014/main" id="{97EEB557-E045-4967-91EE-5412EB4FA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6"/>
            <a:ext cx="10141799" cy="5670113"/>
          </a:xfrm>
          <a:prstGeom prst="rect">
            <a:avLst/>
          </a:prstGeom>
        </p:spPr>
      </p:pic>
      <p:sp>
        <p:nvSpPr>
          <p:cNvPr id="3081" name="Rectangle 76">
            <a:extLst>
              <a:ext uri="{FF2B5EF4-FFF2-40B4-BE49-F238E27FC236}">
                <a16:creationId xmlns:a16="http://schemas.microsoft.com/office/drawing/2014/main" id="{E1B06D72-EEA4-4E56-9D5E-96440C15A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6" y="1064806"/>
            <a:ext cx="9149952" cy="4633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CA6EBC7B-B538-457F-92CB-732ECAA7C9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89296" y="1386538"/>
            <a:ext cx="7790969" cy="3989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110A25-C7AE-4BAF-8424-CC4249A449D7}"/>
              </a:ext>
            </a:extLst>
          </p:cNvPr>
          <p:cNvSpPr txBox="1"/>
          <p:nvPr/>
        </p:nvSpPr>
        <p:spPr>
          <a:xfrm>
            <a:off x="3533168" y="175711"/>
            <a:ext cx="5125664" cy="369332"/>
          </a:xfrm>
          <a:prstGeom prst="rect">
            <a:avLst/>
          </a:prstGeom>
          <a:noFill/>
        </p:spPr>
        <p:txBody>
          <a:bodyPr wrap="square" rtlCol="0">
            <a:spAutoFit/>
          </a:bodyPr>
          <a:lstStyle/>
          <a:p>
            <a:r>
              <a:rPr lang="en-US" dirty="0">
                <a:latin typeface="Helvetica Neue"/>
              </a:rPr>
              <a:t>F</a:t>
            </a:r>
            <a:r>
              <a:rPr lang="en-US" b="0" i="0" dirty="0">
                <a:effectLst/>
                <a:latin typeface="Helvetica Neue"/>
              </a:rPr>
              <a:t>rauds are happening in all the age groups</a:t>
            </a:r>
            <a:r>
              <a:rPr lang="en-US" dirty="0"/>
              <a:t> </a:t>
            </a:r>
          </a:p>
        </p:txBody>
      </p:sp>
      <p:pic>
        <p:nvPicPr>
          <p:cNvPr id="6" name="Picture 5">
            <a:extLst>
              <a:ext uri="{FF2B5EF4-FFF2-40B4-BE49-F238E27FC236}">
                <a16:creationId xmlns:a16="http://schemas.microsoft.com/office/drawing/2014/main" id="{CAD7C271-C240-4F68-B2C9-A4F41DB3BCFC}"/>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427371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237BE7E-4891-403E-A451-649117451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960A63-C68D-4FD1-AD9F-B6B98B320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2600"/>
            <a:ext cx="5458121"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D896C4B-00AB-4C6E-AFB0-68503E8A3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FE2B62-0FF9-4CB6-9811-62272391E9B6}"/>
              </a:ext>
            </a:extLst>
          </p:cNvPr>
          <p:cNvPicPr>
            <a:picLocks noChangeAspect="1"/>
          </p:cNvPicPr>
          <p:nvPr/>
        </p:nvPicPr>
        <p:blipFill>
          <a:blip r:embed="rId3"/>
          <a:stretch>
            <a:fillRect/>
          </a:stretch>
        </p:blipFill>
        <p:spPr>
          <a:xfrm>
            <a:off x="643467" y="1595630"/>
            <a:ext cx="5130799" cy="3666740"/>
          </a:xfrm>
          <a:prstGeom prst="rect">
            <a:avLst/>
          </a:prstGeom>
        </p:spPr>
      </p:pic>
      <p:sp>
        <p:nvSpPr>
          <p:cNvPr id="24" name="Rectangle 23">
            <a:extLst>
              <a:ext uri="{FF2B5EF4-FFF2-40B4-BE49-F238E27FC236}">
                <a16:creationId xmlns:a16="http://schemas.microsoft.com/office/drawing/2014/main" id="{BAC8AB2A-3FC8-48A0-82D5-6CC49C3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6698"/>
            <a:ext cx="5458121"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484DC2-EDCE-4AB0-9BEB-D57C33411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4158"/>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517576-DEE6-4307-B9E6-FC8E246015C7}"/>
              </a:ext>
            </a:extLst>
          </p:cNvPr>
          <p:cNvPicPr>
            <a:picLocks noChangeAspect="1"/>
          </p:cNvPicPr>
          <p:nvPr/>
        </p:nvPicPr>
        <p:blipFill>
          <a:blip r:embed="rId4"/>
          <a:stretch>
            <a:fillRect/>
          </a:stretch>
        </p:blipFill>
        <p:spPr>
          <a:xfrm>
            <a:off x="6423321" y="1685105"/>
            <a:ext cx="5130799" cy="3495985"/>
          </a:xfrm>
          <a:prstGeom prst="rect">
            <a:avLst/>
          </a:prstGeom>
        </p:spPr>
      </p:pic>
      <p:pic>
        <p:nvPicPr>
          <p:cNvPr id="9" name="Picture 8">
            <a:extLst>
              <a:ext uri="{FF2B5EF4-FFF2-40B4-BE49-F238E27FC236}">
                <a16:creationId xmlns:a16="http://schemas.microsoft.com/office/drawing/2014/main" id="{7C0D6618-AD16-42AD-A574-6249E9140097}"/>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417417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93797CA-51AE-4245-A8B2-F5D018052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45D13CF6-CAE0-4A88-A734-2A3DBFE89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D9D8C9-EEF3-4282-BCEA-9EB019E677C4}"/>
              </a:ext>
            </a:extLst>
          </p:cNvPr>
          <p:cNvPicPr>
            <a:picLocks noChangeAspect="1"/>
          </p:cNvPicPr>
          <p:nvPr/>
        </p:nvPicPr>
        <p:blipFill rotWithShape="1">
          <a:blip r:embed="rId3"/>
          <a:srcRect r="-2" b="10771"/>
          <a:stretch/>
        </p:blipFill>
        <p:spPr>
          <a:xfrm>
            <a:off x="643467" y="1414304"/>
            <a:ext cx="5372099" cy="4029391"/>
          </a:xfrm>
          <a:prstGeom prst="rect">
            <a:avLst/>
          </a:prstGeom>
        </p:spPr>
      </p:pic>
      <p:pic>
        <p:nvPicPr>
          <p:cNvPr id="4" name="Picture 3">
            <a:extLst>
              <a:ext uri="{FF2B5EF4-FFF2-40B4-BE49-F238E27FC236}">
                <a16:creationId xmlns:a16="http://schemas.microsoft.com/office/drawing/2014/main" id="{0D11AFEE-CCAC-4DCD-B1FA-CAC4DAEC7FEC}"/>
              </a:ext>
            </a:extLst>
          </p:cNvPr>
          <p:cNvPicPr>
            <a:picLocks noChangeAspect="1"/>
          </p:cNvPicPr>
          <p:nvPr/>
        </p:nvPicPr>
        <p:blipFill rotWithShape="1">
          <a:blip r:embed="rId4"/>
          <a:srcRect r="-3" b="11281"/>
          <a:stretch/>
        </p:blipFill>
        <p:spPr>
          <a:xfrm>
            <a:off x="6175686" y="1441170"/>
            <a:ext cx="5372099" cy="3975659"/>
          </a:xfrm>
          <a:prstGeom prst="rect">
            <a:avLst/>
          </a:prstGeom>
        </p:spPr>
      </p:pic>
      <p:pic>
        <p:nvPicPr>
          <p:cNvPr id="6" name="Picture 5">
            <a:extLst>
              <a:ext uri="{FF2B5EF4-FFF2-40B4-BE49-F238E27FC236}">
                <a16:creationId xmlns:a16="http://schemas.microsoft.com/office/drawing/2014/main" id="{FE3581AC-2751-4DC3-9494-42915140DF4B}"/>
              </a:ext>
            </a:extLst>
          </p:cNvPr>
          <p:cNvPicPr>
            <a:picLocks noChangeAspect="1"/>
          </p:cNvPicPr>
          <p:nvPr/>
        </p:nvPicPr>
        <p:blipFill>
          <a:blip r:embed="rId5"/>
          <a:stretch>
            <a:fillRect/>
          </a:stretch>
        </p:blipFill>
        <p:spPr>
          <a:xfrm>
            <a:off x="138710" y="269110"/>
            <a:ext cx="1009512" cy="450240"/>
          </a:xfrm>
          <a:prstGeom prst="rect">
            <a:avLst/>
          </a:prstGeom>
        </p:spPr>
      </p:pic>
    </p:spTree>
    <p:extLst>
      <p:ext uri="{BB962C8B-B14F-4D97-AF65-F5344CB8AC3E}">
        <p14:creationId xmlns:p14="http://schemas.microsoft.com/office/powerpoint/2010/main" val="1232297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RightStep">
      <a:dk1>
        <a:srgbClr val="000000"/>
      </a:dk1>
      <a:lt1>
        <a:srgbClr val="FFFFFF"/>
      </a:lt1>
      <a:dk2>
        <a:srgbClr val="1C2F32"/>
      </a:dk2>
      <a:lt2>
        <a:srgbClr val="F3F1F0"/>
      </a:lt2>
      <a:accent1>
        <a:srgbClr val="4BAFBF"/>
      </a:accent1>
      <a:accent2>
        <a:srgbClr val="3B70B1"/>
      </a:accent2>
      <a:accent3>
        <a:srgbClr val="4D50C3"/>
      </a:accent3>
      <a:accent4>
        <a:srgbClr val="6C3FB3"/>
      </a:accent4>
      <a:accent5>
        <a:srgbClr val="AC4DC3"/>
      </a:accent5>
      <a:accent6>
        <a:srgbClr val="B13B97"/>
      </a:accent6>
      <a:hlink>
        <a:srgbClr val="589933"/>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TM02900769[[fn=Retrospect]]</Template>
  <TotalTime>1382</TotalTime>
  <Words>991</Words>
  <Application>Microsoft Office PowerPoint</Application>
  <PresentationFormat>Widescreen</PresentationFormat>
  <Paragraphs>81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Bookman Old Style</vt:lpstr>
      <vt:lpstr>circular</vt:lpstr>
      <vt:lpstr>Franklin Gothic Book</vt:lpstr>
      <vt:lpstr>freight-text-pro</vt:lpstr>
      <vt:lpstr>Helvetica Neue</vt:lpstr>
      <vt:lpstr>Wingdings 2</vt:lpstr>
      <vt:lpstr>SlateVTI</vt:lpstr>
      <vt:lpstr>Credit Card Fraud Detection: Capstone Project (BI/DA)</vt:lpstr>
      <vt:lpstr>AGENDA </vt:lpstr>
      <vt:lpstr>Problem Statement </vt:lpstr>
      <vt:lpstr>Objective</vt:lpstr>
      <vt:lpstr>Key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 some cities like Camden, Birmingham, Burroton ..etc have the highest cases of fraud. The least fraud areas are near Laramie, Sherman, Littleton, etc. The highest fraud is in NY, PA, TX, etc., and the least are CO, WY, HI, etc. Conclusion: It appears the Western region of the map is more populated and so the fraudulent activities are also more in those regions. </vt:lpstr>
      <vt:lpstr>PowerPoint Presentation</vt:lpstr>
      <vt:lpstr>Summary of the models evaluated </vt:lpstr>
      <vt:lpstr>Tested the model on unseen data that model has never seen</vt:lpstr>
      <vt:lpstr>Cost-Benefit Analysis</vt:lpstr>
      <vt:lpstr>Cost-Benefit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Capstone Project (DA)</dc:title>
  <dc:creator>Syed Murtuza Ali</dc:creator>
  <cp:lastModifiedBy>Syed Murtuza Ali</cp:lastModifiedBy>
  <cp:revision>27</cp:revision>
  <dcterms:created xsi:type="dcterms:W3CDTF">2022-01-09T19:57:37Z</dcterms:created>
  <dcterms:modified xsi:type="dcterms:W3CDTF">2022-01-18T13:39:49Z</dcterms:modified>
</cp:coreProperties>
</file>