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314" r:id="rId2"/>
    <p:sldId id="258" r:id="rId3"/>
    <p:sldId id="316" r:id="rId4"/>
    <p:sldId id="315" r:id="rId5"/>
    <p:sldId id="319" r:id="rId6"/>
    <p:sldId id="320" r:id="rId7"/>
    <p:sldId id="321" r:id="rId8"/>
    <p:sldId id="318" r:id="rId9"/>
    <p:sldId id="317" r:id="rId10"/>
    <p:sldId id="322" r:id="rId11"/>
    <p:sldId id="323" r:id="rId12"/>
    <p:sldId id="324" r:id="rId13"/>
    <p:sldId id="326" r:id="rId14"/>
    <p:sldId id="325" r:id="rId15"/>
    <p:sldId id="327" r:id="rId16"/>
    <p:sldId id="328" r:id="rId17"/>
    <p:sldId id="329" r:id="rId18"/>
    <p:sldId id="330" r:id="rId19"/>
    <p:sldId id="331" r:id="rId20"/>
    <p:sldId id="332" r:id="rId21"/>
    <p:sldId id="33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5BC98E7-45FC-4C26-B4F9-E6545C8DCAC8}" type="datetimeFigureOut">
              <a:rPr lang="en-US" smtClean="0"/>
              <a:t>10/8/2022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7F8390C-D733-4EDF-8848-1AE11CFE399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9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C98E7-45FC-4C26-B4F9-E6545C8DCAC8}"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258806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C98E7-45FC-4C26-B4F9-E6545C8DCAC8}"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339507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C98E7-45FC-4C26-B4F9-E6545C8DCAC8}"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44384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C98E7-45FC-4C26-B4F9-E6545C8DCAC8}" type="datetimeFigureOut">
              <a:rPr lang="en-US" smtClean="0"/>
              <a:t>10/8/2022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8390C-D733-4EDF-8848-1AE11CFE399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65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C98E7-45FC-4C26-B4F9-E6545C8DCAC8}"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239140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C98E7-45FC-4C26-B4F9-E6545C8DCAC8}" type="datetimeFigureOut">
              <a:rPr lang="en-US" smtClean="0"/>
              <a:t>10/8/2022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242120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C98E7-45FC-4C26-B4F9-E6545C8DCAC8}" type="datetimeFigureOut">
              <a:rPr lang="en-US" smtClean="0"/>
              <a:t>10/8/2022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272302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C98E7-45FC-4C26-B4F9-E6545C8DCAC8}" type="datetimeFigureOut">
              <a:rPr lang="en-US" smtClean="0"/>
              <a:t>10/8/2022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177270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98E7-45FC-4C26-B4F9-E6545C8DCAC8}"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415594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98E7-45FC-4C26-B4F9-E6545C8DCAC8}" type="datetimeFigureOut">
              <a:rPr lang="en-US" smtClean="0"/>
              <a:t>10/8/2022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F8390C-D733-4EDF-8848-1AE11CFE3992}" type="slidenum">
              <a:rPr lang="en-US" smtClean="0"/>
              <a:t>‹#›</a:t>
            </a:fld>
            <a:endParaRPr lang="en-US"/>
          </a:p>
        </p:txBody>
      </p:sp>
    </p:spTree>
    <p:extLst>
      <p:ext uri="{BB962C8B-B14F-4D97-AF65-F5344CB8AC3E}">
        <p14:creationId xmlns:p14="http://schemas.microsoft.com/office/powerpoint/2010/main" val="287662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5BC98E7-45FC-4C26-B4F9-E6545C8DCAC8}" type="datetimeFigureOut">
              <a:rPr lang="en-US" smtClean="0"/>
              <a:t>10/8/2022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7F8390C-D733-4EDF-8848-1AE11CFE3992}" type="slidenum">
              <a:rPr lang="en-US" smtClean="0"/>
              <a:t>‹#›</a:t>
            </a:fld>
            <a:endParaRPr lang="en-US"/>
          </a:p>
        </p:txBody>
      </p:sp>
    </p:spTree>
    <p:extLst>
      <p:ext uri="{BB962C8B-B14F-4D97-AF65-F5344CB8AC3E}">
        <p14:creationId xmlns:p14="http://schemas.microsoft.com/office/powerpoint/2010/main" val="400450959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0FE43-BF01-4100-9E9D-C161E3FE4873}"/>
              </a:ext>
            </a:extLst>
          </p:cNvPr>
          <p:cNvSpPr>
            <a:spLocks noGrp="1"/>
          </p:cNvSpPr>
          <p:nvPr>
            <p:ph type="ctrTitle"/>
          </p:nvPr>
        </p:nvSpPr>
        <p:spPr/>
        <p:txBody>
          <a:bodyPr/>
          <a:lstStyle/>
          <a:p>
            <a:r>
              <a:rPr lang="en-US" dirty="0"/>
              <a:t>What is Metaverse?</a:t>
            </a:r>
            <a:endParaRPr lang="en-PK" dirty="0"/>
          </a:p>
        </p:txBody>
      </p:sp>
      <p:sp>
        <p:nvSpPr>
          <p:cNvPr id="3" name="Subtitle 2">
            <a:extLst>
              <a:ext uri="{FF2B5EF4-FFF2-40B4-BE49-F238E27FC236}">
                <a16:creationId xmlns:a16="http://schemas.microsoft.com/office/drawing/2014/main" id="{5AB9F5D4-70BB-4151-8064-6AEF7588DCE1}"/>
              </a:ext>
            </a:extLst>
          </p:cNvPr>
          <p:cNvSpPr>
            <a:spLocks noGrp="1"/>
          </p:cNvSpPr>
          <p:nvPr>
            <p:ph type="subTitle" idx="1"/>
          </p:nvPr>
        </p:nvSpPr>
        <p:spPr/>
        <p:txBody>
          <a:bodyPr/>
          <a:lstStyle/>
          <a:p>
            <a:r>
              <a:rPr lang="en-US" dirty="0"/>
              <a:t>Syed Naseer Abbas – PIAIC 95362</a:t>
            </a:r>
          </a:p>
          <a:p>
            <a:endParaRPr lang="en-PK" dirty="0"/>
          </a:p>
        </p:txBody>
      </p:sp>
    </p:spTree>
    <p:extLst>
      <p:ext uri="{BB962C8B-B14F-4D97-AF65-F5344CB8AC3E}">
        <p14:creationId xmlns:p14="http://schemas.microsoft.com/office/powerpoint/2010/main" val="282370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Views from Tech industry - Facebook</a:t>
            </a:r>
          </a:p>
        </p:txBody>
      </p:sp>
      <p:sp>
        <p:nvSpPr>
          <p:cNvPr id="4" name="Content Placeholder 3"/>
          <p:cNvSpPr>
            <a:spLocks noGrp="1"/>
          </p:cNvSpPr>
          <p:nvPr>
            <p:ph idx="1"/>
          </p:nvPr>
        </p:nvSpPr>
        <p:spPr>
          <a:xfrm>
            <a:off x="452485" y="1046374"/>
            <a:ext cx="11114201" cy="4983637"/>
          </a:xfrm>
        </p:spPr>
        <p:txBody>
          <a:bodyPr/>
          <a:lstStyle/>
          <a:p>
            <a:r>
              <a:rPr lang="en-US" dirty="0"/>
              <a:t>Mark Zuckerberg’s articulation focused on immersive virtual reality as well as social experiences that connect individuals who live far apart. </a:t>
            </a:r>
          </a:p>
          <a:p>
            <a:r>
              <a:rPr lang="en-US" dirty="0"/>
              <a:t>The Washington Post characterized Epic’s vision of the Metaverse, meanwhile, as “an expansive, digitized communal space where users can mingle freely with brands and one another in ways that permit self-expression and spark joy . . . a kind of online playground where users could join friends to play a multiplayer game like Epic’s ‘Fortnite’ one moment watch a movie via Netflix the next and then bring their friends to test drive a new car that’s crafted exactly the same in the real world as it would be in this virtual one. It would not be (in Sweeney’s opinion) the manicured, ad-laden news feed presented by platforms like Facebook.</a:t>
            </a:r>
          </a:p>
        </p:txBody>
      </p:sp>
    </p:spTree>
    <p:extLst>
      <p:ext uri="{BB962C8B-B14F-4D97-AF65-F5344CB8AC3E}">
        <p14:creationId xmlns:p14="http://schemas.microsoft.com/office/powerpoint/2010/main" val="350139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771-23CC-49E4-A05B-83801CEA04AD}"/>
              </a:ext>
            </a:extLst>
          </p:cNvPr>
          <p:cNvSpPr>
            <a:spLocks noGrp="1"/>
          </p:cNvSpPr>
          <p:nvPr>
            <p:ph type="title"/>
          </p:nvPr>
        </p:nvSpPr>
        <p:spPr/>
        <p:txBody>
          <a:bodyPr/>
          <a:lstStyle/>
          <a:p>
            <a:r>
              <a:rPr lang="en-US" dirty="0"/>
              <a:t>What actually metaverse is?</a:t>
            </a:r>
            <a:endParaRPr lang="en-PK" dirty="0"/>
          </a:p>
        </p:txBody>
      </p:sp>
      <p:sp>
        <p:nvSpPr>
          <p:cNvPr id="3" name="Text Placeholder 2">
            <a:extLst>
              <a:ext uri="{FF2B5EF4-FFF2-40B4-BE49-F238E27FC236}">
                <a16:creationId xmlns:a16="http://schemas.microsoft.com/office/drawing/2014/main" id="{249F898D-2C93-42D3-9979-CDA6422AAAA6}"/>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181985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The Metaverse</a:t>
            </a:r>
          </a:p>
        </p:txBody>
      </p:sp>
      <p:sp>
        <p:nvSpPr>
          <p:cNvPr id="4" name="Content Placeholder 3"/>
          <p:cNvSpPr>
            <a:spLocks noGrp="1"/>
          </p:cNvSpPr>
          <p:nvPr>
            <p:ph idx="1"/>
          </p:nvPr>
        </p:nvSpPr>
        <p:spPr>
          <a:xfrm>
            <a:off x="452485" y="1046374"/>
            <a:ext cx="11114201" cy="4983637"/>
          </a:xfrm>
        </p:spPr>
        <p:txBody>
          <a:bodyPr/>
          <a:lstStyle/>
          <a:p>
            <a:r>
              <a:rPr lang="en-US" dirty="0"/>
              <a:t>A massively scaled and interoperable network of </a:t>
            </a:r>
            <a:r>
              <a:rPr lang="en-US" dirty="0" err="1"/>
              <a:t>realtime</a:t>
            </a:r>
            <a:r>
              <a:rPr lang="en-US" dirty="0"/>
              <a:t> rendered 3D virtual worlds that can be experienced synchronously and persistently by an effectively unlimited number of users with an individual sense of presence, and with continuity of data, such as identity, history, entitlements, objects, communications, and payments.”</a:t>
            </a:r>
          </a:p>
        </p:txBody>
      </p:sp>
    </p:spTree>
    <p:extLst>
      <p:ext uri="{BB962C8B-B14F-4D97-AF65-F5344CB8AC3E}">
        <p14:creationId xmlns:p14="http://schemas.microsoft.com/office/powerpoint/2010/main" val="79691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771-23CC-49E4-A05B-83801CEA04AD}"/>
              </a:ext>
            </a:extLst>
          </p:cNvPr>
          <p:cNvSpPr>
            <a:spLocks noGrp="1"/>
          </p:cNvSpPr>
          <p:nvPr>
            <p:ph type="title"/>
          </p:nvPr>
        </p:nvSpPr>
        <p:spPr/>
        <p:txBody>
          <a:bodyPr/>
          <a:lstStyle/>
          <a:p>
            <a:pPr marL="45720"/>
            <a:r>
              <a:rPr lang="en-US" dirty="0"/>
              <a:t>Characteristics of Metaverse</a:t>
            </a:r>
          </a:p>
        </p:txBody>
      </p:sp>
      <p:sp>
        <p:nvSpPr>
          <p:cNvPr id="3" name="Text Placeholder 2">
            <a:extLst>
              <a:ext uri="{FF2B5EF4-FFF2-40B4-BE49-F238E27FC236}">
                <a16:creationId xmlns:a16="http://schemas.microsoft.com/office/drawing/2014/main" id="{249F898D-2C93-42D3-9979-CDA6422AAAA6}"/>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85546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Virtual World</a:t>
            </a:r>
          </a:p>
        </p:txBody>
      </p:sp>
      <p:sp>
        <p:nvSpPr>
          <p:cNvPr id="4" name="Content Placeholder 3"/>
          <p:cNvSpPr>
            <a:spLocks noGrp="1"/>
          </p:cNvSpPr>
          <p:nvPr>
            <p:ph idx="1"/>
          </p:nvPr>
        </p:nvSpPr>
        <p:spPr>
          <a:xfrm>
            <a:off x="452485" y="1046374"/>
            <a:ext cx="11114201" cy="4983637"/>
          </a:xfrm>
        </p:spPr>
        <p:txBody>
          <a:bodyPr/>
          <a:lstStyle/>
          <a:p>
            <a:r>
              <a:rPr lang="en-US" dirty="0"/>
              <a:t>If there’s any aspect of the Metaverse on which everyone—from believers to skeptics and even those barely familiar with the term— can agree, it’s that it is based on virtual worlds.</a:t>
            </a:r>
          </a:p>
          <a:p>
            <a:endParaRPr lang="en-US" dirty="0"/>
          </a:p>
          <a:p>
            <a:r>
              <a:rPr lang="en-US" dirty="0"/>
              <a:t>For decades, the primary reason to build a virtual world was for a video game, such as The Legend of Zelda or Call of Duty, or as part of a feature film, such as those of Disney’s Pixar or for Warner Bros.’ The Matrix. </a:t>
            </a:r>
          </a:p>
          <a:p>
            <a:endParaRPr lang="en-US" dirty="0"/>
          </a:p>
          <a:p>
            <a:r>
              <a:rPr lang="en-US" dirty="0"/>
              <a:t>This is why the Metaverse is often misdescribed as a game or entertainment experience.</a:t>
            </a:r>
          </a:p>
          <a:p>
            <a:endParaRPr lang="en-US" dirty="0"/>
          </a:p>
        </p:txBody>
      </p:sp>
    </p:spTree>
    <p:extLst>
      <p:ext uri="{BB962C8B-B14F-4D97-AF65-F5344CB8AC3E}">
        <p14:creationId xmlns:p14="http://schemas.microsoft.com/office/powerpoint/2010/main" val="835924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3D</a:t>
            </a:r>
          </a:p>
        </p:txBody>
      </p:sp>
      <p:sp>
        <p:nvSpPr>
          <p:cNvPr id="4" name="Content Placeholder 3"/>
          <p:cNvSpPr>
            <a:spLocks noGrp="1"/>
          </p:cNvSpPr>
          <p:nvPr>
            <p:ph idx="1"/>
          </p:nvPr>
        </p:nvSpPr>
        <p:spPr>
          <a:xfrm>
            <a:off x="452485" y="1046374"/>
            <a:ext cx="11114201" cy="4983637"/>
          </a:xfrm>
        </p:spPr>
        <p:txBody>
          <a:bodyPr/>
          <a:lstStyle/>
          <a:p>
            <a:r>
              <a:rPr lang="en-US" dirty="0"/>
              <a:t>Although virtual worlds come in many dimensions, “3D” is a critical specification for the Metaverse. Without 3D, we might as well be describing the current internet. Message boards, chat services, website builders, image platforms, and interconnected networks of content have been around and popular for decades, after all. 3D is necessary not just because it signals something new.</a:t>
            </a:r>
          </a:p>
          <a:p>
            <a:endParaRPr lang="en-US" dirty="0"/>
          </a:p>
          <a:p>
            <a:r>
              <a:rPr lang="en-US" dirty="0"/>
              <a:t>Metaverse theorists argue that 3D environments are required in order to make possible the transition of human culture and labor from the physical world to the digital one. For example, Mark Zuckerberg has claimed that 3D is an inherently more intuitive interaction model for humans than 2D websites, apps, and video calls—especially in social use cases. Certainly, humans did not evolve for thousands of years to use a flat touchscreen.</a:t>
            </a:r>
          </a:p>
        </p:txBody>
      </p:sp>
    </p:spTree>
    <p:extLst>
      <p:ext uri="{BB962C8B-B14F-4D97-AF65-F5344CB8AC3E}">
        <p14:creationId xmlns:p14="http://schemas.microsoft.com/office/powerpoint/2010/main" val="349320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Real Time Rendered</a:t>
            </a:r>
          </a:p>
        </p:txBody>
      </p:sp>
      <p:sp>
        <p:nvSpPr>
          <p:cNvPr id="4" name="Content Placeholder 3"/>
          <p:cNvSpPr>
            <a:spLocks noGrp="1"/>
          </p:cNvSpPr>
          <p:nvPr>
            <p:ph idx="1"/>
          </p:nvPr>
        </p:nvSpPr>
        <p:spPr>
          <a:xfrm>
            <a:off x="452485" y="1046374"/>
            <a:ext cx="11114201" cy="4983637"/>
          </a:xfrm>
        </p:spPr>
        <p:txBody>
          <a:bodyPr/>
          <a:lstStyle/>
          <a:p>
            <a:r>
              <a:rPr lang="en-US" dirty="0"/>
              <a:t>Rendering is the process of generating a 2D or 3D object or environment using a computer program. The goal of this program is to “solve” an equation made up of many different inputs, data, and rules that determine what should be rendered (that is, visualized) and when, and by using various computing resources, such as a graphics processing unit (or GPU) and central processing unit (CPU). </a:t>
            </a:r>
          </a:p>
          <a:p>
            <a:endParaRPr lang="en-US" dirty="0"/>
          </a:p>
          <a:p>
            <a:r>
              <a:rPr lang="en-US" dirty="0"/>
              <a:t>As is the case with any math problem, an increase in the resources available to solve it (in this case, time, the number of CPUs/GPUs, and processing power) means that more complex equations can be tackled, and more detail provided in the solution.</a:t>
            </a:r>
          </a:p>
          <a:p>
            <a:endParaRPr lang="en-US" dirty="0"/>
          </a:p>
        </p:txBody>
      </p:sp>
    </p:spTree>
    <p:extLst>
      <p:ext uri="{BB962C8B-B14F-4D97-AF65-F5344CB8AC3E}">
        <p14:creationId xmlns:p14="http://schemas.microsoft.com/office/powerpoint/2010/main" val="3847175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Interoperable Network</a:t>
            </a:r>
          </a:p>
        </p:txBody>
      </p:sp>
      <p:sp>
        <p:nvSpPr>
          <p:cNvPr id="4" name="Content Placeholder 3"/>
          <p:cNvSpPr>
            <a:spLocks noGrp="1"/>
          </p:cNvSpPr>
          <p:nvPr>
            <p:ph idx="1"/>
          </p:nvPr>
        </p:nvSpPr>
        <p:spPr>
          <a:xfrm>
            <a:off x="452485" y="1046374"/>
            <a:ext cx="11114201" cy="4983637"/>
          </a:xfrm>
        </p:spPr>
        <p:txBody>
          <a:bodyPr/>
          <a:lstStyle/>
          <a:p>
            <a:r>
              <a:rPr lang="en-US" dirty="0"/>
              <a:t>Central to most visions of the Metaverse is the user’s ability to take her virtual “content,” such as an avatar or a backpack, from one virtual world to another, where it might also be changed, sold, or remixed with other goods. For example, if I buy an outfit in Minecraft I might then wear it in Roblox, or perhaps a hat I purchased in Minecraft would be paired with a sweater I won in Roblox while attending a virtual sporting match developed and operated by FIFA.</a:t>
            </a:r>
          </a:p>
          <a:p>
            <a:endParaRPr lang="en-US" dirty="0"/>
          </a:p>
          <a:p>
            <a:r>
              <a:rPr lang="en-US" dirty="0"/>
              <a:t>And if attendees of the match received an exclusive item at this event, they could take it with them from that environment into others, and even sell it on third party platforms as though it were an original 1969 Woodstock T-shirt.</a:t>
            </a:r>
          </a:p>
          <a:p>
            <a:pPr marL="45720" indent="0">
              <a:buNone/>
            </a:pPr>
            <a:endParaRPr lang="en-US" dirty="0"/>
          </a:p>
        </p:txBody>
      </p:sp>
    </p:spTree>
    <p:extLst>
      <p:ext uri="{BB962C8B-B14F-4D97-AF65-F5344CB8AC3E}">
        <p14:creationId xmlns:p14="http://schemas.microsoft.com/office/powerpoint/2010/main" val="280661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Massively Scaled</a:t>
            </a:r>
          </a:p>
        </p:txBody>
      </p:sp>
      <p:sp>
        <p:nvSpPr>
          <p:cNvPr id="4" name="Content Placeholder 3"/>
          <p:cNvSpPr>
            <a:spLocks noGrp="1"/>
          </p:cNvSpPr>
          <p:nvPr>
            <p:ph idx="1"/>
          </p:nvPr>
        </p:nvSpPr>
        <p:spPr>
          <a:xfrm>
            <a:off x="452485" y="1046374"/>
            <a:ext cx="11114201" cy="4983637"/>
          </a:xfrm>
        </p:spPr>
        <p:txBody>
          <a:bodyPr/>
          <a:lstStyle/>
          <a:p>
            <a:r>
              <a:rPr lang="en-US" dirty="0"/>
              <a:t>For “the internet” to be “the internet”, we generally accept that it has to have a seemingly infinite number of websites and pages. It can’t, for example, just be a handful of portals owned by a few developers. </a:t>
            </a:r>
          </a:p>
          <a:p>
            <a:endParaRPr lang="en-US" dirty="0"/>
          </a:p>
          <a:p>
            <a:r>
              <a:rPr lang="en-US" dirty="0"/>
              <a:t>The Metaverse is similar. It must have a massively scaled number of virtual worlds if it is to be “the Metaverse.” Otherwise, it is more like a digital theme park—a destination with a handful of carefully curated attractions and experiences that can never be as diverse as, or contend with, the outside (real) world.</a:t>
            </a:r>
          </a:p>
          <a:p>
            <a:pPr marL="45720" indent="0">
              <a:buNone/>
            </a:pPr>
            <a:endParaRPr lang="en-US" dirty="0"/>
          </a:p>
        </p:txBody>
      </p:sp>
    </p:spTree>
    <p:extLst>
      <p:ext uri="{BB962C8B-B14F-4D97-AF65-F5344CB8AC3E}">
        <p14:creationId xmlns:p14="http://schemas.microsoft.com/office/powerpoint/2010/main" val="1378050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Persistence</a:t>
            </a:r>
          </a:p>
        </p:txBody>
      </p:sp>
      <p:sp>
        <p:nvSpPr>
          <p:cNvPr id="4" name="Content Placeholder 3"/>
          <p:cNvSpPr>
            <a:spLocks noGrp="1"/>
          </p:cNvSpPr>
          <p:nvPr>
            <p:ph idx="1"/>
          </p:nvPr>
        </p:nvSpPr>
        <p:spPr>
          <a:xfrm>
            <a:off x="452485" y="1046374"/>
            <a:ext cx="11114201" cy="4983637"/>
          </a:xfrm>
        </p:spPr>
        <p:txBody>
          <a:bodyPr/>
          <a:lstStyle/>
          <a:p>
            <a:r>
              <a:rPr lang="en-US" dirty="0"/>
              <a:t>Earlier, I discussed the idea of persistence in a virtual world. Almost no current games demonstrate full persistence. Instead, they run for a finite period before resetting part or all of their virtual worlds.</a:t>
            </a:r>
          </a:p>
          <a:p>
            <a:endParaRPr lang="en-US" dirty="0"/>
          </a:p>
          <a:p>
            <a:r>
              <a:rPr lang="en-US" dirty="0"/>
              <a:t>Consider the hit games Fortnite and Free Fire. Throughout a match, players build or destroy various structures, set fire to forests, or kill wildlife, but after roughly 20 to 25 minutes, the map effectively “ends” and is discarded by Epic Games and </a:t>
            </a:r>
            <a:r>
              <a:rPr lang="en-US" dirty="0" err="1"/>
              <a:t>Garena</a:t>
            </a:r>
            <a:r>
              <a:rPr lang="en-US" dirty="0"/>
              <a:t>—never to be reexperienced by a player, even if they retain items won or unlocked during that match.</a:t>
            </a:r>
          </a:p>
          <a:p>
            <a:endParaRPr lang="en-US" dirty="0"/>
          </a:p>
          <a:p>
            <a:r>
              <a:rPr lang="en-US" dirty="0"/>
              <a:t>In fact, even within a given match, the virtual world discards data, such as a bullet mark on an indestructible rock, which might “unload” after 30 seconds in order to reduce render complexity.</a:t>
            </a:r>
          </a:p>
          <a:p>
            <a:endParaRPr lang="en-US" dirty="0"/>
          </a:p>
        </p:txBody>
      </p:sp>
    </p:spTree>
    <p:extLst>
      <p:ext uri="{BB962C8B-B14F-4D97-AF65-F5344CB8AC3E}">
        <p14:creationId xmlns:p14="http://schemas.microsoft.com/office/powerpoint/2010/main" val="273495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Contents</a:t>
            </a:r>
          </a:p>
        </p:txBody>
      </p:sp>
      <p:sp>
        <p:nvSpPr>
          <p:cNvPr id="4" name="Content Placeholder 3"/>
          <p:cNvSpPr>
            <a:spLocks noGrp="1"/>
          </p:cNvSpPr>
          <p:nvPr>
            <p:ph idx="1"/>
          </p:nvPr>
        </p:nvSpPr>
        <p:spPr>
          <a:xfrm>
            <a:off x="452485" y="1046374"/>
            <a:ext cx="11114201" cy="4983637"/>
          </a:xfrm>
        </p:spPr>
        <p:txBody>
          <a:bodyPr/>
          <a:lstStyle/>
          <a:p>
            <a:pPr marL="502920" indent="-457200">
              <a:buFont typeface="+mj-lt"/>
              <a:buAutoNum type="arabicPeriod"/>
            </a:pPr>
            <a:r>
              <a:rPr lang="en-US" dirty="0"/>
              <a:t>History</a:t>
            </a:r>
          </a:p>
          <a:p>
            <a:pPr marL="502920" indent="-457200">
              <a:buFont typeface="+mj-lt"/>
              <a:buAutoNum type="arabicPeriod"/>
            </a:pPr>
            <a:r>
              <a:rPr lang="en-US" dirty="0"/>
              <a:t>Background</a:t>
            </a:r>
          </a:p>
          <a:p>
            <a:pPr marL="502920" indent="-457200">
              <a:buFont typeface="+mj-lt"/>
              <a:buAutoNum type="arabicPeriod"/>
            </a:pPr>
            <a:r>
              <a:rPr lang="en-US" dirty="0"/>
              <a:t>Views from Tech Industry</a:t>
            </a:r>
          </a:p>
          <a:p>
            <a:pPr marL="502920" indent="-457200">
              <a:buFont typeface="+mj-lt"/>
              <a:buAutoNum type="arabicPeriod"/>
            </a:pPr>
            <a:r>
              <a:rPr lang="en-US" dirty="0"/>
              <a:t>What actually Metaverse is?</a:t>
            </a:r>
          </a:p>
          <a:p>
            <a:pPr marL="502920" indent="-457200">
              <a:buFont typeface="+mj-lt"/>
              <a:buAutoNum type="arabicPeriod"/>
            </a:pPr>
            <a:r>
              <a:rPr lang="en-US" dirty="0"/>
              <a:t>Characteristics of Metaverse</a:t>
            </a:r>
          </a:p>
          <a:p>
            <a:pPr marL="45720" indent="0">
              <a:buNone/>
            </a:pPr>
            <a:endParaRPr lang="en-US" dirty="0"/>
          </a:p>
        </p:txBody>
      </p:sp>
    </p:spTree>
    <p:extLst>
      <p:ext uri="{BB962C8B-B14F-4D97-AF65-F5344CB8AC3E}">
        <p14:creationId xmlns:p14="http://schemas.microsoft.com/office/powerpoint/2010/main" val="1360998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Synchronous</a:t>
            </a:r>
          </a:p>
        </p:txBody>
      </p:sp>
      <p:sp>
        <p:nvSpPr>
          <p:cNvPr id="4" name="Content Placeholder 3"/>
          <p:cNvSpPr>
            <a:spLocks noGrp="1"/>
          </p:cNvSpPr>
          <p:nvPr>
            <p:ph idx="1"/>
          </p:nvPr>
        </p:nvSpPr>
        <p:spPr>
          <a:xfrm>
            <a:off x="452485" y="1046374"/>
            <a:ext cx="11114201" cy="4983637"/>
          </a:xfrm>
        </p:spPr>
        <p:txBody>
          <a:bodyPr>
            <a:normAutofit/>
          </a:bodyPr>
          <a:lstStyle/>
          <a:p>
            <a:r>
              <a:rPr lang="en-US" dirty="0"/>
              <a:t>We don’t want virtual worlds in the Metaverse to merely persist or respond to us in real time. We also want them to be shared experiences. For this to work, every participant in a virtual world must have an internet connection capable of transmitting large volumes of data in a given time (“high bandwidth”), as well as a low latency (“fast”) and continuous‡ (sustained and uninterrupted) connection to a virtual world’s server (both to and from). </a:t>
            </a:r>
          </a:p>
          <a:p>
            <a:endParaRPr lang="en-US" dirty="0"/>
          </a:p>
          <a:p>
            <a:r>
              <a:rPr lang="en-US" dirty="0"/>
              <a:t>Synchronous online experiences are perhaps the greatest constraint facing the Metaverse today—and the one that is hardest to solve. Simply put, the internet was not designed for synchronous shared experiences. It was designed, instead, to allow for the sharing of static copies of messages and files from one party to another (namely research labs and universities that accessed them one at a time). Though this sounds impossibly limiting, it works pretty well for almost all online experiences today—specifically because almost none require continuous connectivity to feel live, or, well, continuous.</a:t>
            </a:r>
          </a:p>
        </p:txBody>
      </p:sp>
    </p:spTree>
    <p:extLst>
      <p:ext uri="{BB962C8B-B14F-4D97-AF65-F5344CB8AC3E}">
        <p14:creationId xmlns:p14="http://schemas.microsoft.com/office/powerpoint/2010/main" val="1431864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Unlimited Users and Individual Presence</a:t>
            </a:r>
          </a:p>
        </p:txBody>
      </p:sp>
      <p:sp>
        <p:nvSpPr>
          <p:cNvPr id="4" name="Content Placeholder 3"/>
          <p:cNvSpPr>
            <a:spLocks noGrp="1"/>
          </p:cNvSpPr>
          <p:nvPr>
            <p:ph idx="1"/>
          </p:nvPr>
        </p:nvSpPr>
        <p:spPr>
          <a:xfrm>
            <a:off x="452485" y="1046374"/>
            <a:ext cx="11114201" cy="4983637"/>
          </a:xfrm>
        </p:spPr>
        <p:txBody>
          <a:bodyPr>
            <a:normAutofit/>
          </a:bodyPr>
          <a:lstStyle/>
          <a:p>
            <a:r>
              <a:rPr lang="en-US" dirty="0"/>
              <a:t>Although Stephenson did not provide an exact date, various references in Snow Crash suggest the novel takes place in the mid to late 2010s. Stephenson’s Metaverse, which was roughly two-and a half times the size of earth, was “occupied by twice the population of New York City”3 at any given time. </a:t>
            </a:r>
          </a:p>
          <a:p>
            <a:endParaRPr lang="en-US" dirty="0"/>
          </a:p>
          <a:p>
            <a:r>
              <a:rPr lang="en-US" dirty="0"/>
              <a:t>In total, 120 million of the roughly eight billion people who lived in Stephenson’s fictional “real world” had access to computers powerful enough to handle the Metaverse’s protocol and could join whenever they liked. In our real world, we are nowhere close to achieving the same.</a:t>
            </a:r>
          </a:p>
          <a:p>
            <a:endParaRPr lang="en-US" dirty="0"/>
          </a:p>
        </p:txBody>
      </p:sp>
    </p:spTree>
    <p:extLst>
      <p:ext uri="{BB962C8B-B14F-4D97-AF65-F5344CB8AC3E}">
        <p14:creationId xmlns:p14="http://schemas.microsoft.com/office/powerpoint/2010/main" val="143163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Thanks</a:t>
            </a:r>
          </a:p>
        </p:txBody>
      </p:sp>
      <p:sp>
        <p:nvSpPr>
          <p:cNvPr id="5" name="Subtitle 4"/>
          <p:cNvSpPr>
            <a:spLocks noGrp="1"/>
          </p:cNvSpPr>
          <p:nvPr>
            <p:ph type="subTitle" idx="1"/>
          </p:nvPr>
        </p:nvSpPr>
        <p:spPr/>
        <p:txBody>
          <a:bodyPr/>
          <a:lstStyle/>
          <a:p>
            <a:r>
              <a:rPr lang="en-US" dirty="0"/>
              <a:t>Syed Naseer Abbas – PIAIC 95362</a:t>
            </a:r>
          </a:p>
        </p:txBody>
      </p:sp>
    </p:spTree>
    <p:extLst>
      <p:ext uri="{BB962C8B-B14F-4D97-AF65-F5344CB8AC3E}">
        <p14:creationId xmlns:p14="http://schemas.microsoft.com/office/powerpoint/2010/main" val="344695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771-23CC-49E4-A05B-83801CEA04AD}"/>
              </a:ext>
            </a:extLst>
          </p:cNvPr>
          <p:cNvSpPr>
            <a:spLocks noGrp="1"/>
          </p:cNvSpPr>
          <p:nvPr>
            <p:ph type="title"/>
          </p:nvPr>
        </p:nvSpPr>
        <p:spPr/>
        <p:txBody>
          <a:bodyPr/>
          <a:lstStyle/>
          <a:p>
            <a:r>
              <a:rPr lang="en-US" dirty="0"/>
              <a:t>history</a:t>
            </a:r>
            <a:endParaRPr lang="en-PK" dirty="0"/>
          </a:p>
        </p:txBody>
      </p:sp>
      <p:sp>
        <p:nvSpPr>
          <p:cNvPr id="3" name="Text Placeholder 2">
            <a:extLst>
              <a:ext uri="{FF2B5EF4-FFF2-40B4-BE49-F238E27FC236}">
                <a16:creationId xmlns:a16="http://schemas.microsoft.com/office/drawing/2014/main" id="{249F898D-2C93-42D3-9979-CDA6422AAAA6}"/>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236759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Background</a:t>
            </a:r>
          </a:p>
        </p:txBody>
      </p:sp>
      <p:sp>
        <p:nvSpPr>
          <p:cNvPr id="4" name="Content Placeholder 3"/>
          <p:cNvSpPr>
            <a:spLocks noGrp="1"/>
          </p:cNvSpPr>
          <p:nvPr>
            <p:ph idx="1"/>
          </p:nvPr>
        </p:nvSpPr>
        <p:spPr>
          <a:xfrm>
            <a:off x="452485" y="1046374"/>
            <a:ext cx="11114201" cy="4983637"/>
          </a:xfrm>
        </p:spPr>
        <p:txBody>
          <a:bodyPr/>
          <a:lstStyle/>
          <a:p>
            <a:r>
              <a:rPr lang="en-US" dirty="0"/>
              <a:t>THE TERM “METAVERSE” WAS COINED BY AUTHOR Neal Stephenson in his 1992 novel Snow Crash. </a:t>
            </a:r>
          </a:p>
          <a:p>
            <a:endParaRPr lang="en-US" dirty="0"/>
          </a:p>
          <a:p>
            <a:r>
              <a:rPr lang="en-US" dirty="0"/>
              <a:t>Stephenson’s provided no specific definition of the Metaverse</a:t>
            </a:r>
          </a:p>
          <a:p>
            <a:endParaRPr lang="en-US" dirty="0"/>
          </a:p>
          <a:p>
            <a:r>
              <a:rPr lang="en-US" dirty="0"/>
              <a:t>But what he described was a persistent virtual world that reached, interacted with, and affected nearly every part of human existence. </a:t>
            </a:r>
          </a:p>
          <a:p>
            <a:endParaRPr lang="en-US" dirty="0"/>
          </a:p>
          <a:p>
            <a:r>
              <a:rPr lang="en-US" dirty="0"/>
              <a:t>It was a place for labor and leisure, for self-actualization as well as physical exhaustion, for art alongside commerce. </a:t>
            </a:r>
          </a:p>
        </p:txBody>
      </p:sp>
    </p:spTree>
    <p:extLst>
      <p:ext uri="{BB962C8B-B14F-4D97-AF65-F5344CB8AC3E}">
        <p14:creationId xmlns:p14="http://schemas.microsoft.com/office/powerpoint/2010/main" val="262750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771-23CC-49E4-A05B-83801CEA04AD}"/>
              </a:ext>
            </a:extLst>
          </p:cNvPr>
          <p:cNvSpPr>
            <a:spLocks noGrp="1"/>
          </p:cNvSpPr>
          <p:nvPr>
            <p:ph type="title"/>
          </p:nvPr>
        </p:nvSpPr>
        <p:spPr/>
        <p:txBody>
          <a:bodyPr/>
          <a:lstStyle/>
          <a:p>
            <a:r>
              <a:rPr lang="en-US" dirty="0"/>
              <a:t>background</a:t>
            </a:r>
            <a:endParaRPr lang="en-PK" dirty="0"/>
          </a:p>
        </p:txBody>
      </p:sp>
      <p:sp>
        <p:nvSpPr>
          <p:cNvPr id="3" name="Text Placeholder 2">
            <a:extLst>
              <a:ext uri="{FF2B5EF4-FFF2-40B4-BE49-F238E27FC236}">
                <a16:creationId xmlns:a16="http://schemas.microsoft.com/office/drawing/2014/main" id="{249F898D-2C93-42D3-9979-CDA6422AAAA6}"/>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30257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Background</a:t>
            </a:r>
          </a:p>
        </p:txBody>
      </p:sp>
      <p:sp>
        <p:nvSpPr>
          <p:cNvPr id="4" name="Content Placeholder 3"/>
          <p:cNvSpPr>
            <a:spLocks noGrp="1"/>
          </p:cNvSpPr>
          <p:nvPr>
            <p:ph idx="1"/>
          </p:nvPr>
        </p:nvSpPr>
        <p:spPr>
          <a:xfrm>
            <a:off x="452485" y="1046374"/>
            <a:ext cx="11114201" cy="4983637"/>
          </a:xfrm>
        </p:spPr>
        <p:txBody>
          <a:bodyPr/>
          <a:lstStyle/>
          <a:p>
            <a:r>
              <a:rPr lang="en-US" dirty="0"/>
              <a:t>Although Stephenson coined the term Metaverse he was far from the first to introduce the concept. In 1935, Stanley G. Weinbaum wrote a short story titled “Pygmalion’s Spectacles,” about the invention of magical VR-like goggles that produced a “movie that gives one sight and sound . . . you are in the story, you speak to the shadows, and the shadows reply, and instead of being on a screen, the story is all about you, and you are in it.</a:t>
            </a:r>
          </a:p>
          <a:p>
            <a:endParaRPr lang="en-US" dirty="0"/>
          </a:p>
          <a:p>
            <a:r>
              <a:rPr lang="en-US" dirty="0"/>
              <a:t>Ray Bradbury’s 1950 short story “The Veldt” imagines a nuclear family in which the parents are supplanted by a virtual reality nursery that the children never want to leave. </a:t>
            </a:r>
          </a:p>
          <a:p>
            <a:endParaRPr lang="en-US" dirty="0"/>
          </a:p>
          <a:p>
            <a:r>
              <a:rPr lang="en-US" dirty="0"/>
              <a:t>Philip K. Dick’s 1953 story “The Trouble with Bubbles” is set in an era where humans have explored deep into outer space, but never succeeded in finding life. Yearning to connect with other worlds and life-forms, consumers begin to buy a product called “</a:t>
            </a:r>
            <a:r>
              <a:rPr lang="en-US" dirty="0" err="1"/>
              <a:t>Worldcraft</a:t>
            </a:r>
            <a:r>
              <a:rPr lang="en-US" dirty="0"/>
              <a:t>” through which they can build and Own World. </a:t>
            </a:r>
          </a:p>
        </p:txBody>
      </p:sp>
    </p:spTree>
    <p:extLst>
      <p:ext uri="{BB962C8B-B14F-4D97-AF65-F5344CB8AC3E}">
        <p14:creationId xmlns:p14="http://schemas.microsoft.com/office/powerpoint/2010/main" val="340188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Background</a:t>
            </a:r>
          </a:p>
        </p:txBody>
      </p:sp>
      <p:sp>
        <p:nvSpPr>
          <p:cNvPr id="4" name="Content Placeholder 3"/>
          <p:cNvSpPr>
            <a:spLocks noGrp="1"/>
          </p:cNvSpPr>
          <p:nvPr>
            <p:ph idx="1"/>
          </p:nvPr>
        </p:nvSpPr>
        <p:spPr>
          <a:xfrm>
            <a:off x="452485" y="1046374"/>
            <a:ext cx="11114201" cy="4983637"/>
          </a:xfrm>
        </p:spPr>
        <p:txBody>
          <a:bodyPr>
            <a:normAutofit lnSpcReduction="10000"/>
          </a:bodyPr>
          <a:lstStyle/>
          <a:p>
            <a:r>
              <a:rPr lang="en-US" dirty="0"/>
              <a:t>A few years later, Isaac Asimov’s novel  The Naked Sun was published. In it, he described a society where face-to-face interactions (“seeing”) and physical contact are considered both wasteful and repugnant, and most work and socializing takes place via remotely projected holograms and 3D televisions.</a:t>
            </a:r>
          </a:p>
          <a:p>
            <a:endParaRPr lang="en-US" dirty="0"/>
          </a:p>
          <a:p>
            <a:r>
              <a:rPr lang="en-US" dirty="0"/>
              <a:t>In 1984, William Gibson popularized the term “cyberspace” in his novel Neuromancer, defining it as A consensual hallucination experienced daily by billions of legitimate operators, in every nation.</a:t>
            </a:r>
          </a:p>
          <a:p>
            <a:endParaRPr lang="en-US" dirty="0"/>
          </a:p>
          <a:p>
            <a:r>
              <a:rPr lang="en-US" dirty="0"/>
              <a:t>The Matrix,” a term repurposed by Lana and Lilly Wachowski 15 years later for their film of the same name. In the Wachowskis’ movie, the Matrix refers to a persistent simulation of the planet earth as it was in 1999, but which all of humanity is unknowingly, indefinitely, and forcibly connected to in the year 2199. The purpose of this simulation is to placate the human race so that it can be used as bioelectric batteries by the sentient, but man-made, machines which conquered the planet in the 22nd century.</a:t>
            </a:r>
          </a:p>
        </p:txBody>
      </p:sp>
    </p:spTree>
    <p:extLst>
      <p:ext uri="{BB962C8B-B14F-4D97-AF65-F5344CB8AC3E}">
        <p14:creationId xmlns:p14="http://schemas.microsoft.com/office/powerpoint/2010/main" val="2730742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4771-23CC-49E4-A05B-83801CEA04AD}"/>
              </a:ext>
            </a:extLst>
          </p:cNvPr>
          <p:cNvSpPr>
            <a:spLocks noGrp="1"/>
          </p:cNvSpPr>
          <p:nvPr>
            <p:ph type="title"/>
          </p:nvPr>
        </p:nvSpPr>
        <p:spPr/>
        <p:txBody>
          <a:bodyPr/>
          <a:lstStyle/>
          <a:p>
            <a:r>
              <a:rPr lang="en-US" dirty="0"/>
              <a:t>Views from tech industry</a:t>
            </a:r>
            <a:endParaRPr lang="en-PK" dirty="0"/>
          </a:p>
        </p:txBody>
      </p:sp>
      <p:sp>
        <p:nvSpPr>
          <p:cNvPr id="3" name="Text Placeholder 2">
            <a:extLst>
              <a:ext uri="{FF2B5EF4-FFF2-40B4-BE49-F238E27FC236}">
                <a16:creationId xmlns:a16="http://schemas.microsoft.com/office/drawing/2014/main" id="{249F898D-2C93-42D3-9979-CDA6422AAAA6}"/>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167272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3" y="286603"/>
            <a:ext cx="9875520" cy="723330"/>
          </a:xfrm>
        </p:spPr>
        <p:txBody>
          <a:bodyPr>
            <a:normAutofit/>
          </a:bodyPr>
          <a:lstStyle/>
          <a:p>
            <a:r>
              <a:rPr lang="en-US" b="1" dirty="0"/>
              <a:t>Views from Tech industry - Microsoft</a:t>
            </a:r>
          </a:p>
        </p:txBody>
      </p:sp>
      <p:sp>
        <p:nvSpPr>
          <p:cNvPr id="4" name="Content Placeholder 3"/>
          <p:cNvSpPr>
            <a:spLocks noGrp="1"/>
          </p:cNvSpPr>
          <p:nvPr>
            <p:ph idx="1"/>
          </p:nvPr>
        </p:nvSpPr>
        <p:spPr>
          <a:xfrm>
            <a:off x="452485" y="1046374"/>
            <a:ext cx="11114201" cy="4983637"/>
          </a:xfrm>
        </p:spPr>
        <p:txBody>
          <a:bodyPr/>
          <a:lstStyle/>
          <a:p>
            <a:r>
              <a:rPr lang="en-US" dirty="0"/>
              <a:t>Microsoft’s CEO Satya Nadella has described the Metaverse as a platform that turns the “entire world into an app canvas”1 which could be augmented by cloud software and machine learning. </a:t>
            </a:r>
          </a:p>
          <a:p>
            <a:endParaRPr lang="en-US" dirty="0"/>
          </a:p>
        </p:txBody>
      </p:sp>
    </p:spTree>
    <p:extLst>
      <p:ext uri="{BB962C8B-B14F-4D97-AF65-F5344CB8AC3E}">
        <p14:creationId xmlns:p14="http://schemas.microsoft.com/office/powerpoint/2010/main" val="105260783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3494</TotalTime>
  <Words>1844</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Corbel</vt:lpstr>
      <vt:lpstr>Basis</vt:lpstr>
      <vt:lpstr>What is Metaverse?</vt:lpstr>
      <vt:lpstr>Contents</vt:lpstr>
      <vt:lpstr>history</vt:lpstr>
      <vt:lpstr>Background</vt:lpstr>
      <vt:lpstr>background</vt:lpstr>
      <vt:lpstr>Background</vt:lpstr>
      <vt:lpstr>Background</vt:lpstr>
      <vt:lpstr>Views from tech industry</vt:lpstr>
      <vt:lpstr>Views from Tech industry - Microsoft</vt:lpstr>
      <vt:lpstr>Views from Tech industry - Facebook</vt:lpstr>
      <vt:lpstr>What actually metaverse is?</vt:lpstr>
      <vt:lpstr>The Metaverse</vt:lpstr>
      <vt:lpstr>Characteristics of Metaverse</vt:lpstr>
      <vt:lpstr>Virtual World</vt:lpstr>
      <vt:lpstr>3D</vt:lpstr>
      <vt:lpstr>Real Time Rendered</vt:lpstr>
      <vt:lpstr>Interoperable Network</vt:lpstr>
      <vt:lpstr>Massively Scaled</vt:lpstr>
      <vt:lpstr>Persistence</vt:lpstr>
      <vt:lpstr>Synchronous</vt:lpstr>
      <vt:lpstr>Unlimited Users and Individual Presence</vt:lpstr>
      <vt:lpstr>Thanks</vt:lpstr>
    </vt:vector>
  </TitlesOfParts>
  <Company>_x000d_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SS7 over IP - SIGTRAN</dc:title>
  <dc:creator>Syed Naseer Abbas</dc:creator>
  <cp:lastModifiedBy>Syed Naseer Abbas</cp:lastModifiedBy>
  <cp:revision>91</cp:revision>
  <dcterms:created xsi:type="dcterms:W3CDTF">2022-01-08T14:46:19Z</dcterms:created>
  <dcterms:modified xsi:type="dcterms:W3CDTF">2022-10-08T07:11:44Z</dcterms:modified>
</cp:coreProperties>
</file>