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learning\Virtual%20Internships\KPMG\Task%202%20-%20Data%20Insights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[KPMG_VI_New_raw_data_update_final.xlsx]NewCustomerList_Dash!PivotTable3</c:name>
    <c:fmtId val="1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Purchases</a:t>
            </a:r>
            <a:r>
              <a:rPr lang="en-US" sz="1100" b="1" baseline="0"/>
              <a:t> </a:t>
            </a:r>
            <a:r>
              <a:rPr lang="en-US" sz="1100" b="1"/>
              <a:t>by Gender (Count</a:t>
            </a:r>
            <a:r>
              <a:rPr lang="en-US" sz="1100" b="1" baseline="0"/>
              <a:t> and Sum)</a:t>
            </a:r>
            <a:endParaRPr lang="en-US" sz="1100" b="1"/>
          </a:p>
        </c:rich>
      </c:tx>
      <c:layout>
        <c:manualLayout>
          <c:xMode val="edge"/>
          <c:yMode val="edge"/>
          <c:x val="0.2069231937421479"/>
          <c:y val="6.88907085477931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0606060606060608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0606060606060608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0527453523562473E-2"/>
              <c:y val="1.59784193642462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0527453523562473E-2"/>
              <c:y val="1.59784193642462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0527453523562473E-2"/>
              <c:y val="1.59784193642462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NewCustomerList_Dash!$B$3</c:f>
              <c:strCache>
                <c:ptCount val="1"/>
                <c:pt idx="0">
                  <c:v>Number of Purchases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6.0527453523562473E-2"/>
                  <c:y val="1.59784193642462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NewCustomerList_Dash!$A$4:$A$6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NewCustomerList_Dash!$B$4:$B$6</c:f>
              <c:numCache>
                <c:formatCode>General</c:formatCode>
                <c:ptCount val="3"/>
                <c:pt idx="0">
                  <c:v>513</c:v>
                </c:pt>
                <c:pt idx="1">
                  <c:v>470</c:v>
                </c:pt>
                <c:pt idx="2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60575904"/>
        <c:axId val="260575344"/>
      </c:barChart>
      <c:lineChart>
        <c:grouping val="standard"/>
        <c:varyColors val="0"/>
        <c:ser>
          <c:idx val="1"/>
          <c:order val="1"/>
          <c:tx>
            <c:strRef>
              <c:f>NewCustomerList_Dash!$C$3</c:f>
              <c:strCache>
                <c:ptCount val="1"/>
                <c:pt idx="0">
                  <c:v>Sum of Purchases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C0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"/>
            <c:marker>
              <c:symbol val="diamond"/>
              <c:size val="6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C00000"/>
                </a:solidFill>
                <a:round/>
              </a:ln>
              <a:effectLst/>
            </c:spPr>
          </c:dPt>
          <c:dPt>
            <c:idx val="2"/>
            <c:marker>
              <c:symbol val="diamond"/>
              <c:size val="6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C00000"/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NewCustomerList_Dash!$A$4:$A$6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NewCustomerList_Dash!$C$4:$C$6</c:f>
              <c:numCache>
                <c:formatCode>General</c:formatCode>
                <c:ptCount val="3"/>
                <c:pt idx="0">
                  <c:v>25212</c:v>
                </c:pt>
                <c:pt idx="1">
                  <c:v>23765</c:v>
                </c:pt>
                <c:pt idx="2">
                  <c:v>859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574784"/>
        <c:axId val="256951808"/>
      </c:lineChart>
      <c:valAx>
        <c:axId val="2569518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574784"/>
        <c:crosses val="max"/>
        <c:crossBetween val="between"/>
      </c:valAx>
      <c:catAx>
        <c:axId val="260574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51808"/>
        <c:crosses val="autoZero"/>
        <c:auto val="1"/>
        <c:lblAlgn val="ctr"/>
        <c:lblOffset val="100"/>
        <c:noMultiLvlLbl val="0"/>
      </c:catAx>
      <c:valAx>
        <c:axId val="2605753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575904"/>
        <c:crosses val="autoZero"/>
        <c:crossBetween val="between"/>
      </c:valAx>
      <c:catAx>
        <c:axId val="260575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0575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[KPMG_VI_New_raw_data_update_final.xlsx]NewCustomerList_Dash!PivotTable11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Percentage of Purchases</a:t>
            </a:r>
            <a:r>
              <a:rPr lang="en-US" sz="1100" b="1" baseline="0"/>
              <a:t> by Gender</a:t>
            </a:r>
            <a:endParaRPr lang="en-US" sz="1100" b="1"/>
          </a:p>
        </c:rich>
      </c:tx>
      <c:layout>
        <c:manualLayout>
          <c:xMode val="edge"/>
          <c:yMode val="edge"/>
          <c:x val="0.25040542316620013"/>
          <c:y val="8.373145607848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NewCustomerList_Dash!$B$21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NewCustomerList_Dash!$A$22:$A$25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NewCustomerList_Dash!$B$22:$B$25</c:f>
              <c:numCache>
                <c:formatCode>0.00%</c:formatCode>
                <c:ptCount val="3"/>
                <c:pt idx="0">
                  <c:v>0.50589934986756557</c:v>
                </c:pt>
                <c:pt idx="1">
                  <c:v>0.47686411429488723</c:v>
                </c:pt>
                <c:pt idx="2">
                  <c:v>1.7236535837547154E-2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2581936"/>
        <c:axId val="199688096"/>
      </c:barChart>
      <c:catAx>
        <c:axId val="2625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88096"/>
        <c:crosses val="autoZero"/>
        <c:auto val="1"/>
        <c:lblAlgn val="ctr"/>
        <c:lblOffset val="100"/>
        <c:noMultiLvlLbl val="0"/>
      </c:catAx>
      <c:valAx>
        <c:axId val="19968809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58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[KPMG_VI_New_raw_data_update_final.xlsx]Customer_Dem_Dash!PivotTable14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Old Customers </a:t>
            </a:r>
            <a:r>
              <a:rPr lang="en-US" sz="1100" b="1" dirty="0"/>
              <a:t>Age</a:t>
            </a:r>
            <a:r>
              <a:rPr lang="en-US" sz="1100" b="1" baseline="0" dirty="0"/>
              <a:t> </a:t>
            </a:r>
            <a:r>
              <a:rPr lang="en-US" sz="1100" b="1" dirty="0"/>
              <a:t>Distribution</a:t>
            </a:r>
          </a:p>
        </c:rich>
      </c:tx>
      <c:layout>
        <c:manualLayout>
          <c:xMode val="edge"/>
          <c:yMode val="edge"/>
          <c:x val="0.26835321737116841"/>
          <c:y val="6.2618614537379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Customer_Dem_Dash!$B$40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Customer_Dem_Dash!$A$41:$A$44</c:f>
              <c:strCache>
                <c:ptCount val="4"/>
                <c:pt idx="0">
                  <c:v>0-20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Customer_Dem_Dash!$B$41:$B$44</c:f>
              <c:numCache>
                <c:formatCode>General</c:formatCode>
                <c:ptCount val="4"/>
                <c:pt idx="0">
                  <c:v>222</c:v>
                </c:pt>
                <c:pt idx="1">
                  <c:v>1985</c:v>
                </c:pt>
                <c:pt idx="2">
                  <c:v>1681</c:v>
                </c:pt>
                <c:pt idx="3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100880"/>
        <c:axId val="253866784"/>
      </c:barChart>
      <c:catAx>
        <c:axId val="26110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866784"/>
        <c:crosses val="autoZero"/>
        <c:auto val="1"/>
        <c:lblAlgn val="ctr"/>
        <c:lblOffset val="100"/>
        <c:noMultiLvlLbl val="0"/>
      </c:catAx>
      <c:valAx>
        <c:axId val="253866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10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[KPMG_VI_New_raw_data_update_final.xlsx]NewCustomerList_Dash!PivotTable14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New Customers </a:t>
            </a:r>
            <a:r>
              <a:rPr lang="en-US" sz="1100" b="1" dirty="0"/>
              <a:t>Age</a:t>
            </a:r>
            <a:r>
              <a:rPr lang="en-US" sz="1100" b="1" baseline="0" dirty="0"/>
              <a:t> </a:t>
            </a:r>
            <a:r>
              <a:rPr lang="en-US" sz="1100" b="1" dirty="0"/>
              <a:t>Distribution</a:t>
            </a:r>
          </a:p>
        </c:rich>
      </c:tx>
      <c:layout>
        <c:manualLayout>
          <c:xMode val="edge"/>
          <c:yMode val="edge"/>
          <c:x val="0.26140684555359733"/>
          <c:y val="5.9017288221087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NewCustomerList_Dash!$B$40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NewCustomerList_Dash!$A$41:$A$44</c:f>
              <c:strCache>
                <c:ptCount val="4"/>
                <c:pt idx="0">
                  <c:v>0-22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NewCustomerList_Dash!$B$41:$B$44</c:f>
              <c:numCache>
                <c:formatCode>General</c:formatCode>
                <c:ptCount val="4"/>
                <c:pt idx="0">
                  <c:v>56</c:v>
                </c:pt>
                <c:pt idx="1">
                  <c:v>338</c:v>
                </c:pt>
                <c:pt idx="2">
                  <c:v>412</c:v>
                </c:pt>
                <c:pt idx="3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350160"/>
        <c:axId val="200351280"/>
      </c:barChart>
      <c:catAx>
        <c:axId val="2003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51280"/>
        <c:crosses val="autoZero"/>
        <c:auto val="1"/>
        <c:lblAlgn val="ctr"/>
        <c:lblOffset val="100"/>
        <c:noMultiLvlLbl val="0"/>
      </c:catAx>
      <c:valAx>
        <c:axId val="20035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5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[KPMG_VI_New_raw_data_update_final.xlsx]Customer_Dem_Dash!PivotTable22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Old Customers</a:t>
            </a:r>
            <a:r>
              <a:rPr lang="en-US" sz="1100" b="1" baseline="0" dirty="0" smtClean="0"/>
              <a:t> </a:t>
            </a:r>
            <a:r>
              <a:rPr lang="en-US" sz="1100" b="1" dirty="0"/>
              <a:t>Job</a:t>
            </a:r>
            <a:r>
              <a:rPr lang="en-US" sz="1100" b="1" baseline="0" dirty="0"/>
              <a:t> I</a:t>
            </a:r>
            <a:r>
              <a:rPr lang="en-US" sz="1100" b="1" dirty="0"/>
              <a:t>ndustry</a:t>
            </a:r>
            <a:r>
              <a:rPr lang="en-US" sz="1100" b="1" baseline="0" dirty="0"/>
              <a:t> C</a:t>
            </a:r>
            <a:r>
              <a:rPr lang="en-US" sz="1100" b="1" dirty="0"/>
              <a:t>ategory</a:t>
            </a:r>
          </a:p>
        </c:rich>
      </c:tx>
      <c:layout>
        <c:manualLayout>
          <c:xMode val="edge"/>
          <c:yMode val="edge"/>
          <c:x val="0.26407816033425469"/>
          <c:y val="6.03813916912352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522298052092869"/>
          <c:y val="0.12468190935871303"/>
          <c:w val="0.70452338689413607"/>
          <c:h val="0.791382152886171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Customer_Dem_Dash!$B$60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Customer_Dem_Dash!$A$61:$A$69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Customer_Dem_Dash!$B$61:$B$69</c:f>
              <c:numCache>
                <c:formatCode>General</c:formatCode>
                <c:ptCount val="9"/>
                <c:pt idx="0">
                  <c:v>72</c:v>
                </c:pt>
                <c:pt idx="1">
                  <c:v>113</c:v>
                </c:pt>
                <c:pt idx="2">
                  <c:v>136</c:v>
                </c:pt>
                <c:pt idx="3">
                  <c:v>223</c:v>
                </c:pt>
                <c:pt idx="4">
                  <c:v>267</c:v>
                </c:pt>
                <c:pt idx="5">
                  <c:v>358</c:v>
                </c:pt>
                <c:pt idx="6">
                  <c:v>602</c:v>
                </c:pt>
                <c:pt idx="7">
                  <c:v>774</c:v>
                </c:pt>
                <c:pt idx="8">
                  <c:v>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3869024"/>
        <c:axId val="253869584"/>
      </c:barChart>
      <c:catAx>
        <c:axId val="25386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869584"/>
        <c:crosses val="autoZero"/>
        <c:auto val="1"/>
        <c:lblAlgn val="ctr"/>
        <c:lblOffset val="100"/>
        <c:noMultiLvlLbl val="0"/>
      </c:catAx>
      <c:valAx>
        <c:axId val="25386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86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[KPMG_VI_New_raw_data_update_final.xlsx]NewCustomerList_Dash!PivotTable22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New Customers</a:t>
            </a:r>
            <a:r>
              <a:rPr lang="en-US" sz="1100" b="1" baseline="0" dirty="0" smtClean="0"/>
              <a:t> </a:t>
            </a:r>
            <a:r>
              <a:rPr lang="en-US" sz="1100" b="1" dirty="0"/>
              <a:t>Job</a:t>
            </a:r>
            <a:r>
              <a:rPr lang="en-US" sz="1100" b="1" baseline="0" dirty="0"/>
              <a:t> I</a:t>
            </a:r>
            <a:r>
              <a:rPr lang="en-US" sz="1100" b="1" dirty="0"/>
              <a:t>ndustry</a:t>
            </a:r>
            <a:r>
              <a:rPr lang="en-US" sz="1100" b="1" baseline="0" dirty="0"/>
              <a:t> C</a:t>
            </a:r>
            <a:r>
              <a:rPr lang="en-US" sz="1100" b="1" dirty="0"/>
              <a:t>ategory</a:t>
            </a:r>
          </a:p>
        </c:rich>
      </c:tx>
      <c:layout>
        <c:manualLayout>
          <c:xMode val="edge"/>
          <c:yMode val="edge"/>
          <c:x val="0.27784142679781088"/>
          <c:y val="8.72540568870320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NewCustomerList_Dash!$B$60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NewCustomerList_Dash!$A$61:$A$69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Manufacturing</c:v>
                </c:pt>
                <c:pt idx="8">
                  <c:v>Financial Services</c:v>
                </c:pt>
              </c:strCache>
            </c:strRef>
          </c:cat>
          <c:val>
            <c:numRef>
              <c:f>NewCustomerList_Dash!$B$61:$B$69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37</c:v>
                </c:pt>
                <c:pt idx="3">
                  <c:v>51</c:v>
                </c:pt>
                <c:pt idx="4">
                  <c:v>64</c:v>
                </c:pt>
                <c:pt idx="5">
                  <c:v>78</c:v>
                </c:pt>
                <c:pt idx="6">
                  <c:v>152</c:v>
                </c:pt>
                <c:pt idx="7">
                  <c:v>199</c:v>
                </c:pt>
                <c:pt idx="8">
                  <c:v>203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9054352"/>
        <c:axId val="198859440"/>
      </c:barChart>
      <c:catAx>
        <c:axId val="199054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59440"/>
        <c:crosses val="autoZero"/>
        <c:auto val="1"/>
        <c:lblAlgn val="ctr"/>
        <c:lblOffset val="100"/>
        <c:noMultiLvlLbl val="0"/>
      </c:catAx>
      <c:valAx>
        <c:axId val="19885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5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[KPMG_VI_New_raw_data_update_final.xlsx]Customer_Dem_Dash!PivotTable1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Old</a:t>
            </a:r>
            <a:r>
              <a:rPr lang="en-US" sz="1100" b="1" baseline="0" dirty="0" smtClean="0"/>
              <a:t> Customers </a:t>
            </a:r>
            <a:r>
              <a:rPr lang="en-US" sz="1100" b="1" dirty="0" smtClean="0"/>
              <a:t>Wealth </a:t>
            </a:r>
            <a:r>
              <a:rPr lang="en-US" sz="1100" b="1" dirty="0"/>
              <a:t>Segment by Age-bracket</a:t>
            </a:r>
          </a:p>
        </c:rich>
      </c:tx>
      <c:layout>
        <c:manualLayout>
          <c:xMode val="edge"/>
          <c:yMode val="edge"/>
          <c:x val="0.16036123211555314"/>
          <c:y val="2.14744552618333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657719623028871E-2"/>
          <c:y val="0.10643276139282123"/>
          <c:w val="0.72330578901269316"/>
          <c:h val="0.84471750630864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Customer_Dem_Dash!$B$80:$B$81</c:f>
              <c:strCache>
                <c:ptCount val="1"/>
                <c:pt idx="0">
                  <c:v>Affluent Customer</c:v>
                </c:pt>
              </c:strCache>
            </c:strRef>
          </c:tx>
          <c:spPr>
            <a:noFill/>
            <a:ln w="25400" cap="flat" cmpd="sng" algn="ctr">
              <a:solidFill>
                <a:srgbClr val="0070C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Customer_Dem_Dash!$A$82:$A$86</c:f>
              <c:strCache>
                <c:ptCount val="4"/>
                <c:pt idx="0">
                  <c:v>0-20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Customer_Dem_Dash!$B$82:$B$86</c:f>
              <c:numCache>
                <c:formatCode>General</c:formatCode>
                <c:ptCount val="4"/>
                <c:pt idx="0">
                  <c:v>59</c:v>
                </c:pt>
                <c:pt idx="1">
                  <c:v>480</c:v>
                </c:pt>
                <c:pt idx="2">
                  <c:v>417</c:v>
                </c:pt>
                <c:pt idx="3">
                  <c:v>6</c:v>
                </c:pt>
              </c:numCache>
            </c:numRef>
          </c:val>
        </c:ser>
        <c:ser>
          <c:idx val="1"/>
          <c:order val="1"/>
          <c:tx>
            <c:strRef>
              <c:f>Customer_Dem_Dash!$C$80:$C$81</c:f>
              <c:strCache>
                <c:ptCount val="1"/>
                <c:pt idx="0">
                  <c:v>High Net Worth</c:v>
                </c:pt>
              </c:strCache>
            </c:strRef>
          </c:tx>
          <c:spPr>
            <a:noFill/>
            <a:ln w="25400" cap="flat" cmpd="sng" algn="ctr">
              <a:solidFill>
                <a:srgbClr val="C0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Customer_Dem_Dash!$A$82:$A$86</c:f>
              <c:strCache>
                <c:ptCount val="4"/>
                <c:pt idx="0">
                  <c:v>0-20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Customer_Dem_Dash!$C$82:$C$86</c:f>
              <c:numCache>
                <c:formatCode>General</c:formatCode>
                <c:ptCount val="4"/>
                <c:pt idx="0">
                  <c:v>57</c:v>
                </c:pt>
                <c:pt idx="1">
                  <c:v>503</c:v>
                </c:pt>
                <c:pt idx="2">
                  <c:v>429</c:v>
                </c:pt>
                <c:pt idx="3">
                  <c:v>7</c:v>
                </c:pt>
              </c:numCache>
            </c:numRef>
          </c:val>
        </c:ser>
        <c:ser>
          <c:idx val="2"/>
          <c:order val="2"/>
          <c:tx>
            <c:strRef>
              <c:f>Customer_Dem_Dash!$D$80:$D$81</c:f>
              <c:strCache>
                <c:ptCount val="1"/>
                <c:pt idx="0">
                  <c:v>Mass Customer</c:v>
                </c:pt>
              </c:strCache>
            </c:strRef>
          </c:tx>
          <c:spPr>
            <a:noFill/>
            <a:ln w="25400" cap="flat" cmpd="sng" algn="ctr">
              <a:solidFill>
                <a:srgbClr val="92D05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Customer_Dem_Dash!$A$82:$A$86</c:f>
              <c:strCache>
                <c:ptCount val="4"/>
                <c:pt idx="0">
                  <c:v>0-20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Customer_Dem_Dash!$D$82:$D$86</c:f>
              <c:numCache>
                <c:formatCode>General</c:formatCode>
                <c:ptCount val="4"/>
                <c:pt idx="0">
                  <c:v>106</c:v>
                </c:pt>
                <c:pt idx="1">
                  <c:v>1002</c:v>
                </c:pt>
                <c:pt idx="2">
                  <c:v>835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70079744"/>
        <c:axId val="170080304"/>
      </c:barChart>
      <c:catAx>
        <c:axId val="17007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80304"/>
        <c:crosses val="autoZero"/>
        <c:auto val="1"/>
        <c:lblAlgn val="ctr"/>
        <c:lblOffset val="100"/>
        <c:noMultiLvlLbl val="0"/>
      </c:catAx>
      <c:valAx>
        <c:axId val="170080304"/>
        <c:scaling>
          <c:orientation val="minMax"/>
          <c:max val="2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79744"/>
        <c:crosses val="autoZero"/>
        <c:crossBetween val="between"/>
        <c:majorUnit val="500"/>
        <c:minorUnit val="10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[KPMG_VI_New_raw_data_update_final.xlsx]NewCustomerList_Dash!PivotTable1</c:name>
    <c:fmtId val="7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 smtClean="0"/>
              <a:t>New Customers</a:t>
            </a:r>
            <a:r>
              <a:rPr lang="en-US" sz="1100" b="1" baseline="0" dirty="0" smtClean="0"/>
              <a:t> </a:t>
            </a:r>
            <a:r>
              <a:rPr lang="en-US" sz="1100" b="1" dirty="0" smtClean="0"/>
              <a:t>Wealth </a:t>
            </a:r>
            <a:r>
              <a:rPr lang="en-US" sz="1100" b="1" dirty="0"/>
              <a:t>Segment by Age-bracket</a:t>
            </a:r>
          </a:p>
        </c:rich>
      </c:tx>
      <c:layout>
        <c:manualLayout>
          <c:xMode val="edge"/>
          <c:yMode val="edge"/>
          <c:x val="0.14217808645682531"/>
          <c:y val="9.6308931752893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NewCustomerList_Dash!$B$80:$B$81</c:f>
              <c:strCache>
                <c:ptCount val="1"/>
                <c:pt idx="0">
                  <c:v>Affluent Customer</c:v>
                </c:pt>
              </c:strCache>
            </c:strRef>
          </c:tx>
          <c:spPr>
            <a:noFill/>
            <a:ln w="25400" cap="flat" cmpd="sng" algn="ctr">
              <a:solidFill>
                <a:srgbClr val="0070C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NewCustomerList_Dash!$A$82:$A$86</c:f>
              <c:strCache>
                <c:ptCount val="4"/>
                <c:pt idx="0">
                  <c:v>0-22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NewCustomerList_Dash!$B$82:$B$86</c:f>
              <c:numCache>
                <c:formatCode>General</c:formatCode>
                <c:ptCount val="4"/>
                <c:pt idx="0">
                  <c:v>17</c:v>
                </c:pt>
                <c:pt idx="1">
                  <c:v>85</c:v>
                </c:pt>
                <c:pt idx="2">
                  <c:v>90</c:v>
                </c:pt>
                <c:pt idx="3">
                  <c:v>43</c:v>
                </c:pt>
              </c:numCache>
            </c:numRef>
          </c:val>
        </c:ser>
        <c:ser>
          <c:idx val="1"/>
          <c:order val="1"/>
          <c:tx>
            <c:strRef>
              <c:f>NewCustomerList_Dash!$C$80:$C$81</c:f>
              <c:strCache>
                <c:ptCount val="1"/>
                <c:pt idx="0">
                  <c:v>High Net Worth</c:v>
                </c:pt>
              </c:strCache>
            </c:strRef>
          </c:tx>
          <c:spPr>
            <a:noFill/>
            <a:ln w="25400" cap="flat" cmpd="sng" algn="ctr">
              <a:solidFill>
                <a:srgbClr val="C0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NewCustomerList_Dash!$A$82:$A$86</c:f>
              <c:strCache>
                <c:ptCount val="4"/>
                <c:pt idx="0">
                  <c:v>0-22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NewCustomerList_Dash!$C$82:$C$86</c:f>
              <c:numCache>
                <c:formatCode>General</c:formatCode>
                <c:ptCount val="4"/>
                <c:pt idx="0">
                  <c:v>12</c:v>
                </c:pt>
                <c:pt idx="1">
                  <c:v>93</c:v>
                </c:pt>
                <c:pt idx="2">
                  <c:v>97</c:v>
                </c:pt>
                <c:pt idx="3">
                  <c:v>47</c:v>
                </c:pt>
              </c:numCache>
            </c:numRef>
          </c:val>
        </c:ser>
        <c:ser>
          <c:idx val="2"/>
          <c:order val="2"/>
          <c:tx>
            <c:strRef>
              <c:f>NewCustomerList_Dash!$D$80:$D$81</c:f>
              <c:strCache>
                <c:ptCount val="1"/>
                <c:pt idx="0">
                  <c:v>Mass Customer</c:v>
                </c:pt>
              </c:strCache>
            </c:strRef>
          </c:tx>
          <c:spPr>
            <a:noFill/>
            <a:ln w="25400" cap="flat" cmpd="sng" algn="ctr">
              <a:solidFill>
                <a:srgbClr val="92D05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NewCustomerList_Dash!$A$82:$A$86</c:f>
              <c:strCache>
                <c:ptCount val="4"/>
                <c:pt idx="0">
                  <c:v>0-22</c:v>
                </c:pt>
                <c:pt idx="1">
                  <c:v>23-45</c:v>
                </c:pt>
                <c:pt idx="2">
                  <c:v>46-68</c:v>
                </c:pt>
                <c:pt idx="3">
                  <c:v>Over 68</c:v>
                </c:pt>
              </c:strCache>
            </c:strRef>
          </c:cat>
          <c:val>
            <c:numRef>
              <c:f>NewCustomerList_Dash!$D$82:$D$86</c:f>
              <c:numCache>
                <c:formatCode>General</c:formatCode>
                <c:ptCount val="4"/>
                <c:pt idx="0">
                  <c:v>27</c:v>
                </c:pt>
                <c:pt idx="1">
                  <c:v>160</c:v>
                </c:pt>
                <c:pt idx="2">
                  <c:v>225</c:v>
                </c:pt>
                <c:pt idx="3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8861680"/>
        <c:axId val="198862800"/>
      </c:barChart>
      <c:catAx>
        <c:axId val="19886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62800"/>
        <c:crosses val="autoZero"/>
        <c:auto val="1"/>
        <c:lblAlgn val="ctr"/>
        <c:lblOffset val="100"/>
        <c:noMultiLvlLbl val="0"/>
      </c:catAx>
      <c:valAx>
        <c:axId val="198862800"/>
        <c:scaling>
          <c:orientation val="minMax"/>
          <c:max val="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61680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[KPMG_VI_New_raw_data_update_final.xlsx]NewCustomerList_Dash!PivotTable4</c:name>
    <c:fmtId val="1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Number of</a:t>
            </a:r>
            <a:r>
              <a:rPr lang="en-US" sz="1100" b="1" baseline="0" dirty="0"/>
              <a:t> Customers-Owned Cars by State</a:t>
            </a:r>
            <a:endParaRPr lang="en-US" sz="11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NewCustomerList_Dash!$B$100:$B$101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NewCustomerList_Dash!$A$102:$A$104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NewCustomerList_Dash!$B$102:$B$104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</c:ser>
        <c:ser>
          <c:idx val="1"/>
          <c:order val="1"/>
          <c:tx>
            <c:strRef>
              <c:f>NewCustomerList_Dash!$C$100:$C$101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NewCustomerList_Dash!$A$102:$A$104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NewCustomerList_Dash!$C$102:$C$104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417296"/>
        <c:axId val="263664016"/>
      </c:barChart>
      <c:catAx>
        <c:axId val="19941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664016"/>
        <c:crosses val="autoZero"/>
        <c:auto val="1"/>
        <c:lblAlgn val="ctr"/>
        <c:lblOffset val="100"/>
        <c:noMultiLvlLbl val="0"/>
      </c:catAx>
      <c:valAx>
        <c:axId val="263664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1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9420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All supporting files are attached.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05025" y="1711943"/>
            <a:ext cx="8057232" cy="112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Data </a:t>
            </a:r>
            <a:r>
              <a:rPr sz="1800" dirty="0" smtClean="0"/>
              <a:t>Exploration</a:t>
            </a:r>
            <a:r>
              <a:rPr lang="en-US" sz="1800" dirty="0" smtClean="0"/>
              <a:t> &amp; </a:t>
            </a:r>
            <a:r>
              <a:rPr sz="1800" dirty="0" smtClean="0"/>
              <a:t>Model </a:t>
            </a:r>
            <a:r>
              <a:rPr sz="1800" dirty="0"/>
              <a:t>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2897404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629566" y="1884650"/>
            <a:ext cx="6925119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Customers’ Age distribution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Purchases of Bikes by Gender (Count, Sum, Percentage)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Customers’ 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Customers’ Wealth Segment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Number of Cars Owned by Customers</a:t>
            </a:r>
            <a:endParaRPr sz="18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 &amp; 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4" y="1102985"/>
            <a:ext cx="4214575" cy="5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Purchases of Bikes </a:t>
            </a:r>
            <a:r>
              <a:rPr lang="en-US" sz="1800" dirty="0" smtClean="0"/>
              <a:t>in last 3 years</a:t>
            </a:r>
            <a:endParaRPr lang="en-US" sz="1800" dirty="0"/>
          </a:p>
        </p:txBody>
      </p:sp>
      <p:sp>
        <p:nvSpPr>
          <p:cNvPr id="133" name="Shape 82"/>
          <p:cNvSpPr/>
          <p:nvPr/>
        </p:nvSpPr>
        <p:spPr>
          <a:xfrm>
            <a:off x="320225" y="1633337"/>
            <a:ext cx="3984171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Females contributed to </a:t>
            </a:r>
            <a:r>
              <a:rPr lang="en-US" sz="1400" dirty="0" smtClean="0"/>
              <a:t>50.59% </a:t>
            </a:r>
            <a:r>
              <a:rPr lang="en-US" sz="1400" dirty="0" smtClean="0"/>
              <a:t>with purchases of total </a:t>
            </a:r>
            <a:r>
              <a:rPr lang="en-US" sz="1400" dirty="0" smtClean="0"/>
              <a:t>25,212  </a:t>
            </a:r>
            <a:r>
              <a:rPr lang="en-US" sz="1400" dirty="0" smtClean="0"/>
              <a:t>while Males contributed </a:t>
            </a:r>
            <a:r>
              <a:rPr lang="en-US" sz="1400" dirty="0" smtClean="0"/>
              <a:t>47.69% </a:t>
            </a:r>
            <a:r>
              <a:rPr lang="en-US" sz="1400" dirty="0" smtClean="0"/>
              <a:t>with purchases of total </a:t>
            </a:r>
            <a:r>
              <a:rPr lang="en-US" sz="1400" dirty="0" smtClean="0"/>
              <a:t>23,765.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Therefore, we should target our advertisement efforts more for the Females as compare to Males.</a:t>
            </a: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332270"/>
              </p:ext>
            </p:extLst>
          </p:nvPr>
        </p:nvGraphicFramePr>
        <p:xfrm>
          <a:off x="4604688" y="679265"/>
          <a:ext cx="4368575" cy="224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340316"/>
              </p:ext>
            </p:extLst>
          </p:nvPr>
        </p:nvGraphicFramePr>
        <p:xfrm>
          <a:off x="4419600" y="2716694"/>
          <a:ext cx="4351026" cy="2426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 &amp; 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3311061" cy="5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 smtClean="0"/>
              <a:t>Customers’ Age Distribution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/>
          <p:cNvSpPr/>
          <p:nvPr/>
        </p:nvSpPr>
        <p:spPr>
          <a:xfrm>
            <a:off x="320225" y="1633337"/>
            <a:ext cx="3984171" cy="215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majority of new customers falls in the age bracket of </a:t>
            </a:r>
            <a:r>
              <a:rPr lang="en-US" sz="1400" dirty="0" smtClean="0"/>
              <a:t>46-68 </a:t>
            </a:r>
            <a:r>
              <a:rPr lang="en-US" sz="1400" dirty="0" smtClean="0"/>
              <a:t>with count of </a:t>
            </a:r>
            <a:r>
              <a:rPr lang="en-US" sz="1400" dirty="0" smtClean="0"/>
              <a:t>412. </a:t>
            </a:r>
            <a:r>
              <a:rPr lang="en-US" sz="1400" dirty="0" smtClean="0"/>
              <a:t>Whereas, on the second number are the customers that fall in the age bracket of </a:t>
            </a:r>
            <a:r>
              <a:rPr lang="en-US" sz="1400" dirty="0" smtClean="0"/>
              <a:t>23-45 </a:t>
            </a:r>
            <a:r>
              <a:rPr lang="en-US" sz="1400" dirty="0" smtClean="0"/>
              <a:t>with count of </a:t>
            </a:r>
            <a:r>
              <a:rPr lang="en-US" sz="1400" dirty="0" smtClean="0"/>
              <a:t>338.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However, remaining two brackets 0-20 and Over 68 contain only </a:t>
            </a:r>
            <a:r>
              <a:rPr lang="en-US" sz="1400" dirty="0" smtClean="0"/>
              <a:t>56 </a:t>
            </a:r>
            <a:r>
              <a:rPr lang="en-US" sz="1400" dirty="0" smtClean="0"/>
              <a:t>and </a:t>
            </a:r>
            <a:r>
              <a:rPr lang="en-US" sz="1400" dirty="0" smtClean="0"/>
              <a:t>177 new customers respectively</a:t>
            </a:r>
            <a:r>
              <a:rPr lang="en-US" sz="1400" dirty="0" smtClean="0"/>
              <a:t>.</a:t>
            </a:r>
            <a:endParaRPr sz="14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5214819"/>
              </p:ext>
            </p:extLst>
          </p:nvPr>
        </p:nvGraphicFramePr>
        <p:xfrm>
          <a:off x="4763911" y="2912533"/>
          <a:ext cx="4059370" cy="223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405618"/>
              </p:ext>
            </p:extLst>
          </p:nvPr>
        </p:nvGraphicFramePr>
        <p:xfrm>
          <a:off x="4829439" y="707677"/>
          <a:ext cx="3941186" cy="236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131" name="Shape 80"/>
          <p:cNvSpPr/>
          <p:nvPr/>
        </p:nvSpPr>
        <p:spPr>
          <a:xfrm>
            <a:off x="205025" y="26397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&amp; 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102985"/>
            <a:ext cx="4214575" cy="5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Customers’ Job Industry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06168"/>
            <a:ext cx="3984171" cy="266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Customers from </a:t>
            </a:r>
            <a:r>
              <a:rPr lang="en-US" sz="1400" dirty="0" smtClean="0"/>
              <a:t>Financial Services </a:t>
            </a:r>
            <a:r>
              <a:rPr lang="en-US" sz="1400" dirty="0"/>
              <a:t>industry stand at top with count of </a:t>
            </a:r>
            <a:r>
              <a:rPr lang="en-US" sz="1400" dirty="0" smtClean="0"/>
              <a:t>203 </a:t>
            </a:r>
            <a:r>
              <a:rPr lang="en-US" sz="1400" dirty="0"/>
              <a:t>customers. Whereas, </a:t>
            </a:r>
            <a:r>
              <a:rPr lang="en-US" sz="1400" dirty="0" smtClean="0"/>
              <a:t>Manufacturing </a:t>
            </a:r>
            <a:r>
              <a:rPr lang="en-US" sz="1400" dirty="0"/>
              <a:t>and Health Industries stand at second and third with counts of </a:t>
            </a:r>
            <a:r>
              <a:rPr lang="en-US" sz="1400" dirty="0" smtClean="0"/>
              <a:t>199 </a:t>
            </a:r>
            <a:r>
              <a:rPr lang="en-US" sz="1400" dirty="0"/>
              <a:t>and </a:t>
            </a:r>
            <a:r>
              <a:rPr lang="en-US" sz="1400" dirty="0" smtClean="0"/>
              <a:t>152 </a:t>
            </a:r>
            <a:r>
              <a:rPr lang="en-US" sz="1400" dirty="0"/>
              <a:t>customers respectively.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Customers from rest of industries present average counts with below average are Entertainment, Agriculture and Telecommunications.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189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00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18962"/>
              </p:ext>
            </p:extLst>
          </p:nvPr>
        </p:nvGraphicFramePr>
        <p:xfrm>
          <a:off x="4097867" y="820525"/>
          <a:ext cx="4967111" cy="210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18225"/>
              </p:ext>
            </p:extLst>
          </p:nvPr>
        </p:nvGraphicFramePr>
        <p:xfrm>
          <a:off x="4052711" y="2743200"/>
          <a:ext cx="5091289" cy="2400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67415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140" name="Shape 89"/>
          <p:cNvSpPr/>
          <p:nvPr/>
        </p:nvSpPr>
        <p:spPr>
          <a:xfrm>
            <a:off x="205025" y="26397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 &amp; 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6" y="1083299"/>
            <a:ext cx="3877118" cy="5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Customers’ Wealth Segments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189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00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/>
          <p:cNvSpPr/>
          <p:nvPr/>
        </p:nvSpPr>
        <p:spPr>
          <a:xfrm>
            <a:off x="205025" y="1586481"/>
            <a:ext cx="3877119" cy="315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sz="1400" dirty="0" smtClean="0"/>
              <a:t>In all ages, the number of New Customers that comes under Mass Customers segment are the highest, so our focus should be on that wealth segment.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sz="1400" dirty="0" smtClean="0"/>
              <a:t>Second priority should be at New customers that fall in the High Net Worth segment.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sz="1400" dirty="0" smtClean="0"/>
              <a:t>As for Affluent Customer segment, the number of new customers that fall in the age brackets 23-45 and 46-68 should be focused.</a:t>
            </a:r>
            <a:endParaRPr sz="14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600795"/>
              </p:ext>
            </p:extLst>
          </p:nvPr>
        </p:nvGraphicFramePr>
        <p:xfrm>
          <a:off x="4082144" y="786688"/>
          <a:ext cx="4948966" cy="2419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60428"/>
              </p:ext>
            </p:extLst>
          </p:nvPr>
        </p:nvGraphicFramePr>
        <p:xfrm>
          <a:off x="4082144" y="3033623"/>
          <a:ext cx="5061856" cy="210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4018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397036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 smtClean="0"/>
              <a:t>State-wise Customers-Owned Cars</a:t>
            </a:r>
            <a:endParaRPr sz="1800" dirty="0"/>
          </a:p>
        </p:txBody>
      </p:sp>
      <p:sp>
        <p:nvSpPr>
          <p:cNvPr id="151" name="Shape 100"/>
          <p:cNvSpPr/>
          <p:nvPr/>
        </p:nvSpPr>
        <p:spPr>
          <a:xfrm>
            <a:off x="205025" y="1627059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NSW state should be considered the most as the new customers in this state don’t own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However, other two states, QLD and VIC present challenges in order to attract new customers as the majority of them own cars.</a:t>
            </a:r>
            <a:endParaRPr sz="1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694548"/>
              </p:ext>
            </p:extLst>
          </p:nvPr>
        </p:nvGraphicFramePr>
        <p:xfrm>
          <a:off x="4272503" y="13874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747</Words>
  <Application>Microsoft Office PowerPoint</Application>
  <PresentationFormat>On-screen Show (16:9)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ABC</cp:lastModifiedBy>
  <cp:revision>25</cp:revision>
  <dcterms:modified xsi:type="dcterms:W3CDTF">2020-05-01T21:33:22Z</dcterms:modified>
</cp:coreProperties>
</file>