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3A38-A273-4407-8D5F-9D4B2BA8B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997B7-6869-458A-8F71-7A41C0D6C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DA912-4AF2-4471-A965-C57E2B7D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795F-D2B0-4F72-B544-C3ADD7CFFFA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320E-183E-411B-8A39-A4CF1E3F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0B46-748C-45C2-8D05-B08D3B03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AB6D-55E4-4CE8-87BC-6E78D564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8CEB-63C9-43E9-A485-091F5184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F4156-013A-4455-AC85-F4DCFD0E7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93A10-1685-4869-89A3-DC5D3003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795F-D2B0-4F72-B544-C3ADD7CFFFA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D47D-EC4F-48E8-8A9D-409EE951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A10B-8D23-43A6-AF9E-A2F90A3E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AB6D-55E4-4CE8-87BC-6E78D564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6333B-07E0-4E73-8F60-A05B4E50E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9EA7B-2DF5-4199-844A-CFD64E2A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40D53-44CC-4B2D-92A9-BF81E64F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795F-D2B0-4F72-B544-C3ADD7CFFFA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A1044-B1B1-41D7-82EC-2D946577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C4A8-9D7D-4148-8B3D-D99EE91D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AB6D-55E4-4CE8-87BC-6E78D564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8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338C-BB4B-44B6-9DE2-316332AA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0754-17D5-4B21-826B-DF30A3BC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AE7D-3FFF-454D-82F6-F35038F5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795F-D2B0-4F72-B544-C3ADD7CFFFA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A87C6-05B7-4B46-830C-0A0176FC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A052-9C11-4F33-9640-8FC58A21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AB6D-55E4-4CE8-87BC-6E78D564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0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1814-FA72-4BA0-AAA0-CF892EFB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FBE40-8A5A-4114-9AF7-6902CA5EC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D45E-7E9A-4E0D-9151-C6D2DFAF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795F-D2B0-4F72-B544-C3ADD7CFFFA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5FCA-ED12-4A13-8676-9D7173B2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7046-46BE-499D-A15D-278E36AE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AB6D-55E4-4CE8-87BC-6E78D564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54F4-0096-4982-916E-A7DB384B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3EEEF-A282-4BFA-B139-C6EEA64AB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57C00-2C39-4072-AEA0-B7F5805DF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E05A-B50F-47D0-8A55-A4E82050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795F-D2B0-4F72-B544-C3ADD7CFFFA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45778-58FD-4A34-BD67-A069B078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3AC59-7721-42BE-9ECD-1E57064B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AB6D-55E4-4CE8-87BC-6E78D564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2C9B-2E69-4A75-B161-8D14B98E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8EC26-400A-476C-BA83-A3EBD2B30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423C-903F-42C0-9D85-EE68C269F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24873-3FEA-48D4-8838-B3FA9C9D9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B82BB-51EE-4D2E-932B-FBEE13372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FEA05-9E49-493D-BA26-CE5D77D3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795F-D2B0-4F72-B544-C3ADD7CFFFA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7F257-963A-4FBF-A6CD-E118C0A6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CDE2A-CBA5-459B-8E47-6C5A3153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AB6D-55E4-4CE8-87BC-6E78D564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3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3514-C70A-4116-9979-C5CF0B26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D5705-9EFB-471A-9CED-ED87969D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795F-D2B0-4F72-B544-C3ADD7CFFFA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6881F-DB63-4528-8D36-F56FB3DC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9445A-07CE-450E-BC36-CF461F16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AB6D-55E4-4CE8-87BC-6E78D564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88179-F99A-4A98-897A-B04F122D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795F-D2B0-4F72-B544-C3ADD7CFFFA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A4F81-95CD-4D71-B16B-00848D56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23D13-EEBA-4D46-B235-E78DEC54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AB6D-55E4-4CE8-87BC-6E78D564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9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C234-0D46-4A40-B318-B1B5B96B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C92EF-4F05-45D6-A7CA-C40E071F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9E4D7-8E75-4240-9592-3F66469E6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E4EA8-4054-447A-855C-CFD2E801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795F-D2B0-4F72-B544-C3ADD7CFFFA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D86F1-6D4C-4CE8-B558-F217DAAB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9A64-E9F0-45D2-B2A3-B651C602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AB6D-55E4-4CE8-87BC-6E78D564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8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1AFD-20DB-46FA-8E42-9DD47832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213C1-385D-4F32-8F49-5DA6FB610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2140A-48FC-4584-9D40-07D9D1A46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0D1D2-A181-46E6-A1A9-F5633C48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795F-D2B0-4F72-B544-C3ADD7CFFFA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E5633-A065-4BB1-A80A-8493B27F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40587-A6D9-4F51-A575-23DFF85A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AB6D-55E4-4CE8-87BC-6E78D564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2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70A28-D6E8-4019-A9BC-236EDEA8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D8C7C-8D06-4203-9E9E-75491F192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7AB63-D2C6-41EF-A284-69249B10D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795F-D2B0-4F72-B544-C3ADD7CFFFA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1106-D466-4EC6-92AF-F40744C13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7511-EC4B-452A-8A85-EF0CFA168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AB6D-55E4-4CE8-87BC-6E78D564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2D54-0097-4D6F-80C8-06994E8F7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COMS 4995 SPRING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94AB6-C4CE-475B-95B4-3E926EBEF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DEEP LEARNING – DETECTING CANCER TUMOR CELLS FROM PATHOLOGY SAMPLES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92C92-87B4-4565-BC03-242665629498}"/>
              </a:ext>
            </a:extLst>
          </p:cNvPr>
          <p:cNvSpPr txBox="1"/>
          <p:nvPr/>
        </p:nvSpPr>
        <p:spPr>
          <a:xfrm>
            <a:off x="8713988" y="5680074"/>
            <a:ext cx="2959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Roboto" panose="02000000000000000000" pitchFamily="2" charset="0"/>
              </a:rPr>
              <a:t>SYED, HUMAYUN </a:t>
            </a:r>
            <a:endParaRPr lang="en-US" sz="2800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5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EFF6-927D-45C8-8A7D-40E3FF5E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05E5-CD73-4C44-9B0D-221CFADB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augmentation was worsening the results hence I decided to not use data augmentation for multi magnification approach.</a:t>
            </a:r>
          </a:p>
          <a:p>
            <a:r>
              <a:rPr lang="en-US" dirty="0"/>
              <a:t>InceptionV3 with pre trained imaged net weights gave surprisingly good results however the best results for both single magnification and multi magnification approach were obtained using fine tuned models.</a:t>
            </a:r>
          </a:p>
          <a:p>
            <a:r>
              <a:rPr lang="en-US" dirty="0"/>
              <a:t>Multi level scaling models in general gave better results than single level zooming.</a:t>
            </a:r>
          </a:p>
        </p:txBody>
      </p:sp>
    </p:spTree>
    <p:extLst>
      <p:ext uri="{BB962C8B-B14F-4D97-AF65-F5344CB8AC3E}">
        <p14:creationId xmlns:p14="http://schemas.microsoft.com/office/powerpoint/2010/main" val="339126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8186-33EF-4DC8-A726-4DB701D3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BBE7-D01D-4641-A038-9F88920CF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copied over the files from the shared folder that prof Gordon gave us to my Columbia drive and was able to access the data from there through collab.</a:t>
            </a:r>
          </a:p>
          <a:p>
            <a:r>
              <a:rPr lang="en-US" dirty="0"/>
              <a:t>I ended up creating patches( of size 299x299) for the set of pathology samples by using the sliding window approach. </a:t>
            </a:r>
          </a:p>
          <a:p>
            <a:r>
              <a:rPr lang="en-US" dirty="0"/>
              <a:t>For the patches I only took the patches which had </a:t>
            </a:r>
            <a:r>
              <a:rPr lang="en-US" dirty="0" err="1"/>
              <a:t>atleast</a:t>
            </a:r>
            <a:r>
              <a:rPr lang="en-US" dirty="0"/>
              <a:t> 20% tissue. </a:t>
            </a:r>
          </a:p>
          <a:p>
            <a:r>
              <a:rPr lang="en-US" dirty="0"/>
              <a:t>I classified an image to be cancerous if the center 128x128 image had </a:t>
            </a:r>
            <a:r>
              <a:rPr lang="en-US" dirty="0" err="1"/>
              <a:t>atleast</a:t>
            </a:r>
            <a:r>
              <a:rPr lang="en-US" dirty="0"/>
              <a:t> one cancer pixel.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3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18A8-1575-405E-839D-9E01FBF0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sampling the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3C65-D307-4947-B215-DF2727A8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 set was very heavily imbalanced it contained significantly more non cancerous images than cancerous images hence I needed to under sample the non cancerous images in the training set to have equal number of cancerous and non cancerous image patches.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Under sampling was done for both the approaches single magnification level image prediction and multi magnification level image prediction. </a:t>
            </a:r>
          </a:p>
        </p:txBody>
      </p:sp>
    </p:spTree>
    <p:extLst>
      <p:ext uri="{BB962C8B-B14F-4D97-AF65-F5344CB8AC3E}">
        <p14:creationId xmlns:p14="http://schemas.microsoft.com/office/powerpoint/2010/main" val="32965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1975-0B27-4FC6-A3E3-0BB2BE52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slides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4CA14D-CE21-4001-A2BE-2031BF331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0" y="1855254"/>
            <a:ext cx="356667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08434-9C66-4235-A0F8-C36D4762B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55" y="195894"/>
            <a:ext cx="4050800" cy="3438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1829FA-F6AE-4427-891F-0F50858D6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383" y="3531637"/>
            <a:ext cx="2935945" cy="3326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C1F53C-599B-494D-ABE1-440B903EF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66" y="3634045"/>
            <a:ext cx="2112268" cy="33263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721EA6-2E26-495C-B6C9-E5AC0CCA02D2}"/>
              </a:ext>
            </a:extLst>
          </p:cNvPr>
          <p:cNvSpPr txBox="1"/>
          <p:nvPr/>
        </p:nvSpPr>
        <p:spPr>
          <a:xfrm>
            <a:off x="7879755" y="1044357"/>
            <a:ext cx="4313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urier New" panose="02070309020205020404" pitchFamily="49" charset="0"/>
              </a:rPr>
              <a:t>'tumor_101','tumor_110’,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'tumor_094','tumor_078’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,'tumor_031'</a:t>
            </a:r>
          </a:p>
        </p:txBody>
      </p:sp>
    </p:spTree>
    <p:extLst>
      <p:ext uri="{BB962C8B-B14F-4D97-AF65-F5344CB8AC3E}">
        <p14:creationId xmlns:p14="http://schemas.microsoft.com/office/powerpoint/2010/main" val="88575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EC37-4181-41EF-BB75-33744302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98" y="346464"/>
            <a:ext cx="10515600" cy="1325563"/>
          </a:xfrm>
        </p:spPr>
        <p:txBody>
          <a:bodyPr/>
          <a:lstStyle/>
          <a:p>
            <a:r>
              <a:rPr lang="en-US" dirty="0"/>
              <a:t>Test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07FF-91E1-498B-8D3D-C25592FE1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9637" cy="507028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effectLst/>
                <a:latin typeface="Courier New" panose="02070309020205020404" pitchFamily="49" charset="0"/>
              </a:rPr>
              <a:t>'tumor_091','tumor_084','tumor_016'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42230-6B17-434A-9951-9439AC4BC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" y="2332653"/>
            <a:ext cx="4050800" cy="3538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0E54FD-1C9E-4E70-8974-57A70F0C0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497" y="2332653"/>
            <a:ext cx="3200406" cy="3895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1DC835-3C5F-4292-9CA9-B7829D8B5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598" y="2332653"/>
            <a:ext cx="2112268" cy="38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3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F4AA-1074-4D05-9861-72E92CBA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Magnification metrics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932106-04CE-4CCA-8EC2-51B99EC76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7606"/>
              </p:ext>
            </p:extLst>
          </p:nvPr>
        </p:nvGraphicFramePr>
        <p:xfrm>
          <a:off x="457200" y="1590521"/>
          <a:ext cx="11114315" cy="367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863">
                  <a:extLst>
                    <a:ext uri="{9D8B030D-6E8A-4147-A177-3AD203B41FA5}">
                      <a16:colId xmlns:a16="http://schemas.microsoft.com/office/drawing/2014/main" val="3802165842"/>
                    </a:ext>
                  </a:extLst>
                </a:gridCol>
                <a:gridCol w="2222863">
                  <a:extLst>
                    <a:ext uri="{9D8B030D-6E8A-4147-A177-3AD203B41FA5}">
                      <a16:colId xmlns:a16="http://schemas.microsoft.com/office/drawing/2014/main" val="3092204767"/>
                    </a:ext>
                  </a:extLst>
                </a:gridCol>
                <a:gridCol w="2222863">
                  <a:extLst>
                    <a:ext uri="{9D8B030D-6E8A-4147-A177-3AD203B41FA5}">
                      <a16:colId xmlns:a16="http://schemas.microsoft.com/office/drawing/2014/main" val="3441712721"/>
                    </a:ext>
                  </a:extLst>
                </a:gridCol>
                <a:gridCol w="2222863">
                  <a:extLst>
                    <a:ext uri="{9D8B030D-6E8A-4147-A177-3AD203B41FA5}">
                      <a16:colId xmlns:a16="http://schemas.microsoft.com/office/drawing/2014/main" val="2659426338"/>
                    </a:ext>
                  </a:extLst>
                </a:gridCol>
                <a:gridCol w="2222863">
                  <a:extLst>
                    <a:ext uri="{9D8B030D-6E8A-4147-A177-3AD203B41FA5}">
                      <a16:colId xmlns:a16="http://schemas.microsoft.com/office/drawing/2014/main" val="584891826"/>
                    </a:ext>
                  </a:extLst>
                </a:gridCol>
              </a:tblGrid>
              <a:tr h="510839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roc_auc_score</a:t>
                      </a: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74588"/>
                  </a:ext>
                </a:extLst>
              </a:tr>
              <a:tr h="660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Inception with image net trained weights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0.764472190692395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0.7317073170731707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0.4195804195804196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0.7502467221204004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19652"/>
                  </a:ext>
                </a:extLst>
              </a:tr>
              <a:tr h="1255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Inception with data augmentation and image net trained weights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0.813280363223609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0.5756097560975609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0.4176991150442477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0.7100913263467895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945158"/>
                  </a:ext>
                </a:extLst>
              </a:tr>
              <a:tr h="859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Inception with fine tuned upper layers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0.7338251986379115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0.8097560975609757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0.41448189762796506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0.7667919858389336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114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95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0AC2-1C47-4D1A-81E8-8DAA33E1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98698" cy="437308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Magnification heatmap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B986A4-3B2C-4319-9E0E-58835D6EC9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2" y="1343722"/>
            <a:ext cx="3330218" cy="29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4CC159C-7EF1-4E95-A9D0-C8DC4371C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00" y="1410220"/>
            <a:ext cx="3234183" cy="277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4489EC2-3444-4CC0-8DFA-50D34C8DA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369" y="1304762"/>
            <a:ext cx="3294748" cy="282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9A58DD2-5ED6-443C-8FEA-7A71E6700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405" y="4521182"/>
            <a:ext cx="2830675" cy="242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A16483-8F83-406B-A2A7-ED2FB481B8B5}"/>
              </a:ext>
            </a:extLst>
          </p:cNvPr>
          <p:cNvSpPr txBox="1"/>
          <p:nvPr/>
        </p:nvSpPr>
        <p:spPr>
          <a:xfrm>
            <a:off x="3926167" y="935429"/>
            <a:ext cx="228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inception_model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1B103-228B-4C72-9749-3C77897C3771}"/>
              </a:ext>
            </a:extLst>
          </p:cNvPr>
          <p:cNvSpPr txBox="1"/>
          <p:nvPr/>
        </p:nvSpPr>
        <p:spPr>
          <a:xfrm>
            <a:off x="6686083" y="935430"/>
            <a:ext cx="403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inception_augmented_model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6503C-BB1B-47D3-A0BA-40AC857FD7C0}"/>
              </a:ext>
            </a:extLst>
          </p:cNvPr>
          <p:cNvSpPr txBox="1"/>
          <p:nvPr/>
        </p:nvSpPr>
        <p:spPr>
          <a:xfrm>
            <a:off x="7044010" y="4222033"/>
            <a:ext cx="403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inception_fine_tuned_model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44A79-A93A-4DEA-AC73-9B74156AA2B2}"/>
              </a:ext>
            </a:extLst>
          </p:cNvPr>
          <p:cNvSpPr txBox="1"/>
          <p:nvPr/>
        </p:nvSpPr>
        <p:spPr>
          <a:xfrm>
            <a:off x="691984" y="1020556"/>
            <a:ext cx="228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Ground truth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F4AA-1074-4D05-9861-72E92CBA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Magnification metrics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932106-04CE-4CCA-8EC2-51B99EC76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99146"/>
              </p:ext>
            </p:extLst>
          </p:nvPr>
        </p:nvGraphicFramePr>
        <p:xfrm>
          <a:off x="217714" y="1567543"/>
          <a:ext cx="11332032" cy="277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672">
                  <a:extLst>
                    <a:ext uri="{9D8B030D-6E8A-4147-A177-3AD203B41FA5}">
                      <a16:colId xmlns:a16="http://schemas.microsoft.com/office/drawing/2014/main" val="2109740096"/>
                    </a:ext>
                  </a:extLst>
                </a:gridCol>
                <a:gridCol w="1888672">
                  <a:extLst>
                    <a:ext uri="{9D8B030D-6E8A-4147-A177-3AD203B41FA5}">
                      <a16:colId xmlns:a16="http://schemas.microsoft.com/office/drawing/2014/main" val="3802165842"/>
                    </a:ext>
                  </a:extLst>
                </a:gridCol>
                <a:gridCol w="1888672">
                  <a:extLst>
                    <a:ext uri="{9D8B030D-6E8A-4147-A177-3AD203B41FA5}">
                      <a16:colId xmlns:a16="http://schemas.microsoft.com/office/drawing/2014/main" val="3092204767"/>
                    </a:ext>
                  </a:extLst>
                </a:gridCol>
                <a:gridCol w="1888672">
                  <a:extLst>
                    <a:ext uri="{9D8B030D-6E8A-4147-A177-3AD203B41FA5}">
                      <a16:colId xmlns:a16="http://schemas.microsoft.com/office/drawing/2014/main" val="3441712721"/>
                    </a:ext>
                  </a:extLst>
                </a:gridCol>
                <a:gridCol w="1888672">
                  <a:extLst>
                    <a:ext uri="{9D8B030D-6E8A-4147-A177-3AD203B41FA5}">
                      <a16:colId xmlns:a16="http://schemas.microsoft.com/office/drawing/2014/main" val="2659426338"/>
                    </a:ext>
                  </a:extLst>
                </a:gridCol>
                <a:gridCol w="1888672">
                  <a:extLst>
                    <a:ext uri="{9D8B030D-6E8A-4147-A177-3AD203B41FA5}">
                      <a16:colId xmlns:a16="http://schemas.microsoft.com/office/drawing/2014/main" val="58489182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roc_auc_score</a:t>
                      </a: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74588"/>
                  </a:ext>
                </a:extLst>
              </a:tr>
              <a:tr h="9252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multi_magnification_model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 Inception with image net trained weights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0.7678774120317821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0.9024390243902439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0.4749679075738126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0.8262997947898555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19652"/>
                  </a:ext>
                </a:extLst>
              </a:tr>
              <a:tr h="1202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fine_tuned_multi_magnification_model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 Inception with fine tuned upper layers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0.6362088535754824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0.7219512195121951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0.31590181430096054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0.6734354684587309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1145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3C768E-E07C-441B-9074-3C5E08FF00D3}"/>
              </a:ext>
            </a:extLst>
          </p:cNvPr>
          <p:cNvSpPr txBox="1"/>
          <p:nvPr/>
        </p:nvSpPr>
        <p:spPr>
          <a:xfrm>
            <a:off x="2347274" y="5344998"/>
            <a:ext cx="670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-  I did not use augmentation as it was giving me very bad result for single magnification level .</a:t>
            </a:r>
          </a:p>
        </p:txBody>
      </p:sp>
    </p:spTree>
    <p:extLst>
      <p:ext uri="{BB962C8B-B14F-4D97-AF65-F5344CB8AC3E}">
        <p14:creationId xmlns:p14="http://schemas.microsoft.com/office/powerpoint/2010/main" val="239898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0AC2-1C47-4D1A-81E8-8DAA33E1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Magnification heatmap example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B8FC6F5-E889-4443-8118-264E5B3672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" y="1892361"/>
            <a:ext cx="3586509" cy="313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4D0EA8-CBED-4FBD-BEBE-0C2DCADCF8C0}"/>
              </a:ext>
            </a:extLst>
          </p:cNvPr>
          <p:cNvSpPr txBox="1"/>
          <p:nvPr/>
        </p:nvSpPr>
        <p:spPr>
          <a:xfrm>
            <a:off x="796366" y="1468360"/>
            <a:ext cx="228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Ground truth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10E050-C008-4DD9-853D-2839FF4FC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811" y="1894054"/>
            <a:ext cx="3649941" cy="313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84FCE2-C10A-45B3-891F-44DC3039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50" y="1930024"/>
            <a:ext cx="3544530" cy="304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5D8279-3A90-47A3-8881-037E5E8AE2D6}"/>
              </a:ext>
            </a:extLst>
          </p:cNvPr>
          <p:cNvSpPr txBox="1"/>
          <p:nvPr/>
        </p:nvSpPr>
        <p:spPr>
          <a:xfrm>
            <a:off x="8438710" y="1468359"/>
            <a:ext cx="354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fine_tuned_multi_magnification_model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EA652-D73F-4A27-AF76-8E1273CB4E89}"/>
              </a:ext>
            </a:extLst>
          </p:cNvPr>
          <p:cNvSpPr txBox="1"/>
          <p:nvPr/>
        </p:nvSpPr>
        <p:spPr>
          <a:xfrm>
            <a:off x="4070974" y="1491496"/>
            <a:ext cx="364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multi_magnification_model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9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438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Roboto</vt:lpstr>
      <vt:lpstr>Office Theme</vt:lpstr>
      <vt:lpstr>COMS 4995 SPRING 2021</vt:lpstr>
      <vt:lpstr>DATA STORAGE AND PROCESSING</vt:lpstr>
      <vt:lpstr>Under sampling the training data</vt:lpstr>
      <vt:lpstr>Train slides</vt:lpstr>
      <vt:lpstr>Test slides</vt:lpstr>
      <vt:lpstr>Single Magnification metrics</vt:lpstr>
      <vt:lpstr>Single Magnification heatmap results</vt:lpstr>
      <vt:lpstr>Multi Magnification metrics </vt:lpstr>
      <vt:lpstr>Multi Magnification heatmap example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 4995 SPRING 2021</dc:title>
  <dc:creator>Syed Humayun</dc:creator>
  <cp:lastModifiedBy>Syed Humayun</cp:lastModifiedBy>
  <cp:revision>25</cp:revision>
  <dcterms:created xsi:type="dcterms:W3CDTF">2021-04-29T06:24:19Z</dcterms:created>
  <dcterms:modified xsi:type="dcterms:W3CDTF">2021-04-29T22:11:05Z</dcterms:modified>
</cp:coreProperties>
</file>