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6459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F5CC"/>
    <a:srgbClr val="FED67F"/>
    <a:srgbClr val="FBDCBF"/>
    <a:srgbClr val="D7F5CD"/>
    <a:srgbClr val="FFCFE7"/>
    <a:srgbClr val="BFE7FF"/>
    <a:srgbClr val="FCDCBF"/>
    <a:srgbClr val="5F5F5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39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1" y="5387365"/>
            <a:ext cx="13990320" cy="11460480"/>
          </a:xfrm>
        </p:spPr>
        <p:txBody>
          <a:bodyPr anchor="b"/>
          <a:lstStyle>
            <a:lvl1pPr algn="ctr">
              <a:defRPr sz="108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7289780"/>
            <a:ext cx="12344400" cy="7947659"/>
          </a:xfrm>
        </p:spPr>
        <p:txBody>
          <a:bodyPr/>
          <a:lstStyle>
            <a:lvl1pPr marL="0" indent="0" algn="ctr">
              <a:buNone/>
              <a:defRPr sz="4323"/>
            </a:lvl1pPr>
            <a:lvl2pPr marL="823285" indent="0" algn="ctr">
              <a:buNone/>
              <a:defRPr sz="3602"/>
            </a:lvl2pPr>
            <a:lvl3pPr marL="1646571" indent="0" algn="ctr">
              <a:buNone/>
              <a:defRPr sz="3241"/>
            </a:lvl3pPr>
            <a:lvl4pPr marL="2469856" indent="0" algn="ctr">
              <a:buNone/>
              <a:defRPr sz="2880"/>
            </a:lvl4pPr>
            <a:lvl5pPr marL="3293142" indent="0" algn="ctr">
              <a:buNone/>
              <a:defRPr sz="2880"/>
            </a:lvl5pPr>
            <a:lvl6pPr marL="4116427" indent="0" algn="ctr">
              <a:buNone/>
              <a:defRPr sz="2880"/>
            </a:lvl6pPr>
            <a:lvl7pPr marL="4939713" indent="0" algn="ctr">
              <a:buNone/>
              <a:defRPr sz="2880"/>
            </a:lvl7pPr>
            <a:lvl8pPr marL="5762993" indent="0" algn="ctr">
              <a:buNone/>
              <a:defRPr sz="2880"/>
            </a:lvl8pPr>
            <a:lvl9pPr marL="6586284" indent="0" algn="ctr">
              <a:buNone/>
              <a:defRPr sz="28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89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97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1752621"/>
            <a:ext cx="3549015" cy="278968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6" y="1752621"/>
            <a:ext cx="10441305" cy="278968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14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15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8206752"/>
            <a:ext cx="14196060" cy="13693136"/>
          </a:xfrm>
        </p:spPr>
        <p:txBody>
          <a:bodyPr anchor="b"/>
          <a:lstStyle>
            <a:lvl1pPr>
              <a:defRPr sz="108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22029429"/>
            <a:ext cx="14196060" cy="7200899"/>
          </a:xfrm>
        </p:spPr>
        <p:txBody>
          <a:bodyPr/>
          <a:lstStyle>
            <a:lvl1pPr marL="0" indent="0">
              <a:buNone/>
              <a:defRPr sz="4323">
                <a:solidFill>
                  <a:schemeClr val="tx1"/>
                </a:solidFill>
              </a:defRPr>
            </a:lvl1pPr>
            <a:lvl2pPr marL="823285" indent="0">
              <a:buNone/>
              <a:defRPr sz="3602">
                <a:solidFill>
                  <a:schemeClr val="tx1">
                    <a:tint val="75000"/>
                  </a:schemeClr>
                </a:solidFill>
              </a:defRPr>
            </a:lvl2pPr>
            <a:lvl3pPr marL="1646571" indent="0">
              <a:buNone/>
              <a:defRPr sz="3241">
                <a:solidFill>
                  <a:schemeClr val="tx1">
                    <a:tint val="75000"/>
                  </a:schemeClr>
                </a:solidFill>
              </a:defRPr>
            </a:lvl3pPr>
            <a:lvl4pPr marL="2469856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4pPr>
            <a:lvl5pPr marL="3293142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5pPr>
            <a:lvl6pPr marL="4116427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6pPr>
            <a:lvl7pPr marL="4939713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7pPr>
            <a:lvl8pPr marL="5762993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8pPr>
            <a:lvl9pPr marL="6586284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66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8763025"/>
            <a:ext cx="6995160" cy="208864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8763025"/>
            <a:ext cx="6995160" cy="208864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99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1752608"/>
            <a:ext cx="14196060" cy="63627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8069588"/>
            <a:ext cx="6963012" cy="3954780"/>
          </a:xfrm>
        </p:spPr>
        <p:txBody>
          <a:bodyPr anchor="b"/>
          <a:lstStyle>
            <a:lvl1pPr marL="0" indent="0">
              <a:buNone/>
              <a:defRPr sz="4323" b="1"/>
            </a:lvl1pPr>
            <a:lvl2pPr marL="823285" indent="0">
              <a:buNone/>
              <a:defRPr sz="3602" b="1"/>
            </a:lvl2pPr>
            <a:lvl3pPr marL="1646571" indent="0">
              <a:buNone/>
              <a:defRPr sz="3241" b="1"/>
            </a:lvl3pPr>
            <a:lvl4pPr marL="2469856" indent="0">
              <a:buNone/>
              <a:defRPr sz="2880" b="1"/>
            </a:lvl4pPr>
            <a:lvl5pPr marL="3293142" indent="0">
              <a:buNone/>
              <a:defRPr sz="2880" b="1"/>
            </a:lvl5pPr>
            <a:lvl6pPr marL="4116427" indent="0">
              <a:buNone/>
              <a:defRPr sz="2880" b="1"/>
            </a:lvl6pPr>
            <a:lvl7pPr marL="4939713" indent="0">
              <a:buNone/>
              <a:defRPr sz="2880" b="1"/>
            </a:lvl7pPr>
            <a:lvl8pPr marL="5762993" indent="0">
              <a:buNone/>
              <a:defRPr sz="2880" b="1"/>
            </a:lvl8pPr>
            <a:lvl9pPr marL="6586284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12024360"/>
            <a:ext cx="6963012" cy="176860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8069588"/>
            <a:ext cx="6997304" cy="3954780"/>
          </a:xfrm>
        </p:spPr>
        <p:txBody>
          <a:bodyPr anchor="b"/>
          <a:lstStyle>
            <a:lvl1pPr marL="0" indent="0">
              <a:buNone/>
              <a:defRPr sz="4323" b="1"/>
            </a:lvl1pPr>
            <a:lvl2pPr marL="823285" indent="0">
              <a:buNone/>
              <a:defRPr sz="3602" b="1"/>
            </a:lvl2pPr>
            <a:lvl3pPr marL="1646571" indent="0">
              <a:buNone/>
              <a:defRPr sz="3241" b="1"/>
            </a:lvl3pPr>
            <a:lvl4pPr marL="2469856" indent="0">
              <a:buNone/>
              <a:defRPr sz="2880" b="1"/>
            </a:lvl4pPr>
            <a:lvl5pPr marL="3293142" indent="0">
              <a:buNone/>
              <a:defRPr sz="2880" b="1"/>
            </a:lvl5pPr>
            <a:lvl6pPr marL="4116427" indent="0">
              <a:buNone/>
              <a:defRPr sz="2880" b="1"/>
            </a:lvl6pPr>
            <a:lvl7pPr marL="4939713" indent="0">
              <a:buNone/>
              <a:defRPr sz="2880" b="1"/>
            </a:lvl7pPr>
            <a:lvl8pPr marL="5762993" indent="0">
              <a:buNone/>
              <a:defRPr sz="2880" b="1"/>
            </a:lvl8pPr>
            <a:lvl9pPr marL="6586284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12024360"/>
            <a:ext cx="6997304" cy="176860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20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47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77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2194584"/>
            <a:ext cx="5308520" cy="7680961"/>
          </a:xfrm>
        </p:spPr>
        <p:txBody>
          <a:bodyPr anchor="b"/>
          <a:lstStyle>
            <a:lvl1pPr>
              <a:defRPr sz="57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4739649"/>
            <a:ext cx="8332470" cy="23393398"/>
          </a:xfrm>
        </p:spPr>
        <p:txBody>
          <a:bodyPr/>
          <a:lstStyle>
            <a:lvl1pPr>
              <a:defRPr sz="5761"/>
            </a:lvl1pPr>
            <a:lvl2pPr>
              <a:defRPr sz="5039"/>
            </a:lvl2pPr>
            <a:lvl3pPr>
              <a:defRPr sz="4323"/>
            </a:lvl3pPr>
            <a:lvl4pPr>
              <a:defRPr sz="3602"/>
            </a:lvl4pPr>
            <a:lvl5pPr>
              <a:defRPr sz="3602"/>
            </a:lvl5pPr>
            <a:lvl6pPr>
              <a:defRPr sz="3602"/>
            </a:lvl6pPr>
            <a:lvl7pPr>
              <a:defRPr sz="3602"/>
            </a:lvl7pPr>
            <a:lvl8pPr>
              <a:defRPr sz="3602"/>
            </a:lvl8pPr>
            <a:lvl9pPr>
              <a:defRPr sz="3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9875517"/>
            <a:ext cx="5308520" cy="18295624"/>
          </a:xfrm>
        </p:spPr>
        <p:txBody>
          <a:bodyPr/>
          <a:lstStyle>
            <a:lvl1pPr marL="0" indent="0">
              <a:buNone/>
              <a:defRPr sz="2880"/>
            </a:lvl1pPr>
            <a:lvl2pPr marL="823285" indent="0">
              <a:buNone/>
              <a:defRPr sz="2520"/>
            </a:lvl2pPr>
            <a:lvl3pPr marL="1646571" indent="0">
              <a:buNone/>
              <a:defRPr sz="2159"/>
            </a:lvl3pPr>
            <a:lvl4pPr marL="2469856" indent="0">
              <a:buNone/>
              <a:defRPr sz="1798"/>
            </a:lvl4pPr>
            <a:lvl5pPr marL="3293142" indent="0">
              <a:buNone/>
              <a:defRPr sz="1798"/>
            </a:lvl5pPr>
            <a:lvl6pPr marL="4116427" indent="0">
              <a:buNone/>
              <a:defRPr sz="1798"/>
            </a:lvl6pPr>
            <a:lvl7pPr marL="4939713" indent="0">
              <a:buNone/>
              <a:defRPr sz="1798"/>
            </a:lvl7pPr>
            <a:lvl8pPr marL="5762993" indent="0">
              <a:buNone/>
              <a:defRPr sz="1798"/>
            </a:lvl8pPr>
            <a:lvl9pPr marL="6586284" indent="0">
              <a:buNone/>
              <a:defRPr sz="17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88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2194584"/>
            <a:ext cx="5308520" cy="7680961"/>
          </a:xfrm>
        </p:spPr>
        <p:txBody>
          <a:bodyPr anchor="b"/>
          <a:lstStyle>
            <a:lvl1pPr>
              <a:defRPr sz="57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4739649"/>
            <a:ext cx="8332470" cy="23393398"/>
          </a:xfrm>
        </p:spPr>
        <p:txBody>
          <a:bodyPr anchor="t"/>
          <a:lstStyle>
            <a:lvl1pPr marL="0" indent="0">
              <a:buNone/>
              <a:defRPr sz="5761"/>
            </a:lvl1pPr>
            <a:lvl2pPr marL="823285" indent="0">
              <a:buNone/>
              <a:defRPr sz="5039"/>
            </a:lvl2pPr>
            <a:lvl3pPr marL="1646571" indent="0">
              <a:buNone/>
              <a:defRPr sz="4323"/>
            </a:lvl3pPr>
            <a:lvl4pPr marL="2469856" indent="0">
              <a:buNone/>
              <a:defRPr sz="3602"/>
            </a:lvl4pPr>
            <a:lvl5pPr marL="3293142" indent="0">
              <a:buNone/>
              <a:defRPr sz="3602"/>
            </a:lvl5pPr>
            <a:lvl6pPr marL="4116427" indent="0">
              <a:buNone/>
              <a:defRPr sz="3602"/>
            </a:lvl6pPr>
            <a:lvl7pPr marL="4939713" indent="0">
              <a:buNone/>
              <a:defRPr sz="3602"/>
            </a:lvl7pPr>
            <a:lvl8pPr marL="5762993" indent="0">
              <a:buNone/>
              <a:defRPr sz="3602"/>
            </a:lvl8pPr>
            <a:lvl9pPr marL="6586284" indent="0">
              <a:buNone/>
              <a:defRPr sz="360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9875517"/>
            <a:ext cx="5308520" cy="18295624"/>
          </a:xfrm>
        </p:spPr>
        <p:txBody>
          <a:bodyPr/>
          <a:lstStyle>
            <a:lvl1pPr marL="0" indent="0">
              <a:buNone/>
              <a:defRPr sz="2880"/>
            </a:lvl1pPr>
            <a:lvl2pPr marL="823285" indent="0">
              <a:buNone/>
              <a:defRPr sz="2520"/>
            </a:lvl2pPr>
            <a:lvl3pPr marL="1646571" indent="0">
              <a:buNone/>
              <a:defRPr sz="2159"/>
            </a:lvl3pPr>
            <a:lvl4pPr marL="2469856" indent="0">
              <a:buNone/>
              <a:defRPr sz="1798"/>
            </a:lvl4pPr>
            <a:lvl5pPr marL="3293142" indent="0">
              <a:buNone/>
              <a:defRPr sz="1798"/>
            </a:lvl5pPr>
            <a:lvl6pPr marL="4116427" indent="0">
              <a:buNone/>
              <a:defRPr sz="1798"/>
            </a:lvl6pPr>
            <a:lvl7pPr marL="4939713" indent="0">
              <a:buNone/>
              <a:defRPr sz="1798"/>
            </a:lvl7pPr>
            <a:lvl8pPr marL="5762993" indent="0">
              <a:buNone/>
              <a:defRPr sz="1798"/>
            </a:lvl8pPr>
            <a:lvl9pPr marL="6586284" indent="0">
              <a:buNone/>
              <a:defRPr sz="17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8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1752608"/>
            <a:ext cx="14196060" cy="6362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8763025"/>
            <a:ext cx="14196060" cy="20886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30510502"/>
            <a:ext cx="3703320" cy="175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2DA87-17A3-43A0-B86E-2FCFB6EFBC32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30510502"/>
            <a:ext cx="5554980" cy="175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30510502"/>
            <a:ext cx="3703320" cy="175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79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46571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645" indent="-411645" algn="l" defTabSz="1646571" rtl="0" eaLnBrk="1" latinLnBrk="0" hangingPunct="1">
        <a:lnSpc>
          <a:spcPct val="90000"/>
        </a:lnSpc>
        <a:spcBef>
          <a:spcPts val="1798"/>
        </a:spcBef>
        <a:buFont typeface="Arial" panose="020B0604020202020204" pitchFamily="34" charset="0"/>
        <a:buChar char="•"/>
        <a:defRPr sz="5039" kern="1200">
          <a:solidFill>
            <a:schemeClr val="tx1"/>
          </a:solidFill>
          <a:latin typeface="+mn-lt"/>
          <a:ea typeface="+mn-ea"/>
          <a:cs typeface="+mn-cs"/>
        </a:defRPr>
      </a:lvl1pPr>
      <a:lvl2pPr marL="1234930" indent="-411645" algn="l" defTabSz="1646571" rtl="0" eaLnBrk="1" latinLnBrk="0" hangingPunct="1">
        <a:lnSpc>
          <a:spcPct val="90000"/>
        </a:lnSpc>
        <a:spcBef>
          <a:spcPts val="899"/>
        </a:spcBef>
        <a:buFont typeface="Arial" panose="020B0604020202020204" pitchFamily="34" charset="0"/>
        <a:buChar char="•"/>
        <a:defRPr sz="4323" kern="1200">
          <a:solidFill>
            <a:schemeClr val="tx1"/>
          </a:solidFill>
          <a:latin typeface="+mn-lt"/>
          <a:ea typeface="+mn-ea"/>
          <a:cs typeface="+mn-cs"/>
        </a:defRPr>
      </a:lvl2pPr>
      <a:lvl3pPr marL="2058212" indent="-411645" algn="l" defTabSz="1646571" rtl="0" eaLnBrk="1" latinLnBrk="0" hangingPunct="1">
        <a:lnSpc>
          <a:spcPct val="90000"/>
        </a:lnSpc>
        <a:spcBef>
          <a:spcPts val="899"/>
        </a:spcBef>
        <a:buFont typeface="Arial" panose="020B0604020202020204" pitchFamily="34" charset="0"/>
        <a:buChar char="•"/>
        <a:defRPr sz="3602" kern="1200">
          <a:solidFill>
            <a:schemeClr val="tx1"/>
          </a:solidFill>
          <a:latin typeface="+mn-lt"/>
          <a:ea typeface="+mn-ea"/>
          <a:cs typeface="+mn-cs"/>
        </a:defRPr>
      </a:lvl3pPr>
      <a:lvl4pPr marL="2881502" indent="-411645" algn="l" defTabSz="1646571" rtl="0" eaLnBrk="1" latinLnBrk="0" hangingPunct="1">
        <a:lnSpc>
          <a:spcPct val="90000"/>
        </a:lnSpc>
        <a:spcBef>
          <a:spcPts val="899"/>
        </a:spcBef>
        <a:buFont typeface="Arial" panose="020B0604020202020204" pitchFamily="34" charset="0"/>
        <a:buChar char="•"/>
        <a:defRPr sz="3241" kern="1200">
          <a:solidFill>
            <a:schemeClr val="tx1"/>
          </a:solidFill>
          <a:latin typeface="+mn-lt"/>
          <a:ea typeface="+mn-ea"/>
          <a:cs typeface="+mn-cs"/>
        </a:defRPr>
      </a:lvl4pPr>
      <a:lvl5pPr marL="3704783" indent="-411645" algn="l" defTabSz="1646571" rtl="0" eaLnBrk="1" latinLnBrk="0" hangingPunct="1">
        <a:lnSpc>
          <a:spcPct val="90000"/>
        </a:lnSpc>
        <a:spcBef>
          <a:spcPts val="899"/>
        </a:spcBef>
        <a:buFont typeface="Arial" panose="020B0604020202020204" pitchFamily="34" charset="0"/>
        <a:buChar char="•"/>
        <a:defRPr sz="3241" kern="1200">
          <a:solidFill>
            <a:schemeClr val="tx1"/>
          </a:solidFill>
          <a:latin typeface="+mn-lt"/>
          <a:ea typeface="+mn-ea"/>
          <a:cs typeface="+mn-cs"/>
        </a:defRPr>
      </a:lvl5pPr>
      <a:lvl6pPr marL="4528073" indent="-411645" algn="l" defTabSz="1646571" rtl="0" eaLnBrk="1" latinLnBrk="0" hangingPunct="1">
        <a:lnSpc>
          <a:spcPct val="90000"/>
        </a:lnSpc>
        <a:spcBef>
          <a:spcPts val="899"/>
        </a:spcBef>
        <a:buFont typeface="Arial" panose="020B0604020202020204" pitchFamily="34" charset="0"/>
        <a:buChar char="•"/>
        <a:defRPr sz="3241" kern="1200">
          <a:solidFill>
            <a:schemeClr val="tx1"/>
          </a:solidFill>
          <a:latin typeface="+mn-lt"/>
          <a:ea typeface="+mn-ea"/>
          <a:cs typeface="+mn-cs"/>
        </a:defRPr>
      </a:lvl6pPr>
      <a:lvl7pPr marL="5351359" indent="-411645" algn="l" defTabSz="1646571" rtl="0" eaLnBrk="1" latinLnBrk="0" hangingPunct="1">
        <a:lnSpc>
          <a:spcPct val="90000"/>
        </a:lnSpc>
        <a:spcBef>
          <a:spcPts val="899"/>
        </a:spcBef>
        <a:buFont typeface="Arial" panose="020B0604020202020204" pitchFamily="34" charset="0"/>
        <a:buChar char="•"/>
        <a:defRPr sz="3241" kern="1200">
          <a:solidFill>
            <a:schemeClr val="tx1"/>
          </a:solidFill>
          <a:latin typeface="+mn-lt"/>
          <a:ea typeface="+mn-ea"/>
          <a:cs typeface="+mn-cs"/>
        </a:defRPr>
      </a:lvl7pPr>
      <a:lvl8pPr marL="6174639" indent="-411645" algn="l" defTabSz="1646571" rtl="0" eaLnBrk="1" latinLnBrk="0" hangingPunct="1">
        <a:lnSpc>
          <a:spcPct val="90000"/>
        </a:lnSpc>
        <a:spcBef>
          <a:spcPts val="899"/>
        </a:spcBef>
        <a:buFont typeface="Arial" panose="020B0604020202020204" pitchFamily="34" charset="0"/>
        <a:buChar char="•"/>
        <a:defRPr sz="3241" kern="1200">
          <a:solidFill>
            <a:schemeClr val="tx1"/>
          </a:solidFill>
          <a:latin typeface="+mn-lt"/>
          <a:ea typeface="+mn-ea"/>
          <a:cs typeface="+mn-cs"/>
        </a:defRPr>
      </a:lvl8pPr>
      <a:lvl9pPr marL="6997930" indent="-411645" algn="l" defTabSz="1646571" rtl="0" eaLnBrk="1" latinLnBrk="0" hangingPunct="1">
        <a:lnSpc>
          <a:spcPct val="90000"/>
        </a:lnSpc>
        <a:spcBef>
          <a:spcPts val="899"/>
        </a:spcBef>
        <a:buFont typeface="Arial" panose="020B0604020202020204" pitchFamily="34" charset="0"/>
        <a:buChar char="•"/>
        <a:defRPr sz="32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6571" rtl="0" eaLnBrk="1" latinLnBrk="0" hangingPunct="1">
        <a:defRPr sz="3241" kern="1200">
          <a:solidFill>
            <a:schemeClr val="tx1"/>
          </a:solidFill>
          <a:latin typeface="+mn-lt"/>
          <a:ea typeface="+mn-ea"/>
          <a:cs typeface="+mn-cs"/>
        </a:defRPr>
      </a:lvl1pPr>
      <a:lvl2pPr marL="823285" algn="l" defTabSz="1646571" rtl="0" eaLnBrk="1" latinLnBrk="0" hangingPunct="1">
        <a:defRPr sz="3241" kern="1200">
          <a:solidFill>
            <a:schemeClr val="tx1"/>
          </a:solidFill>
          <a:latin typeface="+mn-lt"/>
          <a:ea typeface="+mn-ea"/>
          <a:cs typeface="+mn-cs"/>
        </a:defRPr>
      </a:lvl2pPr>
      <a:lvl3pPr marL="1646571" algn="l" defTabSz="1646571" rtl="0" eaLnBrk="1" latinLnBrk="0" hangingPunct="1">
        <a:defRPr sz="3241" kern="1200">
          <a:solidFill>
            <a:schemeClr val="tx1"/>
          </a:solidFill>
          <a:latin typeface="+mn-lt"/>
          <a:ea typeface="+mn-ea"/>
          <a:cs typeface="+mn-cs"/>
        </a:defRPr>
      </a:lvl3pPr>
      <a:lvl4pPr marL="2469856" algn="l" defTabSz="1646571" rtl="0" eaLnBrk="1" latinLnBrk="0" hangingPunct="1">
        <a:defRPr sz="3241" kern="1200">
          <a:solidFill>
            <a:schemeClr val="tx1"/>
          </a:solidFill>
          <a:latin typeface="+mn-lt"/>
          <a:ea typeface="+mn-ea"/>
          <a:cs typeface="+mn-cs"/>
        </a:defRPr>
      </a:lvl4pPr>
      <a:lvl5pPr marL="3293142" algn="l" defTabSz="1646571" rtl="0" eaLnBrk="1" latinLnBrk="0" hangingPunct="1">
        <a:defRPr sz="3241" kern="1200">
          <a:solidFill>
            <a:schemeClr val="tx1"/>
          </a:solidFill>
          <a:latin typeface="+mn-lt"/>
          <a:ea typeface="+mn-ea"/>
          <a:cs typeface="+mn-cs"/>
        </a:defRPr>
      </a:lvl5pPr>
      <a:lvl6pPr marL="4116427" algn="l" defTabSz="1646571" rtl="0" eaLnBrk="1" latinLnBrk="0" hangingPunct="1">
        <a:defRPr sz="3241" kern="1200">
          <a:solidFill>
            <a:schemeClr val="tx1"/>
          </a:solidFill>
          <a:latin typeface="+mn-lt"/>
          <a:ea typeface="+mn-ea"/>
          <a:cs typeface="+mn-cs"/>
        </a:defRPr>
      </a:lvl6pPr>
      <a:lvl7pPr marL="4939713" algn="l" defTabSz="1646571" rtl="0" eaLnBrk="1" latinLnBrk="0" hangingPunct="1">
        <a:defRPr sz="3241" kern="1200">
          <a:solidFill>
            <a:schemeClr val="tx1"/>
          </a:solidFill>
          <a:latin typeface="+mn-lt"/>
          <a:ea typeface="+mn-ea"/>
          <a:cs typeface="+mn-cs"/>
        </a:defRPr>
      </a:lvl7pPr>
      <a:lvl8pPr marL="5762993" algn="l" defTabSz="1646571" rtl="0" eaLnBrk="1" latinLnBrk="0" hangingPunct="1">
        <a:defRPr sz="3241" kern="1200">
          <a:solidFill>
            <a:schemeClr val="tx1"/>
          </a:solidFill>
          <a:latin typeface="+mn-lt"/>
          <a:ea typeface="+mn-ea"/>
          <a:cs typeface="+mn-cs"/>
        </a:defRPr>
      </a:lvl8pPr>
      <a:lvl9pPr marL="6586284" algn="l" defTabSz="1646571" rtl="0" eaLnBrk="1" latinLnBrk="0" hangingPunct="1">
        <a:defRPr sz="32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AF757CC-C832-3EB9-8642-C2DADE82A7D6}"/>
              </a:ext>
            </a:extLst>
          </p:cNvPr>
          <p:cNvSpPr/>
          <p:nvPr/>
        </p:nvSpPr>
        <p:spPr>
          <a:xfrm>
            <a:off x="-1" y="1"/>
            <a:ext cx="16459202" cy="269206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43" y="213958"/>
            <a:ext cx="15952717" cy="2290531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55F827C5-EB36-36D8-57E4-E142A1A8C67D}"/>
              </a:ext>
            </a:extLst>
          </p:cNvPr>
          <p:cNvSpPr/>
          <p:nvPr/>
        </p:nvSpPr>
        <p:spPr>
          <a:xfrm>
            <a:off x="-4168" y="12241453"/>
            <a:ext cx="8223970" cy="2906549"/>
          </a:xfrm>
          <a:prstGeom prst="rect">
            <a:avLst/>
          </a:prstGeom>
          <a:solidFill>
            <a:srgbClr val="FBDCB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F827C5-EB36-36D8-57E4-E142A1A8C67D}"/>
              </a:ext>
            </a:extLst>
          </p:cNvPr>
          <p:cNvSpPr/>
          <p:nvPr/>
        </p:nvSpPr>
        <p:spPr>
          <a:xfrm>
            <a:off x="-14342" y="9337244"/>
            <a:ext cx="8245694" cy="2902129"/>
          </a:xfrm>
          <a:prstGeom prst="rect">
            <a:avLst/>
          </a:prstGeom>
          <a:solidFill>
            <a:srgbClr val="FFCFE7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Times AND ROMAN"/>
              </a:rPr>
              <a:t> Vs Support Vector Machine (SVM)</a:t>
            </a:r>
            <a:endParaRPr lang="en-IN" sz="1800" b="1" dirty="0">
              <a:latin typeface="Times AND ROMAN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F827C5-EB36-36D8-57E4-E142A1A8C67D}"/>
              </a:ext>
            </a:extLst>
          </p:cNvPr>
          <p:cNvSpPr/>
          <p:nvPr/>
        </p:nvSpPr>
        <p:spPr>
          <a:xfrm>
            <a:off x="-3" y="3495088"/>
            <a:ext cx="8257345" cy="2919040"/>
          </a:xfrm>
          <a:prstGeom prst="rect">
            <a:avLst/>
          </a:prstGeom>
          <a:solidFill>
            <a:srgbClr val="FED67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2365" y="3696148"/>
            <a:ext cx="1751676" cy="2533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700850-254E-CEFB-BC41-4AE4951B636A}"/>
              </a:ext>
            </a:extLst>
          </p:cNvPr>
          <p:cNvSpPr/>
          <p:nvPr/>
        </p:nvSpPr>
        <p:spPr>
          <a:xfrm>
            <a:off x="-33377" y="2681727"/>
            <a:ext cx="8253178" cy="802627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/>
          </a:p>
        </p:txBody>
      </p:sp>
      <p:sp>
        <p:nvSpPr>
          <p:cNvPr id="22" name="Rectangle 21"/>
          <p:cNvSpPr/>
          <p:nvPr/>
        </p:nvSpPr>
        <p:spPr>
          <a:xfrm>
            <a:off x="92365" y="9469536"/>
            <a:ext cx="1018805" cy="3079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2365" y="12335594"/>
            <a:ext cx="2969332" cy="3786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CONCLUSION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7EBDFB-488C-7F01-6765-9DA15C34FC9B}"/>
              </a:ext>
            </a:extLst>
          </p:cNvPr>
          <p:cNvSpPr txBox="1"/>
          <p:nvPr/>
        </p:nvSpPr>
        <p:spPr>
          <a:xfrm>
            <a:off x="-22340" y="2648118"/>
            <a:ext cx="8108161" cy="960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the Accuracy in Predicting the Winning Team in National Hockey League (NHL) using Novel Linear Regression in Comparison with K-Nearest Neighbor(KNN) Algorithm </a:t>
            </a:r>
            <a:endParaRPr lang="en-IN" sz="1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70C69D-E356-94D3-988E-D3E99B4033C3}"/>
              </a:ext>
            </a:extLst>
          </p:cNvPr>
          <p:cNvSpPr txBox="1"/>
          <p:nvPr/>
        </p:nvSpPr>
        <p:spPr>
          <a:xfrm>
            <a:off x="9643463" y="1470940"/>
            <a:ext cx="64208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No: </a:t>
            </a:r>
            <a:r>
              <a:rPr lang="en-US" sz="25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192221118</a:t>
            </a:r>
            <a:endParaRPr lang="en-US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 Name: </a:t>
            </a:r>
            <a:r>
              <a:rPr lang="en-IN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Syed Ibrahim S</a:t>
            </a:r>
            <a:r>
              <a:rPr lang="en-US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r"/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Guided By</a:t>
            </a:r>
            <a:r>
              <a:rPr lang="en-US" sz="2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Dr Prakash </a:t>
            </a:r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Mathialagan</a:t>
            </a:r>
            <a:endParaRPr lang="en-IN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F827C5-EB36-36D8-57E4-E142A1A8C67D}"/>
              </a:ext>
            </a:extLst>
          </p:cNvPr>
          <p:cNvSpPr/>
          <p:nvPr/>
        </p:nvSpPr>
        <p:spPr>
          <a:xfrm>
            <a:off x="-22340" y="6418205"/>
            <a:ext cx="8257345" cy="2919040"/>
          </a:xfrm>
          <a:prstGeom prst="rect">
            <a:avLst/>
          </a:prstGeom>
          <a:solidFill>
            <a:srgbClr val="BFE7F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F827C5-EB36-36D8-57E4-E142A1A8C67D}"/>
              </a:ext>
            </a:extLst>
          </p:cNvPr>
          <p:cNvSpPr/>
          <p:nvPr/>
        </p:nvSpPr>
        <p:spPr>
          <a:xfrm>
            <a:off x="14204" y="14854368"/>
            <a:ext cx="8197031" cy="2843507"/>
          </a:xfrm>
          <a:prstGeom prst="rect">
            <a:avLst/>
          </a:prstGeom>
          <a:solidFill>
            <a:srgbClr val="D6F5C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endParaRPr lang="en-IN" sz="1798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F827C5-EB36-36D8-57E4-E142A1A8C67D}"/>
              </a:ext>
            </a:extLst>
          </p:cNvPr>
          <p:cNvSpPr/>
          <p:nvPr/>
        </p:nvSpPr>
        <p:spPr>
          <a:xfrm>
            <a:off x="-26219" y="18726194"/>
            <a:ext cx="8234693" cy="3215178"/>
          </a:xfrm>
          <a:prstGeom prst="rect">
            <a:avLst/>
          </a:prstGeom>
          <a:solidFill>
            <a:srgbClr val="FED67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N" sz="1400" dirty="0">
              <a:solidFill>
                <a:schemeClr val="tx1"/>
              </a:solidFill>
              <a:latin typeface="Times AND ROMAN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A700850-254E-CEFB-BC41-4AE4951B636A}"/>
              </a:ext>
            </a:extLst>
          </p:cNvPr>
          <p:cNvSpPr/>
          <p:nvPr/>
        </p:nvSpPr>
        <p:spPr>
          <a:xfrm>
            <a:off x="0" y="17936177"/>
            <a:ext cx="8253177" cy="77551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F827C5-EB36-36D8-57E4-E142A1A8C67D}"/>
              </a:ext>
            </a:extLst>
          </p:cNvPr>
          <p:cNvSpPr/>
          <p:nvPr/>
        </p:nvSpPr>
        <p:spPr>
          <a:xfrm>
            <a:off x="-37544" y="21777326"/>
            <a:ext cx="8257345" cy="2919040"/>
          </a:xfrm>
          <a:prstGeom prst="rect">
            <a:avLst/>
          </a:prstGeom>
          <a:solidFill>
            <a:srgbClr val="BFE7F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5F827C5-EB36-36D8-57E4-E142A1A8C67D}"/>
              </a:ext>
            </a:extLst>
          </p:cNvPr>
          <p:cNvSpPr/>
          <p:nvPr/>
        </p:nvSpPr>
        <p:spPr>
          <a:xfrm>
            <a:off x="14204" y="24544759"/>
            <a:ext cx="8257345" cy="2919040"/>
          </a:xfrm>
          <a:prstGeom prst="rect">
            <a:avLst/>
          </a:prstGeom>
          <a:solidFill>
            <a:srgbClr val="FFCFE7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5F827C5-EB36-36D8-57E4-E142A1A8C67D}"/>
              </a:ext>
            </a:extLst>
          </p:cNvPr>
          <p:cNvSpPr/>
          <p:nvPr/>
        </p:nvSpPr>
        <p:spPr>
          <a:xfrm>
            <a:off x="20212" y="27446123"/>
            <a:ext cx="8257345" cy="2919040"/>
          </a:xfrm>
          <a:prstGeom prst="rect">
            <a:avLst/>
          </a:prstGeom>
          <a:solidFill>
            <a:srgbClr val="FBDCB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N" sz="1200" dirty="0">
              <a:solidFill>
                <a:schemeClr val="tx1"/>
              </a:solidFill>
              <a:latin typeface="Times AND ROMAN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F827C5-EB36-36D8-57E4-E142A1A8C67D}"/>
              </a:ext>
            </a:extLst>
          </p:cNvPr>
          <p:cNvSpPr/>
          <p:nvPr/>
        </p:nvSpPr>
        <p:spPr>
          <a:xfrm>
            <a:off x="20212" y="29995434"/>
            <a:ext cx="8257345" cy="2919040"/>
          </a:xfrm>
          <a:prstGeom prst="rect">
            <a:avLst/>
          </a:prstGeom>
          <a:solidFill>
            <a:srgbClr val="D6F5C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12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N" sz="1200" dirty="0"/>
          </a:p>
        </p:txBody>
      </p:sp>
      <p:sp>
        <p:nvSpPr>
          <p:cNvPr id="20" name="Rectangle 19"/>
          <p:cNvSpPr/>
          <p:nvPr/>
        </p:nvSpPr>
        <p:spPr>
          <a:xfrm>
            <a:off x="92365" y="6490021"/>
            <a:ext cx="2969332" cy="2718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2365" y="14963997"/>
            <a:ext cx="1751677" cy="2781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84731" y="18865677"/>
            <a:ext cx="1659310" cy="3829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24659" y="24654199"/>
            <a:ext cx="979108" cy="358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6265" y="27755333"/>
            <a:ext cx="2945261" cy="330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CONCLUSION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4731" y="21904442"/>
            <a:ext cx="2876966" cy="3558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50287" y="30139063"/>
            <a:ext cx="1619381" cy="3815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5F827C5-EB36-36D8-57E4-E142A1A8C67D}"/>
              </a:ext>
            </a:extLst>
          </p:cNvPr>
          <p:cNvSpPr/>
          <p:nvPr/>
        </p:nvSpPr>
        <p:spPr>
          <a:xfrm>
            <a:off x="8505750" y="12234991"/>
            <a:ext cx="7998067" cy="2924704"/>
          </a:xfrm>
          <a:prstGeom prst="rect">
            <a:avLst/>
          </a:prstGeom>
          <a:solidFill>
            <a:srgbClr val="FBDCB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5F827C5-EB36-36D8-57E4-E142A1A8C67D}"/>
              </a:ext>
            </a:extLst>
          </p:cNvPr>
          <p:cNvSpPr/>
          <p:nvPr/>
        </p:nvSpPr>
        <p:spPr>
          <a:xfrm>
            <a:off x="8465553" y="9341734"/>
            <a:ext cx="8038263" cy="2919040"/>
          </a:xfrm>
          <a:prstGeom prst="rect">
            <a:avLst/>
          </a:prstGeom>
          <a:solidFill>
            <a:srgbClr val="FFCFE7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5F827C5-EB36-36D8-57E4-E142A1A8C67D}"/>
              </a:ext>
            </a:extLst>
          </p:cNvPr>
          <p:cNvSpPr/>
          <p:nvPr/>
        </p:nvSpPr>
        <p:spPr>
          <a:xfrm>
            <a:off x="8460229" y="3494839"/>
            <a:ext cx="8038263" cy="2919040"/>
          </a:xfrm>
          <a:prstGeom prst="rect">
            <a:avLst/>
          </a:prstGeom>
          <a:solidFill>
            <a:srgbClr val="FED67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5F827C5-EB36-36D8-57E4-E142A1A8C67D}"/>
              </a:ext>
            </a:extLst>
          </p:cNvPr>
          <p:cNvSpPr/>
          <p:nvPr/>
        </p:nvSpPr>
        <p:spPr>
          <a:xfrm>
            <a:off x="8455381" y="6432796"/>
            <a:ext cx="8038263" cy="2919040"/>
          </a:xfrm>
          <a:prstGeom prst="rect">
            <a:avLst/>
          </a:prstGeom>
          <a:solidFill>
            <a:srgbClr val="BFE7F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5F827C5-EB36-36D8-57E4-E142A1A8C67D}"/>
              </a:ext>
            </a:extLst>
          </p:cNvPr>
          <p:cNvSpPr/>
          <p:nvPr/>
        </p:nvSpPr>
        <p:spPr>
          <a:xfrm>
            <a:off x="8445206" y="14811883"/>
            <a:ext cx="8038263" cy="2919040"/>
          </a:xfrm>
          <a:prstGeom prst="rect">
            <a:avLst/>
          </a:prstGeom>
          <a:solidFill>
            <a:srgbClr val="D6F5C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5F827C5-EB36-36D8-57E4-E142A1A8C67D}"/>
              </a:ext>
            </a:extLst>
          </p:cNvPr>
          <p:cNvSpPr/>
          <p:nvPr/>
        </p:nvSpPr>
        <p:spPr>
          <a:xfrm>
            <a:off x="8469589" y="18722816"/>
            <a:ext cx="8038263" cy="2919040"/>
          </a:xfrm>
          <a:prstGeom prst="rect">
            <a:avLst/>
          </a:prstGeom>
          <a:solidFill>
            <a:srgbClr val="FED67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5F827C5-EB36-36D8-57E4-E142A1A8C67D}"/>
              </a:ext>
            </a:extLst>
          </p:cNvPr>
          <p:cNvSpPr/>
          <p:nvPr/>
        </p:nvSpPr>
        <p:spPr>
          <a:xfrm>
            <a:off x="8469589" y="21625719"/>
            <a:ext cx="8038263" cy="2919040"/>
          </a:xfrm>
          <a:prstGeom prst="rect">
            <a:avLst/>
          </a:prstGeom>
          <a:solidFill>
            <a:srgbClr val="BFE7F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5F827C5-EB36-36D8-57E4-E142A1A8C67D}"/>
              </a:ext>
            </a:extLst>
          </p:cNvPr>
          <p:cNvSpPr/>
          <p:nvPr/>
        </p:nvSpPr>
        <p:spPr>
          <a:xfrm>
            <a:off x="8469589" y="24569032"/>
            <a:ext cx="8038263" cy="2919040"/>
          </a:xfrm>
          <a:prstGeom prst="rect">
            <a:avLst/>
          </a:prstGeom>
          <a:solidFill>
            <a:srgbClr val="FFCFE7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F827C5-EB36-36D8-57E4-E142A1A8C67D}"/>
              </a:ext>
            </a:extLst>
          </p:cNvPr>
          <p:cNvSpPr/>
          <p:nvPr/>
        </p:nvSpPr>
        <p:spPr>
          <a:xfrm>
            <a:off x="8445206" y="27500049"/>
            <a:ext cx="8038263" cy="2919040"/>
          </a:xfrm>
          <a:prstGeom prst="rect">
            <a:avLst/>
          </a:prstGeom>
          <a:solidFill>
            <a:srgbClr val="FBDCB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A700850-254E-CEFB-BC41-4AE4951B636A}"/>
              </a:ext>
            </a:extLst>
          </p:cNvPr>
          <p:cNvSpPr/>
          <p:nvPr/>
        </p:nvSpPr>
        <p:spPr>
          <a:xfrm>
            <a:off x="8445208" y="2691614"/>
            <a:ext cx="8048211" cy="802627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37EBDFB-488C-7F01-6765-9DA15C34FC9B}"/>
              </a:ext>
            </a:extLst>
          </p:cNvPr>
          <p:cNvSpPr txBox="1"/>
          <p:nvPr/>
        </p:nvSpPr>
        <p:spPr>
          <a:xfrm>
            <a:off x="8429385" y="2635443"/>
            <a:ext cx="7822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Enhancing the Accuracy in predicting the Winning Team in National Hockey League(NHL) using Novel Linear Regression in Comparison with Navies Bayes Algorithm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A700850-254E-CEFB-BC41-4AE4951B636A}"/>
              </a:ext>
            </a:extLst>
          </p:cNvPr>
          <p:cNvSpPr/>
          <p:nvPr/>
        </p:nvSpPr>
        <p:spPr>
          <a:xfrm>
            <a:off x="8445207" y="17936177"/>
            <a:ext cx="8038263" cy="77551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37EBDFB-488C-7F01-6765-9DA15C34FC9B}"/>
              </a:ext>
            </a:extLst>
          </p:cNvPr>
          <p:cNvSpPr txBox="1"/>
          <p:nvPr/>
        </p:nvSpPr>
        <p:spPr>
          <a:xfrm>
            <a:off x="8536638" y="17897653"/>
            <a:ext cx="7763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Enhancing the Accuracy in Predicting the Winning Team in National Hockey League(NHL) using Novel Linear Regression in Comparison with Reinforcement Learning Algorithm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536640" y="18813134"/>
            <a:ext cx="1867200" cy="3276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8568486" y="24755343"/>
            <a:ext cx="1074977" cy="4183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RESULTS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568485" y="27773913"/>
            <a:ext cx="3278997" cy="2582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CONCLUSION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8568485" y="21808586"/>
            <a:ext cx="2649542" cy="4100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536638" y="3625793"/>
            <a:ext cx="1643681" cy="2610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635842" y="9469537"/>
            <a:ext cx="1007621" cy="25259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635842" y="12344669"/>
            <a:ext cx="2955532" cy="330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CONCLUSION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36639" y="6530981"/>
            <a:ext cx="2681387" cy="274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647094" y="14917684"/>
            <a:ext cx="1756746" cy="3777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8A2B2F8-3ADB-EAEF-B1C5-A29F8118F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5CD2FA34-A5B9-DB6E-BC31-3624DA3BA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F276320D-A0A6-796A-0530-3611587E9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15">
            <a:extLst>
              <a:ext uri="{FF2B5EF4-FFF2-40B4-BE49-F238E27FC236}">
                <a16:creationId xmlns:a16="http://schemas.microsoft.com/office/drawing/2014/main" id="{66676541-9A29-C10A-BFD1-32AA30489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16">
            <a:extLst>
              <a:ext uri="{FF2B5EF4-FFF2-40B4-BE49-F238E27FC236}">
                <a16:creationId xmlns:a16="http://schemas.microsoft.com/office/drawing/2014/main" id="{6FB2A44D-8BC1-3699-1692-6ABF11579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17">
            <a:extLst>
              <a:ext uri="{FF2B5EF4-FFF2-40B4-BE49-F238E27FC236}">
                <a16:creationId xmlns:a16="http://schemas.microsoft.com/office/drawing/2014/main" id="{889E609C-EFC2-F5A5-817A-E0468DE73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18">
            <a:extLst>
              <a:ext uri="{FF2B5EF4-FFF2-40B4-BE49-F238E27FC236}">
                <a16:creationId xmlns:a16="http://schemas.microsoft.com/office/drawing/2014/main" id="{39C046D7-C05F-1CE6-6608-106292101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19">
            <a:extLst>
              <a:ext uri="{FF2B5EF4-FFF2-40B4-BE49-F238E27FC236}">
                <a16:creationId xmlns:a16="http://schemas.microsoft.com/office/drawing/2014/main" id="{88C58EF7-B32C-C3EB-8326-1B6094AAD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8B58947-BAB7-177B-E444-C0F68F79C332}"/>
              </a:ext>
            </a:extLst>
          </p:cNvPr>
          <p:cNvSpPr txBox="1"/>
          <p:nvPr/>
        </p:nvSpPr>
        <p:spPr>
          <a:xfrm>
            <a:off x="16064349" y="1767840"/>
            <a:ext cx="57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7DBE3C-795B-9CF7-1A09-D894A9C0CCB6}"/>
              </a:ext>
            </a:extLst>
          </p:cNvPr>
          <p:cNvSpPr txBox="1"/>
          <p:nvPr/>
        </p:nvSpPr>
        <p:spPr>
          <a:xfrm>
            <a:off x="-509285" y="3926784"/>
            <a:ext cx="6799990" cy="2837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prediction of NHL game outcomes is an emerging focus in sports analytics, aiming to assist teams, analysts, and fans with data-driven insights.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compares the performance of Novel Linear Regression and K-Nearest Neighbor (KNN) algorithms in predicting the winning team in NHL matches.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indicate that the Novel Linear Regression model provides higher prediction accuracy and better performance than KNN.</a:t>
            </a:r>
          </a:p>
          <a:p>
            <a:pPr lvl="1" algn="just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D0DC6BC4-5A38-C10A-DD72-742A6EF3E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546339"/>
              </p:ext>
            </p:extLst>
          </p:nvPr>
        </p:nvGraphicFramePr>
        <p:xfrm>
          <a:off x="2465408" y="9869056"/>
          <a:ext cx="5620412" cy="1497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093">
                  <a:extLst>
                    <a:ext uri="{9D8B030D-6E8A-4147-A177-3AD203B41FA5}">
                      <a16:colId xmlns:a16="http://schemas.microsoft.com/office/drawing/2014/main" val="3721400985"/>
                    </a:ext>
                  </a:extLst>
                </a:gridCol>
                <a:gridCol w="869304">
                  <a:extLst>
                    <a:ext uri="{9D8B030D-6E8A-4147-A177-3AD203B41FA5}">
                      <a16:colId xmlns:a16="http://schemas.microsoft.com/office/drawing/2014/main" val="4256046594"/>
                    </a:ext>
                  </a:extLst>
                </a:gridCol>
                <a:gridCol w="512427">
                  <a:extLst>
                    <a:ext uri="{9D8B030D-6E8A-4147-A177-3AD203B41FA5}">
                      <a16:colId xmlns:a16="http://schemas.microsoft.com/office/drawing/2014/main" val="250729661"/>
                    </a:ext>
                  </a:extLst>
                </a:gridCol>
                <a:gridCol w="844407">
                  <a:extLst>
                    <a:ext uri="{9D8B030D-6E8A-4147-A177-3AD203B41FA5}">
                      <a16:colId xmlns:a16="http://schemas.microsoft.com/office/drawing/2014/main" val="2429420582"/>
                    </a:ext>
                  </a:extLst>
                </a:gridCol>
                <a:gridCol w="1046536">
                  <a:extLst>
                    <a:ext uri="{9D8B030D-6E8A-4147-A177-3AD203B41FA5}">
                      <a16:colId xmlns:a16="http://schemas.microsoft.com/office/drawing/2014/main" val="1195810406"/>
                    </a:ext>
                  </a:extLst>
                </a:gridCol>
                <a:gridCol w="1081645">
                  <a:extLst>
                    <a:ext uri="{9D8B030D-6E8A-4147-A177-3AD203B41FA5}">
                      <a16:colId xmlns:a16="http://schemas.microsoft.com/office/drawing/2014/main" val="3329505891"/>
                    </a:ext>
                  </a:extLst>
                </a:gridCol>
              </a:tblGrid>
              <a:tr h="491052">
                <a:tc rowSpan="3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IN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</a:t>
                      </a:r>
                      <a:endParaRPr lang="en-IN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N</a:t>
                      </a:r>
                      <a:endParaRPr lang="en-IN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Mean</a:t>
                      </a:r>
                      <a:endParaRPr lang="en-IN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Deviation</a:t>
                      </a:r>
                      <a:endParaRPr lang="en-IN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</a:t>
                      </a:r>
                      <a:endParaRPr lang="en-IN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450330"/>
                  </a:ext>
                </a:extLst>
              </a:tr>
              <a:tr h="509199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NLR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97.1000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marL="5715">
                        <a:spcBef>
                          <a:spcPts val="30"/>
                        </a:spcBef>
                        <a:buNone/>
                      </a:pPr>
                      <a:r>
                        <a:rPr lang="en-US" sz="1600" b="1" spc="-1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1.79196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.56667</a:t>
                      </a:r>
                      <a:endParaRPr lang="en-IN" sz="16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8605"/>
                  </a:ext>
                </a:extLst>
              </a:tr>
              <a:tr h="4093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KNN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92.4000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2.17051</a:t>
                      </a:r>
                      <a:endParaRPr lang="en-IN" sz="16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.68638 </a:t>
                      </a:r>
                      <a:endParaRPr lang="en-IN" sz="16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599544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0CEAAED0-CC23-98BE-DC68-60D8B61B6B46}"/>
              </a:ext>
            </a:extLst>
          </p:cNvPr>
          <p:cNvSpPr txBox="1"/>
          <p:nvPr/>
        </p:nvSpPr>
        <p:spPr>
          <a:xfrm>
            <a:off x="2552070" y="11484855"/>
            <a:ext cx="5706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NLR outperforms KNN in accuracy, making it the preferred model for NHL game predictions.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E33B186-62EB-E2F6-1640-358330F35116}"/>
              </a:ext>
            </a:extLst>
          </p:cNvPr>
          <p:cNvSpPr txBox="1"/>
          <p:nvPr/>
        </p:nvSpPr>
        <p:spPr>
          <a:xfrm>
            <a:off x="92365" y="12714232"/>
            <a:ext cx="81505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T-Test statistical analysis, the significance value of p = 0.001 (independent sample T-test, p &lt; 0.05) indicates a statistically significant difference between the performance of Novel Linear Regression (NLR) and K-Nearest Neighbor (KNN).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accuracy of the NLR algorithm is 97%, which is higher than the KNN algorithm, which achieved an accuracy of 92%.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FBB8B8-34D9-2087-73BD-160F56A79AD9}"/>
              </a:ext>
            </a:extLst>
          </p:cNvPr>
          <p:cNvSpPr txBox="1"/>
          <p:nvPr/>
        </p:nvSpPr>
        <p:spPr>
          <a:xfrm>
            <a:off x="-33377" y="15338354"/>
            <a:ext cx="8270831" cy="2290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 P. Nunes, F. Silva, and P. Ribeiro, “Predicting outcomes of NHL hockey games using machine learning,”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Proc. IEEE Int. Conf. Big Data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5432–5438, 2023.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Cervone, A.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D’Amour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 Bornn, and K. Goldsberry, “A multiresolution stochastic process model for predicting sports outcomes,” 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Amer. Statist. Assoc.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111, no. 514, pp. 585–599, 2024.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4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2839D59-7808-F88F-30F4-5DA6877C8AE9}"/>
              </a:ext>
            </a:extLst>
          </p:cNvPr>
          <p:cNvSpPr txBox="1"/>
          <p:nvPr/>
        </p:nvSpPr>
        <p:spPr>
          <a:xfrm>
            <a:off x="2930731" y="24569032"/>
            <a:ext cx="5231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1:  Accuracy values of  NLR vs NN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86F3CC9-7FA2-0F22-C672-EDFF9E8D7749}"/>
              </a:ext>
            </a:extLst>
          </p:cNvPr>
          <p:cNvSpPr txBox="1"/>
          <p:nvPr/>
        </p:nvSpPr>
        <p:spPr>
          <a:xfrm>
            <a:off x="224659" y="11368397"/>
            <a:ext cx="2081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 :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 Linear Regression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 K Nearest Neighbor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Rectangle 9">
            <a:extLst>
              <a:ext uri="{FF2B5EF4-FFF2-40B4-BE49-F238E27FC236}">
                <a16:creationId xmlns:a16="http://schemas.microsoft.com/office/drawing/2014/main" id="{27020454-62D8-4204-4243-60A8C59E9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5750" y="3845079"/>
            <a:ext cx="6039054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the winning team in the NHL involves analyzing complex variables like player performance, team statistics, and game dynamic.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 Linear Regression (NLR) and Naïve Bayes (NB) algorithms are compared to evaluate their performance in classification tasks.</a:t>
            </a:r>
          </a:p>
          <a:p>
            <a:pPr marL="28575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NLR proved more accurate and reliable in predicting NHL match outcomes than Naïve Bayes.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sz="1400" dirty="0"/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77C9EC8B-CC11-1EC3-08EA-29C60B6D98FC}"/>
              </a:ext>
            </a:extLst>
          </p:cNvPr>
          <p:cNvSpPr txBox="1"/>
          <p:nvPr/>
        </p:nvSpPr>
        <p:spPr>
          <a:xfrm>
            <a:off x="11370425" y="11409991"/>
            <a:ext cx="4929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NLR outperforms NB in accuracy, making it the preferred model for NHL prediction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1030" name="Table 1029">
            <a:extLst>
              <a:ext uri="{FF2B5EF4-FFF2-40B4-BE49-F238E27FC236}">
                <a16:creationId xmlns:a16="http://schemas.microsoft.com/office/drawing/2014/main" id="{1CF618BB-1F9A-C32E-C6E7-0ADD6EDCF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927597"/>
              </p:ext>
            </p:extLst>
          </p:nvPr>
        </p:nvGraphicFramePr>
        <p:xfrm>
          <a:off x="10628629" y="9861962"/>
          <a:ext cx="5724585" cy="1510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560">
                  <a:extLst>
                    <a:ext uri="{9D8B030D-6E8A-4147-A177-3AD203B41FA5}">
                      <a16:colId xmlns:a16="http://schemas.microsoft.com/office/drawing/2014/main" val="3721400985"/>
                    </a:ext>
                  </a:extLst>
                </a:gridCol>
                <a:gridCol w="885416">
                  <a:extLst>
                    <a:ext uri="{9D8B030D-6E8A-4147-A177-3AD203B41FA5}">
                      <a16:colId xmlns:a16="http://schemas.microsoft.com/office/drawing/2014/main" val="4256046594"/>
                    </a:ext>
                  </a:extLst>
                </a:gridCol>
                <a:gridCol w="521925">
                  <a:extLst>
                    <a:ext uri="{9D8B030D-6E8A-4147-A177-3AD203B41FA5}">
                      <a16:colId xmlns:a16="http://schemas.microsoft.com/office/drawing/2014/main" val="250729661"/>
                    </a:ext>
                  </a:extLst>
                </a:gridCol>
                <a:gridCol w="860058">
                  <a:extLst>
                    <a:ext uri="{9D8B030D-6E8A-4147-A177-3AD203B41FA5}">
                      <a16:colId xmlns:a16="http://schemas.microsoft.com/office/drawing/2014/main" val="2429420582"/>
                    </a:ext>
                  </a:extLst>
                </a:gridCol>
                <a:gridCol w="1065933">
                  <a:extLst>
                    <a:ext uri="{9D8B030D-6E8A-4147-A177-3AD203B41FA5}">
                      <a16:colId xmlns:a16="http://schemas.microsoft.com/office/drawing/2014/main" val="1195810406"/>
                    </a:ext>
                  </a:extLst>
                </a:gridCol>
                <a:gridCol w="1101693">
                  <a:extLst>
                    <a:ext uri="{9D8B030D-6E8A-4147-A177-3AD203B41FA5}">
                      <a16:colId xmlns:a16="http://schemas.microsoft.com/office/drawing/2014/main" val="3329505891"/>
                    </a:ext>
                  </a:extLst>
                </a:gridCol>
              </a:tblGrid>
              <a:tr h="510045">
                <a:tc rowSpan="3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IN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</a:t>
                      </a:r>
                      <a:endParaRPr lang="en-IN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N</a:t>
                      </a:r>
                      <a:endParaRPr lang="en-IN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Mean</a:t>
                      </a:r>
                      <a:endParaRPr lang="en-IN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Deviation</a:t>
                      </a:r>
                      <a:endParaRPr lang="en-IN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</a:t>
                      </a:r>
                      <a:endParaRPr lang="en-IN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450330"/>
                  </a:ext>
                </a:extLst>
              </a:tr>
              <a:tr h="528894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NLR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97.1000</a:t>
                      </a:r>
                      <a:endParaRPr lang="en-IN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1.79196</a:t>
                      </a:r>
                      <a:endParaRPr lang="en-IN" sz="16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.56667</a:t>
                      </a:r>
                      <a:endParaRPr lang="en-IN" sz="16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8605"/>
                  </a:ext>
                </a:extLst>
              </a:tr>
              <a:tr h="402384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NB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82.2000</a:t>
                      </a:r>
                      <a:endParaRPr lang="en-IN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2.57337</a:t>
                      </a:r>
                      <a:endParaRPr lang="en-IN" sz="16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.81377</a:t>
                      </a:r>
                      <a:endParaRPr lang="en-IN" sz="16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599544"/>
                  </a:ext>
                </a:extLst>
              </a:tr>
            </a:tbl>
          </a:graphicData>
        </a:graphic>
      </p:graphicFrame>
      <p:sp>
        <p:nvSpPr>
          <p:cNvPr id="1034" name="TextBox 1033">
            <a:extLst>
              <a:ext uri="{FF2B5EF4-FFF2-40B4-BE49-F238E27FC236}">
                <a16:creationId xmlns:a16="http://schemas.microsoft.com/office/drawing/2014/main" id="{5A171868-91A8-3B36-4AAC-2CCE1732B587}"/>
              </a:ext>
            </a:extLst>
          </p:cNvPr>
          <p:cNvSpPr txBox="1"/>
          <p:nvPr/>
        </p:nvSpPr>
        <p:spPr>
          <a:xfrm>
            <a:off x="11370426" y="24755344"/>
            <a:ext cx="5479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1:  Accuracy values of  NLR vs RL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7EDE201D-0DB3-732C-C1D6-4DA8C381CDF4}"/>
              </a:ext>
            </a:extLst>
          </p:cNvPr>
          <p:cNvSpPr txBox="1"/>
          <p:nvPr/>
        </p:nvSpPr>
        <p:spPr>
          <a:xfrm>
            <a:off x="8450669" y="15397799"/>
            <a:ext cx="7994324" cy="280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7E12CC1E-8C01-FDAD-2DCC-3EC4D33032A6}"/>
              </a:ext>
            </a:extLst>
          </p:cNvPr>
          <p:cNvSpPr txBox="1"/>
          <p:nvPr/>
        </p:nvSpPr>
        <p:spPr>
          <a:xfrm>
            <a:off x="150287" y="19228015"/>
            <a:ext cx="6140418" cy="2602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the winning team in the National Hockey League (NHL) is complex due to dynamic gameplay and many influencing factors.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compares the performance of Novel Linear Regression (NLR) and Neural Network (NN) algorithms for predicting NHL game outcomes.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show that Novel Linear Regression (NLR) achieves higher accuracy than the Neural Network, effectively capturing key linear relationships.</a:t>
            </a:r>
          </a:p>
        </p:txBody>
      </p:sp>
      <p:graphicFrame>
        <p:nvGraphicFramePr>
          <p:cNvPr id="1056" name="Table 1055">
            <a:extLst>
              <a:ext uri="{FF2B5EF4-FFF2-40B4-BE49-F238E27FC236}">
                <a16:creationId xmlns:a16="http://schemas.microsoft.com/office/drawing/2014/main" id="{93FD5080-608C-E7FF-1BBE-ACAC54F5E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953899"/>
              </p:ext>
            </p:extLst>
          </p:nvPr>
        </p:nvGraphicFramePr>
        <p:xfrm>
          <a:off x="2465408" y="25024136"/>
          <a:ext cx="5672448" cy="1494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815">
                  <a:extLst>
                    <a:ext uri="{9D8B030D-6E8A-4147-A177-3AD203B41FA5}">
                      <a16:colId xmlns:a16="http://schemas.microsoft.com/office/drawing/2014/main" val="3721400985"/>
                    </a:ext>
                  </a:extLst>
                </a:gridCol>
                <a:gridCol w="877352">
                  <a:extLst>
                    <a:ext uri="{9D8B030D-6E8A-4147-A177-3AD203B41FA5}">
                      <a16:colId xmlns:a16="http://schemas.microsoft.com/office/drawing/2014/main" val="4256046594"/>
                    </a:ext>
                  </a:extLst>
                </a:gridCol>
                <a:gridCol w="517172">
                  <a:extLst>
                    <a:ext uri="{9D8B030D-6E8A-4147-A177-3AD203B41FA5}">
                      <a16:colId xmlns:a16="http://schemas.microsoft.com/office/drawing/2014/main" val="250729661"/>
                    </a:ext>
                  </a:extLst>
                </a:gridCol>
                <a:gridCol w="852225">
                  <a:extLst>
                    <a:ext uri="{9D8B030D-6E8A-4147-A177-3AD203B41FA5}">
                      <a16:colId xmlns:a16="http://schemas.microsoft.com/office/drawing/2014/main" val="2429420582"/>
                    </a:ext>
                  </a:extLst>
                </a:gridCol>
                <a:gridCol w="1045988">
                  <a:extLst>
                    <a:ext uri="{9D8B030D-6E8A-4147-A177-3AD203B41FA5}">
                      <a16:colId xmlns:a16="http://schemas.microsoft.com/office/drawing/2014/main" val="1195810406"/>
                    </a:ext>
                  </a:extLst>
                </a:gridCol>
                <a:gridCol w="1101896">
                  <a:extLst>
                    <a:ext uri="{9D8B030D-6E8A-4147-A177-3AD203B41FA5}">
                      <a16:colId xmlns:a16="http://schemas.microsoft.com/office/drawing/2014/main" val="3329505891"/>
                    </a:ext>
                  </a:extLst>
                </a:gridCol>
              </a:tblGrid>
              <a:tr h="489181">
                <a:tc rowSpan="3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IN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</a:t>
                      </a:r>
                      <a:endParaRPr lang="en-IN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N</a:t>
                      </a:r>
                      <a:endParaRPr lang="en-IN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Mean</a:t>
                      </a:r>
                      <a:endParaRPr lang="en-IN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Deviation</a:t>
                      </a:r>
                      <a:endParaRPr lang="en-IN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</a:t>
                      </a:r>
                      <a:endParaRPr lang="en-IN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450330"/>
                  </a:ext>
                </a:extLst>
              </a:tr>
              <a:tr h="507259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NLR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97.1000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1.79196</a:t>
                      </a:r>
                      <a:endParaRPr lang="en-IN" sz="16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.56667</a:t>
                      </a:r>
                      <a:endParaRPr lang="en-IN" sz="16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8605"/>
                  </a:ext>
                </a:extLst>
              </a:tr>
              <a:tr h="40780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NN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86.6000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2.41293</a:t>
                      </a:r>
                      <a:endParaRPr lang="en-IN" sz="16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.76303 </a:t>
                      </a:r>
                      <a:endParaRPr lang="en-IN" sz="16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599544"/>
                  </a:ext>
                </a:extLst>
              </a:tr>
            </a:tbl>
          </a:graphicData>
        </a:graphic>
      </p:graphicFrame>
      <p:sp>
        <p:nvSpPr>
          <p:cNvPr id="1058" name="TextBox 1057">
            <a:extLst>
              <a:ext uri="{FF2B5EF4-FFF2-40B4-BE49-F238E27FC236}">
                <a16:creationId xmlns:a16="http://schemas.microsoft.com/office/drawing/2014/main" id="{BCDBF2BE-8622-984F-B5A7-8EBB17C9EC3F}"/>
              </a:ext>
            </a:extLst>
          </p:cNvPr>
          <p:cNvSpPr txBox="1"/>
          <p:nvPr/>
        </p:nvSpPr>
        <p:spPr>
          <a:xfrm>
            <a:off x="2639028" y="26601678"/>
            <a:ext cx="5572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NLR outperforms NN in accuracy, making it the preferred choice for NHL outcome prediction.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5" name="Rectangle 12">
            <a:extLst>
              <a:ext uri="{FF2B5EF4-FFF2-40B4-BE49-F238E27FC236}">
                <a16:creationId xmlns:a16="http://schemas.microsoft.com/office/drawing/2014/main" id="{D3F7F45F-2932-7ACC-0AB2-77A40E72E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6640" y="19260991"/>
            <a:ext cx="579281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Hockey League (NHL) game outcomes are influenced by multiple dynamic factors such as team performance metrics, player statistics, and game conditions.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NLR provides a straightforward, interpretable model for continuous outcome prediction, while RL adapts dynamically by learning optimal strategies from match results over time.</a:t>
            </a:r>
          </a:p>
        </p:txBody>
      </p:sp>
      <p:graphicFrame>
        <p:nvGraphicFramePr>
          <p:cNvPr id="1083" name="Table 1082">
            <a:extLst>
              <a:ext uri="{FF2B5EF4-FFF2-40B4-BE49-F238E27FC236}">
                <a16:creationId xmlns:a16="http://schemas.microsoft.com/office/drawing/2014/main" id="{A075F88C-CE4E-7019-EEA5-E7B2DA26E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010826"/>
              </p:ext>
            </p:extLst>
          </p:nvPr>
        </p:nvGraphicFramePr>
        <p:xfrm>
          <a:off x="10720648" y="25120217"/>
          <a:ext cx="5633237" cy="1510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560">
                  <a:extLst>
                    <a:ext uri="{9D8B030D-6E8A-4147-A177-3AD203B41FA5}">
                      <a16:colId xmlns:a16="http://schemas.microsoft.com/office/drawing/2014/main" val="3721400985"/>
                    </a:ext>
                  </a:extLst>
                </a:gridCol>
                <a:gridCol w="837112">
                  <a:extLst>
                    <a:ext uri="{9D8B030D-6E8A-4147-A177-3AD203B41FA5}">
                      <a16:colId xmlns:a16="http://schemas.microsoft.com/office/drawing/2014/main" val="4256046594"/>
                    </a:ext>
                  </a:extLst>
                </a:gridCol>
                <a:gridCol w="478881">
                  <a:extLst>
                    <a:ext uri="{9D8B030D-6E8A-4147-A177-3AD203B41FA5}">
                      <a16:colId xmlns:a16="http://schemas.microsoft.com/office/drawing/2014/main" val="250729661"/>
                    </a:ext>
                  </a:extLst>
                </a:gridCol>
                <a:gridCol w="860058">
                  <a:extLst>
                    <a:ext uri="{9D8B030D-6E8A-4147-A177-3AD203B41FA5}">
                      <a16:colId xmlns:a16="http://schemas.microsoft.com/office/drawing/2014/main" val="2429420582"/>
                    </a:ext>
                  </a:extLst>
                </a:gridCol>
                <a:gridCol w="1065933">
                  <a:extLst>
                    <a:ext uri="{9D8B030D-6E8A-4147-A177-3AD203B41FA5}">
                      <a16:colId xmlns:a16="http://schemas.microsoft.com/office/drawing/2014/main" val="1195810406"/>
                    </a:ext>
                  </a:extLst>
                </a:gridCol>
                <a:gridCol w="1101693">
                  <a:extLst>
                    <a:ext uri="{9D8B030D-6E8A-4147-A177-3AD203B41FA5}">
                      <a16:colId xmlns:a16="http://schemas.microsoft.com/office/drawing/2014/main" val="3329505891"/>
                    </a:ext>
                  </a:extLst>
                </a:gridCol>
              </a:tblGrid>
              <a:tr h="510045">
                <a:tc rowSpan="3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IN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</a:t>
                      </a:r>
                      <a:endParaRPr lang="en-IN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N</a:t>
                      </a:r>
                      <a:endParaRPr lang="en-IN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Mean</a:t>
                      </a:r>
                      <a:endParaRPr lang="en-IN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Deviation</a:t>
                      </a:r>
                      <a:endParaRPr lang="en-IN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</a:t>
                      </a:r>
                      <a:endParaRPr lang="en-IN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450330"/>
                  </a:ext>
                </a:extLst>
              </a:tr>
              <a:tr h="528894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NLR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</a:t>
                      </a:r>
                      <a:r>
                        <a:rPr lang="en-IN" sz="16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.1000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1.79196</a:t>
                      </a:r>
                      <a:endParaRPr lang="en-IN" sz="16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.56667</a:t>
                      </a:r>
                      <a:endParaRPr lang="en-IN" sz="16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8605"/>
                  </a:ext>
                </a:extLst>
              </a:tr>
              <a:tr h="402384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RL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76.1000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2.07900</a:t>
                      </a:r>
                      <a:endParaRPr lang="en-IN" sz="16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.65744</a:t>
                      </a:r>
                      <a:endParaRPr lang="en-IN" sz="16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599544"/>
                  </a:ext>
                </a:extLst>
              </a:tr>
            </a:tbl>
          </a:graphicData>
        </a:graphic>
      </p:graphicFrame>
      <p:sp>
        <p:nvSpPr>
          <p:cNvPr id="1084" name="TextBox 1083">
            <a:extLst>
              <a:ext uri="{FF2B5EF4-FFF2-40B4-BE49-F238E27FC236}">
                <a16:creationId xmlns:a16="http://schemas.microsoft.com/office/drawing/2014/main" id="{413B93CA-8D64-8E2F-7D78-5406DA7430B3}"/>
              </a:ext>
            </a:extLst>
          </p:cNvPr>
          <p:cNvSpPr txBox="1"/>
          <p:nvPr/>
        </p:nvSpPr>
        <p:spPr>
          <a:xfrm rot="10800000" flipV="1">
            <a:off x="11370427" y="9499925"/>
            <a:ext cx="4418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1:  Accuracy values of NLR vs NB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1D03476A-6AEF-D7E9-2F7F-B9BAA70F2058}"/>
              </a:ext>
            </a:extLst>
          </p:cNvPr>
          <p:cNvSpPr txBox="1"/>
          <p:nvPr/>
        </p:nvSpPr>
        <p:spPr>
          <a:xfrm>
            <a:off x="10906918" y="26601677"/>
            <a:ext cx="5683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NLR outperforms NB,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it ideal for NHL prediction.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0" name="TextBox 1089">
            <a:extLst>
              <a:ext uri="{FF2B5EF4-FFF2-40B4-BE49-F238E27FC236}">
                <a16:creationId xmlns:a16="http://schemas.microsoft.com/office/drawing/2014/main" id="{B4DED960-677D-6ED6-DF80-E3B02CB0609D}"/>
              </a:ext>
            </a:extLst>
          </p:cNvPr>
          <p:cNvSpPr txBox="1"/>
          <p:nvPr/>
        </p:nvSpPr>
        <p:spPr>
          <a:xfrm>
            <a:off x="8438648" y="26847898"/>
            <a:ext cx="2081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 : NLR vs RL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17EE69D2-9E2A-1A25-151F-8AE48377FB31}"/>
              </a:ext>
            </a:extLst>
          </p:cNvPr>
          <p:cNvSpPr txBox="1"/>
          <p:nvPr/>
        </p:nvSpPr>
        <p:spPr>
          <a:xfrm>
            <a:off x="6290704" y="5362592"/>
            <a:ext cx="2138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AND ROMAN"/>
              </a:rPr>
              <a:t>Fig 1: Analysis of National Hockey League</a:t>
            </a:r>
            <a:endParaRPr lang="en-IN" b="1" dirty="0">
              <a:latin typeface="Times AND ROMAN"/>
            </a:endParaRPr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6F077B09-1846-3FAE-768C-48E3CF96BBCC}"/>
              </a:ext>
            </a:extLst>
          </p:cNvPr>
          <p:cNvSpPr txBox="1"/>
          <p:nvPr/>
        </p:nvSpPr>
        <p:spPr>
          <a:xfrm>
            <a:off x="14527498" y="20658778"/>
            <a:ext cx="1672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1: Study of National Hockey League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5" name="Rectangle 1104">
            <a:extLst>
              <a:ext uri="{FF2B5EF4-FFF2-40B4-BE49-F238E27FC236}">
                <a16:creationId xmlns:a16="http://schemas.microsoft.com/office/drawing/2014/main" id="{D9D65CB6-7CF2-8F6B-F980-C1C6053B5407}"/>
              </a:ext>
            </a:extLst>
          </p:cNvPr>
          <p:cNvSpPr/>
          <p:nvPr/>
        </p:nvSpPr>
        <p:spPr>
          <a:xfrm>
            <a:off x="8445206" y="30139062"/>
            <a:ext cx="7993782" cy="2820435"/>
          </a:xfrm>
          <a:prstGeom prst="rect">
            <a:avLst/>
          </a:prstGeom>
          <a:solidFill>
            <a:srgbClr val="D6F5C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endParaRPr lang="en-IN" sz="1200" dirty="0"/>
          </a:p>
          <a:p>
            <a:pPr>
              <a:buNone/>
            </a:pPr>
            <a:endParaRPr lang="en-IN" sz="1200" dirty="0"/>
          </a:p>
          <a:p>
            <a:pPr>
              <a:buNone/>
            </a:pPr>
            <a:endParaRPr lang="en-IN" sz="1200" dirty="0"/>
          </a:p>
          <a:p>
            <a:pPr>
              <a:buNone/>
            </a:pPr>
            <a:endParaRPr lang="en-IN" sz="1200" dirty="0"/>
          </a:p>
          <a:p>
            <a:pPr>
              <a:buNone/>
            </a:pPr>
            <a:endParaRPr lang="en-IN" sz="1200" dirty="0"/>
          </a:p>
          <a:p>
            <a:pPr>
              <a:buNone/>
            </a:pPr>
            <a:endParaRPr lang="en-IN" sz="1200" dirty="0"/>
          </a:p>
          <a:p>
            <a:pPr algn="just">
              <a:buNone/>
            </a:pP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 Zhang, Y. Liu, A. Sun, and C. P. Lim, “Coarse K-nearest </a:t>
            </a:r>
            <a:r>
              <a:rPr lang="en-IN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 for handling noisy and imbalanced data,” Expert Systems with Applications, vol. 36, no. 2, pp. 2544–2553, 2023.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Cortes and V.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Vapnik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“Support-vector networks,” Machine Learning, vol. 20, no. 3, pp. 273–297, 2021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M. Hasan, M. M. Rahman, and M. S. Kaiser, “Plantar Fasciitis diagnosis using machine learning algorithms: A case study,” in Proc. 24th Int. Conf. Computer and Information Technology (ICCIT), 2021, pp. 1–6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12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N" sz="1200" dirty="0"/>
          </a:p>
        </p:txBody>
      </p: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50D92CEA-D095-B1D5-E0DE-98691DA2DF86}"/>
              </a:ext>
            </a:extLst>
          </p:cNvPr>
          <p:cNvSpPr/>
          <p:nvPr/>
        </p:nvSpPr>
        <p:spPr>
          <a:xfrm>
            <a:off x="8715776" y="30212183"/>
            <a:ext cx="1619381" cy="3815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0C04BD-4384-2D3E-1032-C88F3560F487}"/>
              </a:ext>
            </a:extLst>
          </p:cNvPr>
          <p:cNvSpPr txBox="1"/>
          <p:nvPr/>
        </p:nvSpPr>
        <p:spPr>
          <a:xfrm>
            <a:off x="14204" y="6833637"/>
            <a:ext cx="82055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used for this study was obtained from the Kaggle platform, focusing on National Hockey League (NHL) match statistics for predicting game outcomes.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Novel Linear Regression (NLR) model achieved a prediction accuracy of 97%, effectively identifying key linear patterns in game data and The KNN model yielded a slightly lower accuracy of 92%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evaluation, NLR outperformed KNN in terms of predictive accuracy, making it a more reliable algorithm for NHL game outcome forecasting.</a:t>
            </a:r>
          </a:p>
          <a:p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2796817-B0CB-B197-83E1-5013AC4D3588}"/>
              </a:ext>
            </a:extLst>
          </p:cNvPr>
          <p:cNvSpPr txBox="1"/>
          <p:nvPr/>
        </p:nvSpPr>
        <p:spPr>
          <a:xfrm>
            <a:off x="2639027" y="9411137"/>
            <a:ext cx="506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1:Accuracy Values of NLR vs KNN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74D6288-5019-40C5-11AF-4A3CF19F41AB}"/>
              </a:ext>
            </a:extLst>
          </p:cNvPr>
          <p:cNvSpPr txBox="1"/>
          <p:nvPr/>
        </p:nvSpPr>
        <p:spPr>
          <a:xfrm>
            <a:off x="56144" y="17867406"/>
            <a:ext cx="8197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Enhancing the Accuracy in predicting the Winning Team in National Hockey League(NHL) using Novel Linear Regression in Comparison with Neural Network Algorithm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E6115B6-0B5B-6BF9-0647-CFFB28444BDA}"/>
              </a:ext>
            </a:extLst>
          </p:cNvPr>
          <p:cNvSpPr txBox="1"/>
          <p:nvPr/>
        </p:nvSpPr>
        <p:spPr>
          <a:xfrm>
            <a:off x="207052" y="22339139"/>
            <a:ext cx="78787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used for this study was obtained from the Kaggle platform, focused on National Hockey League (NHL) game statistics and outcomes.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included features such as team rankings, player performance metrics, goals scored and conceded, recent match history, and game location.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NLR showed a higher accuracy of 97%, while the Neural Network achieved 86% accuracy.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C80D7-7B53-89DE-038E-1D1E8B61B468}"/>
              </a:ext>
            </a:extLst>
          </p:cNvPr>
          <p:cNvSpPr txBox="1"/>
          <p:nvPr/>
        </p:nvSpPr>
        <p:spPr>
          <a:xfrm>
            <a:off x="590308" y="26922262"/>
            <a:ext cx="1358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Fig.2 NLR vs NN 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F33DC6-9911-931F-C989-CD7A5C80169C}"/>
              </a:ext>
            </a:extLst>
          </p:cNvPr>
          <p:cNvSpPr txBox="1"/>
          <p:nvPr/>
        </p:nvSpPr>
        <p:spPr>
          <a:xfrm>
            <a:off x="184731" y="28032166"/>
            <a:ext cx="7977684" cy="2246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T-Test analysis, the significance value of p = 0.001 (p &lt; 0.05) indicates a statistically significant difference between the performance of NLR and Neural Network in predicting NHL game outcomes.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 Linear Regression (NLR) demonstrates higher accuracy than Neural Network, emphasizing its strength in analyzing structured sports data.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NLR achieved an accuracy of 97%, outperforming NN which reached 86% accuracy.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D4865A-1CFA-E4BB-9B3B-4846EFDECBB8}"/>
              </a:ext>
            </a:extLst>
          </p:cNvPr>
          <p:cNvSpPr txBox="1"/>
          <p:nvPr/>
        </p:nvSpPr>
        <p:spPr>
          <a:xfrm>
            <a:off x="92365" y="30664228"/>
            <a:ext cx="81372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 Zhang, B. Eddy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Patuwo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M. Y. Hu, “Forecasting with artificial neural networks: The state of the art,”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Int. J. Forecasting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14, no. 1, pp. 35–62, 2021.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Cortes and V.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Vapnik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“Support-vector networks,”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20, no. 3, pp. 273–297, 2023.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Zhang, Y. Liu, A. Sun, and C. P. Lim, “Coarse K-nearest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for handling noisy and imbalanced data,” 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 Syst. Appl.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36, no. 2, pp. 2544–2553, 2024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2819D7-C27A-CD0A-368B-317F5A82741C}"/>
              </a:ext>
            </a:extLst>
          </p:cNvPr>
          <p:cNvSpPr txBox="1"/>
          <p:nvPr/>
        </p:nvSpPr>
        <p:spPr>
          <a:xfrm>
            <a:off x="14580032" y="5443044"/>
            <a:ext cx="1555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1:Study of National Hockey League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C4009D-D3CB-D3C8-FAAD-2183C8BE100D}"/>
              </a:ext>
            </a:extLst>
          </p:cNvPr>
          <p:cNvSpPr txBox="1"/>
          <p:nvPr/>
        </p:nvSpPr>
        <p:spPr>
          <a:xfrm>
            <a:off x="8635842" y="6969335"/>
            <a:ext cx="76642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used for this study was sourced from the Kaggle platform, focusing on predicting the winning team in National Hockey League (NHL) matches.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SPSS software was utilized to visualize and interpret the classification outcomes of both machine learning models.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NLR model demonstrated higher predictive accuracy at 97%, outperforming the Naïve Bayes model, which achieved 82% accuracy.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C3B337-38D6-F4A6-DFBD-F9665F6DC877}"/>
              </a:ext>
            </a:extLst>
          </p:cNvPr>
          <p:cNvSpPr txBox="1"/>
          <p:nvPr/>
        </p:nvSpPr>
        <p:spPr>
          <a:xfrm>
            <a:off x="8495458" y="11457648"/>
            <a:ext cx="2133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 :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 Linear Regression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Naïve Bayes 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CBF344-6D6B-F2EC-BE39-EE75CC5439A8}"/>
              </a:ext>
            </a:extLst>
          </p:cNvPr>
          <p:cNvSpPr txBox="1"/>
          <p:nvPr/>
        </p:nvSpPr>
        <p:spPr>
          <a:xfrm>
            <a:off x="8528851" y="12602308"/>
            <a:ext cx="7891541" cy="2354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T-Test statistical analysis, the significance value of p = 0.001 (independent sample T-test, p &lt; 0.05) indicates a statistically significant difference between the performance of NLR and Naïve Bayes in NHL prediction.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NLR algorithm achieved an accuracy of 97%, clearly outperforming the NB model, which reached 82% accuracy.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NLR is more effective and reliable than Naïve Bayes for predicting NHL game results.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2FCDB3-8532-F95A-E555-5DE63888CA45}"/>
              </a:ext>
            </a:extLst>
          </p:cNvPr>
          <p:cNvSpPr txBox="1"/>
          <p:nvPr/>
        </p:nvSpPr>
        <p:spPr>
          <a:xfrm>
            <a:off x="8568485" y="22398434"/>
            <a:ext cx="76276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used for this study was sourced from Kaggle, focused on predicting the winning team in National Hockey League (NHL) matches.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 Linear Regression (NLR) and Reinforcement Learning (RL) algorithms were chosen for performance evaluation in sports data analysis.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NLR demonstrated a prediction accuracy of 97%, while RL achieved 76% accuracy.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D0CC61-2CC1-33B1-6E57-516B13EDAD37}"/>
              </a:ext>
            </a:extLst>
          </p:cNvPr>
          <p:cNvSpPr txBox="1"/>
          <p:nvPr/>
        </p:nvSpPr>
        <p:spPr>
          <a:xfrm>
            <a:off x="8445207" y="28063595"/>
            <a:ext cx="780694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T-Test analysis, the significance value of p = 0.001 (p &lt; 0.05) indicates a statistically significant difference between the performance of Novel Linear Regression (NLR) and Reinforcement Learning (RL) algorithms.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NLR demonstrates higher accuracy than RL in predicting the winning team in NHL games, emphasizing its strength in handling structured sports data.</a:t>
            </a:r>
          </a:p>
          <a:p>
            <a:pPr algn="just"/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Field Hockey - The History Book of Indian Hockey">
            <a:extLst>
              <a:ext uri="{FF2B5EF4-FFF2-40B4-BE49-F238E27FC236}">
                <a16:creationId xmlns:a16="http://schemas.microsoft.com/office/drawing/2014/main" id="{55632818-A740-6E60-E3B3-0C5FB737B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55050" y="3708198"/>
            <a:ext cx="1707364" cy="163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D5ABC0F-DB32-5D01-FF2A-569CF6187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03" y="9859033"/>
            <a:ext cx="2081661" cy="1546293"/>
          </a:xfrm>
          <a:prstGeom prst="rect">
            <a:avLst/>
          </a:prstGeom>
        </p:spPr>
      </p:pic>
      <p:pic>
        <p:nvPicPr>
          <p:cNvPr id="1031" name="Picture 7" descr="KNHB">
            <a:extLst>
              <a:ext uri="{FF2B5EF4-FFF2-40B4-BE49-F238E27FC236}">
                <a16:creationId xmlns:a16="http://schemas.microsoft.com/office/drawing/2014/main" id="{5F4784CF-3F0D-3938-2D2A-FE21D711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755" y="19277762"/>
            <a:ext cx="1782309" cy="139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98EB2C51-16B4-B5A6-4247-2C2CE5FCD33A}"/>
              </a:ext>
            </a:extLst>
          </p:cNvPr>
          <p:cNvSpPr txBox="1"/>
          <p:nvPr/>
        </p:nvSpPr>
        <p:spPr>
          <a:xfrm>
            <a:off x="6342926" y="20764982"/>
            <a:ext cx="1742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Fig.1 Study of National Hockey League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A49D95A3-EB6F-14CF-2669-488E9F75D7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412" y="25275110"/>
            <a:ext cx="2042709" cy="1506883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EBFC81DE-B82F-D5F6-36AF-E9C43201FC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92362" y="3859114"/>
            <a:ext cx="1760852" cy="1594302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1E183AAB-5317-0145-ABA9-E9946FA8E1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36639" y="9976999"/>
            <a:ext cx="1867202" cy="1446619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1F7BD083-60E1-2D67-6E3E-034B97F45684}"/>
              </a:ext>
            </a:extLst>
          </p:cNvPr>
          <p:cNvSpPr txBox="1"/>
          <p:nvPr/>
        </p:nvSpPr>
        <p:spPr>
          <a:xfrm>
            <a:off x="8505750" y="15354599"/>
            <a:ext cx="79534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A. Hall, “Correlation-based feature selection for discrete and numeric class machine learning,”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17th International Conference on Machine Learning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359–366, 2022.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Raschka, “Naive Bayes and Text Classification I – Introduction and Theory,”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Machine Learning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1, no. 1, pp. 1–15, 2023.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Hastie, R.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Tibshirani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J. Friedman, “The Elements of Statistical Learning: Data Mining, Inference, and Prediction,”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Springer Series in Statistics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2nd ed., Springer, 2021.</a:t>
            </a:r>
          </a:p>
        </p:txBody>
      </p:sp>
      <p:pic>
        <p:nvPicPr>
          <p:cNvPr id="1040" name="Picture 16" descr="4,000+ Playing Field Hockey Stock Photos, Pictures &amp; Royalty-Free Images -  iStock | Kids playing field hockey, Girl playing field hockey">
            <a:extLst>
              <a:ext uri="{FF2B5EF4-FFF2-40B4-BE49-F238E27FC236}">
                <a16:creationId xmlns:a16="http://schemas.microsoft.com/office/drawing/2014/main" id="{CE9335DC-9249-15CE-FA47-C1D421E24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2608" y="19097790"/>
            <a:ext cx="2092385" cy="131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EE550FE-78A9-36DF-F27D-6777EFAA2D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36638" y="25307890"/>
            <a:ext cx="2060908" cy="144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10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1058</TotalTime>
  <Words>1712</Words>
  <Application>Microsoft Office PowerPoint</Application>
  <PresentationFormat>Custom</PresentationFormat>
  <Paragraphs>188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Times AND ROMAN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Moorthy</dc:creator>
  <cp:lastModifiedBy>Bhavya Renjene</cp:lastModifiedBy>
  <cp:revision>45</cp:revision>
  <dcterms:created xsi:type="dcterms:W3CDTF">2023-04-19T08:35:46Z</dcterms:created>
  <dcterms:modified xsi:type="dcterms:W3CDTF">2025-06-11T05:40:21Z</dcterms:modified>
</cp:coreProperties>
</file>