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87" r:id="rId2"/>
    <p:sldId id="360" r:id="rId3"/>
    <p:sldId id="408" r:id="rId4"/>
    <p:sldId id="460" r:id="rId5"/>
    <p:sldId id="462" r:id="rId6"/>
    <p:sldId id="524" r:id="rId7"/>
    <p:sldId id="463" r:id="rId8"/>
    <p:sldId id="465" r:id="rId9"/>
    <p:sldId id="466" r:id="rId10"/>
    <p:sldId id="468" r:id="rId11"/>
    <p:sldId id="467" r:id="rId12"/>
    <p:sldId id="469" r:id="rId13"/>
    <p:sldId id="470" r:id="rId14"/>
    <p:sldId id="479" r:id="rId15"/>
    <p:sldId id="525" r:id="rId16"/>
    <p:sldId id="526" r:id="rId17"/>
    <p:sldId id="527" r:id="rId18"/>
    <p:sldId id="528" r:id="rId19"/>
    <p:sldId id="529" r:id="rId20"/>
    <p:sldId id="530" r:id="rId21"/>
    <p:sldId id="464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504" r:id="rId47"/>
    <p:sldId id="497" r:id="rId48"/>
    <p:sldId id="498" r:id="rId49"/>
    <p:sldId id="499" r:id="rId50"/>
    <p:sldId id="500" r:id="rId51"/>
    <p:sldId id="501" r:id="rId52"/>
    <p:sldId id="502" r:id="rId53"/>
    <p:sldId id="505" r:id="rId54"/>
    <p:sldId id="506" r:id="rId55"/>
    <p:sldId id="507" r:id="rId56"/>
    <p:sldId id="508" r:id="rId57"/>
    <p:sldId id="509" r:id="rId58"/>
    <p:sldId id="510" r:id="rId59"/>
    <p:sldId id="512" r:id="rId60"/>
    <p:sldId id="513" r:id="rId61"/>
    <p:sldId id="514" r:id="rId62"/>
    <p:sldId id="511" r:id="rId63"/>
    <p:sldId id="515" r:id="rId64"/>
    <p:sldId id="516" r:id="rId65"/>
    <p:sldId id="517" r:id="rId66"/>
    <p:sldId id="518" r:id="rId67"/>
    <p:sldId id="519" r:id="rId68"/>
    <p:sldId id="520" r:id="rId69"/>
    <p:sldId id="522" r:id="rId70"/>
    <p:sldId id="521" r:id="rId71"/>
    <p:sldId id="52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747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274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D92D7-E427-412F-B11B-0DB2ABCC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1/27/2019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428868"/>
            <a:ext cx="8207375" cy="1082675"/>
          </a:xfrm>
        </p:spPr>
        <p:txBody>
          <a:bodyPr/>
          <a:lstStyle/>
          <a:p>
            <a:pPr eaLnBrk="1" hangingPunct="1"/>
            <a:r>
              <a:rPr lang="en-US" sz="4400" b="1" dirty="0" smtClean="0">
                <a:solidFill>
                  <a:schemeClr val="bg1"/>
                </a:solidFill>
              </a:rPr>
              <a:t>C PROJECT BATCH</a:t>
            </a:r>
          </a:p>
        </p:txBody>
      </p:sp>
      <p:pic>
        <p:nvPicPr>
          <p:cNvPr id="307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114" y="230388"/>
            <a:ext cx="3379771" cy="191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dirty="0" smtClean="0">
                <a:solidFill>
                  <a:srgbClr val="FFFF00"/>
                </a:solidFill>
              </a:rPr>
              <a:t>So how do we clear the screen then? </a:t>
            </a: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don't need to.</a:t>
            </a:r>
            <a:r>
              <a:rPr lang="en-IN" sz="2800" b="1" dirty="0" smtClean="0">
                <a:solidFill>
                  <a:srgbClr val="00B0F0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Because whenever we will run the application , 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 </a:t>
            </a:r>
            <a:r>
              <a:rPr lang="en-IN" sz="2800" dirty="0" smtClean="0">
                <a:solidFill>
                  <a:schemeClr val="bg1"/>
                </a:solidFill>
              </a:rPr>
              <a:t>automatically launches a </a:t>
            </a:r>
          </a:p>
          <a:p>
            <a:pPr>
              <a:lnSpc>
                <a:spcPct val="90000"/>
              </a:lnSpc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     fresh console window to display the output</a:t>
            </a: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What if we want to clear the screen during execution of our application  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If we want to clear the screen during runtime then we have to use the function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system( ) </a:t>
            </a:r>
            <a:r>
              <a:rPr lang="en-US" sz="2600" dirty="0" smtClean="0">
                <a:solidFill>
                  <a:schemeClr val="bg1"/>
                </a:solidFill>
              </a:rPr>
              <a:t>available in the header file </a:t>
            </a:r>
            <a:r>
              <a:rPr lang="en-US" sz="2600" b="1" dirty="0" smtClean="0">
                <a:solidFill>
                  <a:srgbClr val="FFFF00"/>
                </a:solidFill>
              </a:rPr>
              <a:t>&lt;</a:t>
            </a:r>
            <a:r>
              <a:rPr lang="en-US" sz="2600" b="1" dirty="0" err="1" smtClean="0">
                <a:solidFill>
                  <a:srgbClr val="FFFF00"/>
                </a:solidFill>
              </a:rPr>
              <a:t>stdlib.h</a:t>
            </a:r>
            <a:r>
              <a:rPr lang="en-US" sz="26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800" dirty="0" smtClean="0">
                <a:solidFill>
                  <a:schemeClr val="bg1"/>
                </a:solidFill>
              </a:rPr>
              <a:t>statement</a:t>
            </a:r>
            <a:r>
              <a:rPr lang="en-US" sz="2600" dirty="0" smtClean="0">
                <a:solidFill>
                  <a:schemeClr val="bg1"/>
                </a:solidFill>
              </a:rPr>
              <a:t> will be: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system(“</a:t>
            </a:r>
            <a:r>
              <a:rPr lang="en-US" sz="2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cls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”);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What about </a:t>
            </a:r>
            <a:r>
              <a:rPr lang="en-US" sz="2600" b="1" dirty="0" err="1" smtClean="0">
                <a:solidFill>
                  <a:srgbClr val="FFFF00"/>
                </a:solidFill>
              </a:rPr>
              <a:t>getch</a:t>
            </a:r>
            <a:r>
              <a:rPr lang="en-US" sz="2600" b="1" dirty="0" smtClean="0">
                <a:solidFill>
                  <a:srgbClr val="FFFF00"/>
                </a:solidFill>
              </a:rPr>
              <a:t>( )?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As mentioned ,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getch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2600" dirty="0" smtClean="0">
                <a:solidFill>
                  <a:schemeClr val="bg1"/>
                </a:solidFill>
              </a:rPr>
              <a:t>is not supported . However we have 2 alternates to it :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We can use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system(“pause”) 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We can use the function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2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getch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u="sng" dirty="0" smtClean="0">
                <a:solidFill>
                  <a:srgbClr val="FFFF00"/>
                </a:solidFill>
              </a:rPr>
              <a:t>2.  No “</a:t>
            </a:r>
            <a:r>
              <a:rPr lang="en-US" sz="2600" b="1" u="sng" dirty="0" err="1" smtClean="0">
                <a:solidFill>
                  <a:srgbClr val="FFFF00"/>
                </a:solidFill>
              </a:rPr>
              <a:t>dos.h</a:t>
            </a:r>
            <a:r>
              <a:rPr lang="en-US" sz="2600" b="1" u="sng" dirty="0" smtClean="0">
                <a:solidFill>
                  <a:srgbClr val="FFFF00"/>
                </a:solidFill>
              </a:rPr>
              <a:t>” Present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T</a:t>
            </a:r>
            <a:r>
              <a:rPr lang="en-IN" sz="2400" dirty="0" smtClean="0">
                <a:solidFill>
                  <a:schemeClr val="bg1"/>
                </a:solidFill>
              </a:rPr>
              <a:t>here's no header file named as </a:t>
            </a:r>
            <a:r>
              <a:rPr lang="en-IN" sz="2400" b="1" dirty="0" smtClean="0">
                <a:solidFill>
                  <a:srgbClr val="FFFF00"/>
                </a:solidFill>
              </a:rPr>
              <a:t>‘</a:t>
            </a:r>
            <a:r>
              <a:rPr lang="en-IN" sz="2400" b="1" dirty="0" err="1" smtClean="0">
                <a:solidFill>
                  <a:srgbClr val="FFFF00"/>
                </a:solidFill>
              </a:rPr>
              <a:t>dos.h</a:t>
            </a:r>
            <a:r>
              <a:rPr lang="en-IN" sz="2400" b="1" dirty="0" smtClean="0">
                <a:solidFill>
                  <a:srgbClr val="FFFF00"/>
                </a:solidFill>
              </a:rPr>
              <a:t>'</a:t>
            </a:r>
            <a:r>
              <a:rPr lang="en-IN" sz="2400" dirty="0" smtClean="0">
                <a:solidFill>
                  <a:schemeClr val="bg1"/>
                </a:solidFill>
              </a:rPr>
              <a:t> in </a:t>
            </a:r>
            <a:r>
              <a:rPr lang="en-IN" sz="2400" b="1" dirty="0" smtClean="0">
                <a:solidFill>
                  <a:srgbClr val="FFFF00"/>
                </a:solidFill>
              </a:rPr>
              <a:t>Code Blocks</a:t>
            </a:r>
            <a:r>
              <a:rPr lang="en-IN" sz="2400" dirty="0" smtClean="0">
                <a:solidFill>
                  <a:schemeClr val="bg1"/>
                </a:solidFill>
              </a:rPr>
              <a:t>.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And so we cannot call the functions like 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delay( )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But we have an alternate to this also, which the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function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Sleep() </a:t>
            </a:r>
            <a:r>
              <a:rPr lang="en-US" sz="2400" dirty="0" smtClean="0">
                <a:solidFill>
                  <a:schemeClr val="bg1"/>
                </a:solidFill>
              </a:rPr>
              <a:t>available in the header file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sz="2400" b="1" dirty="0" smtClean="0">
                <a:solidFill>
                  <a:srgbClr val="FFFF00"/>
                </a:solidFill>
              </a:rPr>
              <a:t>“</a:t>
            </a:r>
            <a:r>
              <a:rPr lang="en-US" sz="2400" b="1" dirty="0" err="1" smtClean="0">
                <a:solidFill>
                  <a:srgbClr val="FFFF00"/>
                </a:solidFill>
              </a:rPr>
              <a:t>windows.h</a:t>
            </a:r>
            <a:r>
              <a:rPr lang="en-US" sz="2400" b="1" dirty="0" smtClean="0">
                <a:solidFill>
                  <a:srgbClr val="FFFF00"/>
                </a:solidFill>
              </a:rPr>
              <a:t>”</a:t>
            </a:r>
          </a:p>
          <a:p>
            <a:pPr lvl="1">
              <a:lnSpc>
                <a:spcPct val="90000"/>
              </a:lnSpc>
            </a:pPr>
            <a:endParaRPr lang="en-US" sz="2400" b="1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The statement will be: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Sleep(1000);</a:t>
            </a:r>
            <a:endParaRPr lang="en-IN" sz="2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u="sng" dirty="0" smtClean="0">
                <a:solidFill>
                  <a:srgbClr val="FFFF00"/>
                </a:solidFill>
              </a:rPr>
              <a:t>3.  The main( ) function has return type </a:t>
            </a:r>
            <a:r>
              <a:rPr lang="en-US" sz="2600" b="1" u="sng" dirty="0" err="1" smtClean="0">
                <a:solidFill>
                  <a:srgbClr val="FFFF00"/>
                </a:solidFill>
              </a:rPr>
              <a:t>int</a:t>
            </a:r>
            <a:endParaRPr lang="en-US" sz="2600" b="1" u="sng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The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dirty="0" smtClean="0">
                <a:solidFill>
                  <a:schemeClr val="bg1"/>
                </a:solidFill>
              </a:rPr>
              <a:t>function has the default return type of </a:t>
            </a:r>
            <a:r>
              <a:rPr lang="en-US" sz="2200" b="1" dirty="0" err="1" smtClean="0">
                <a:solidFill>
                  <a:srgbClr val="FFFF00"/>
                </a:solidFill>
              </a:rPr>
              <a:t>int</a:t>
            </a:r>
            <a:r>
              <a:rPr lang="en-US" sz="2200" b="1" dirty="0" smtClean="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sz="2200" b="1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Just like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 </a:t>
            </a:r>
            <a:r>
              <a:rPr lang="en-US" sz="2200" dirty="0" smtClean="0">
                <a:solidFill>
                  <a:schemeClr val="bg1"/>
                </a:solidFill>
              </a:rPr>
              <a:t>, here also we write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0</a:t>
            </a:r>
            <a:r>
              <a:rPr lang="en-US" sz="2200" dirty="0" smtClean="0">
                <a:solidFill>
                  <a:schemeClr val="bg1"/>
                </a:solidFill>
              </a:rPr>
              <a:t> as our last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statement in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dirty="0" smtClean="0">
                <a:solidFill>
                  <a:schemeClr val="bg1"/>
                </a:solidFill>
              </a:rPr>
              <a:t>which indicates successful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termination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Although we can make it as </a:t>
            </a:r>
            <a:r>
              <a:rPr lang="en-US" sz="2200" b="1" dirty="0" smtClean="0">
                <a:solidFill>
                  <a:srgbClr val="FFFF00"/>
                </a:solidFill>
              </a:rPr>
              <a:t>void</a:t>
            </a:r>
            <a:r>
              <a:rPr lang="en-US" sz="2200" dirty="0" smtClean="0">
                <a:solidFill>
                  <a:schemeClr val="bg1"/>
                </a:solidFill>
              </a:rPr>
              <a:t> , but we will get a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warning during compilation :</a:t>
            </a:r>
          </a:p>
          <a:p>
            <a:pPr lvl="2">
              <a:lnSpc>
                <a:spcPct val="90000"/>
              </a:lnSpc>
            </a:pPr>
            <a:endParaRPr lang="en-IN" sz="1800" b="1" i="1" dirty="0" smtClean="0">
              <a:solidFill>
                <a:srgbClr val="00B0F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IN" sz="1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warning: return type of 'main' is not '</a:t>
            </a:r>
            <a:r>
              <a:rPr lang="en-IN" sz="18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IN" sz="18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'</a:t>
            </a:r>
            <a:endParaRPr lang="en-US" sz="1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atatyp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98" y="1428736"/>
            <a:ext cx="8814657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With </a:t>
            </a:r>
            <a:r>
              <a:rPr lang="en-US" sz="3600" b="1" dirty="0" err="1" smtClean="0">
                <a:solidFill>
                  <a:schemeClr val="bg1"/>
                </a:solidFill>
              </a:rPr>
              <a:t>TurboC</a:t>
            </a:r>
            <a:r>
              <a:rPr lang="en-US" sz="3600" b="1" dirty="0" smtClean="0">
                <a:solidFill>
                  <a:schemeClr val="bg1"/>
                </a:solidFill>
              </a:rPr>
              <a:t>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1785926"/>
          <a:ext cx="835824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3"/>
                <a:gridCol w="41791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 Turbo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 GCC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short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short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dirty="0" smtClean="0"/>
                        <a:t> or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long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dirty="0" smtClean="0"/>
                        <a:t>or 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unsigned long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double (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10 B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long double </a:t>
                      </a:r>
                      <a:r>
                        <a:rPr lang="en-US" sz="2000" b="1" dirty="0" smtClean="0"/>
                        <a:t>(12 B)</a:t>
                      </a:r>
                      <a:endParaRPr lang="en-IN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New Data Type:</a:t>
                      </a:r>
                      <a:r>
                        <a:rPr lang="en-US" sz="2000" b="1" baseline="0" dirty="0" smtClean="0"/>
                        <a:t> </a:t>
                      </a:r>
                    </a:p>
                    <a:p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long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smtClean="0"/>
                        <a:t>(8B) and 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unsigned long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long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sz="2000" b="1" baseline="0" dirty="0" smtClean="0"/>
                        <a:t>(8B)</a:t>
                      </a:r>
                      <a:endParaRPr lang="en-IN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5500702"/>
            <a:ext cx="78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char </a:t>
            </a:r>
            <a:r>
              <a:rPr lang="en-US" b="1" dirty="0" smtClean="0">
                <a:solidFill>
                  <a:schemeClr val="bg1"/>
                </a:solidFill>
              </a:rPr>
              <a:t>,</a:t>
            </a:r>
            <a:r>
              <a:rPr lang="en-US" b="1" dirty="0" smtClean="0">
                <a:solidFill>
                  <a:srgbClr val="FFFF00"/>
                </a:solidFill>
              </a:rPr>
              <a:t> unsigned signed char 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FFFF00"/>
                </a:solidFill>
              </a:rPr>
              <a:t>float </a:t>
            </a:r>
            <a:r>
              <a:rPr lang="en-US" b="1" dirty="0" smtClean="0">
                <a:solidFill>
                  <a:schemeClr val="bg1"/>
                </a:solidFill>
              </a:rPr>
              <a:t>and</a:t>
            </a:r>
            <a:r>
              <a:rPr lang="en-US" b="1" dirty="0" smtClean="0">
                <a:solidFill>
                  <a:srgbClr val="FFFF00"/>
                </a:solidFill>
              </a:rPr>
              <a:t> double are exactly same as Turbo C++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With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What will be the output of the following code in Turbo 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#include &lt;</a:t>
            </a:r>
            <a:r>
              <a:rPr lang="en-US" sz="2600" dirty="0" err="1" smtClean="0">
                <a:solidFill>
                  <a:schemeClr val="bg1"/>
                </a:solidFill>
              </a:rPr>
              <a:t>stdio.h</a:t>
            </a:r>
            <a:r>
              <a:rPr lang="en-US" sz="26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void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char </a:t>
            </a:r>
            <a:r>
              <a:rPr lang="en-US" sz="2600" b="1" dirty="0" err="1" smtClean="0">
                <a:solidFill>
                  <a:schemeClr val="bg1"/>
                </a:solidFill>
              </a:rPr>
              <a:t>ch</a:t>
            </a:r>
            <a:r>
              <a:rPr lang="en-US" sz="2600" b="1" dirty="0" smtClean="0">
                <a:solidFill>
                  <a:schemeClr val="bg1"/>
                </a:solidFill>
              </a:rPr>
              <a:t>=‘AB’;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printf</a:t>
            </a:r>
            <a:r>
              <a:rPr lang="en-US" sz="2600" b="1" dirty="0" smtClean="0">
                <a:solidFill>
                  <a:schemeClr val="bg1"/>
                </a:solidFill>
              </a:rPr>
              <a:t>(“%</a:t>
            </a:r>
            <a:r>
              <a:rPr lang="en-US" sz="2600" b="1" dirty="0" err="1" smtClean="0">
                <a:solidFill>
                  <a:schemeClr val="bg1"/>
                </a:solidFill>
              </a:rPr>
              <a:t>c”,ch</a:t>
            </a:r>
            <a:r>
              <a:rPr lang="en-US" sz="2600" b="1" dirty="0" smtClean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A</a:t>
            </a:r>
            <a:endParaRPr lang="en-US" sz="2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With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In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US" sz="2600" b="1" dirty="0" smtClean="0">
                <a:solidFill>
                  <a:srgbClr val="FFFF00"/>
                </a:solidFill>
              </a:rPr>
              <a:t> however this code will output B?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#include &lt;</a:t>
            </a:r>
            <a:r>
              <a:rPr lang="en-US" sz="2600" dirty="0" err="1" smtClean="0">
                <a:solidFill>
                  <a:schemeClr val="bg1"/>
                </a:solidFill>
              </a:rPr>
              <a:t>stdio.h</a:t>
            </a:r>
            <a:r>
              <a:rPr lang="en-US" sz="26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char </a:t>
            </a:r>
            <a:r>
              <a:rPr lang="en-US" sz="2600" b="1" dirty="0" err="1" smtClean="0">
                <a:solidFill>
                  <a:schemeClr val="bg1"/>
                </a:solidFill>
              </a:rPr>
              <a:t>ch</a:t>
            </a:r>
            <a:r>
              <a:rPr lang="en-US" sz="2600" b="1" dirty="0" smtClean="0">
                <a:solidFill>
                  <a:schemeClr val="bg1"/>
                </a:solidFill>
              </a:rPr>
              <a:t>=‘AB’;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printf</a:t>
            </a:r>
            <a:r>
              <a:rPr lang="en-US" sz="2600" b="1" dirty="0" smtClean="0">
                <a:solidFill>
                  <a:schemeClr val="bg1"/>
                </a:solidFill>
              </a:rPr>
              <a:t>(“%</a:t>
            </a:r>
            <a:r>
              <a:rPr lang="en-US" sz="2600" b="1" dirty="0" err="1" smtClean="0">
                <a:solidFill>
                  <a:schemeClr val="bg1"/>
                </a:solidFill>
              </a:rPr>
              <a:t>c”,ch</a:t>
            </a:r>
            <a:r>
              <a:rPr lang="en-US" sz="2600" b="1" dirty="0" smtClean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B</a:t>
            </a:r>
            <a:endParaRPr lang="en-US" sz="2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With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What will be the output of the following code in Turbo 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#include &lt;</a:t>
            </a:r>
            <a:r>
              <a:rPr lang="en-US" sz="2600" dirty="0" err="1" smtClean="0">
                <a:solidFill>
                  <a:schemeClr val="bg1"/>
                </a:solidFill>
              </a:rPr>
              <a:t>stdio.h</a:t>
            </a:r>
            <a:r>
              <a:rPr lang="en-US" sz="26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void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char </a:t>
            </a:r>
            <a:r>
              <a:rPr lang="en-US" sz="2600" b="1" dirty="0" err="1" smtClean="0">
                <a:solidFill>
                  <a:schemeClr val="bg1"/>
                </a:solidFill>
              </a:rPr>
              <a:t>ch</a:t>
            </a:r>
            <a:r>
              <a:rPr lang="en-US" sz="2600" b="1" dirty="0" smtClean="0">
                <a:solidFill>
                  <a:schemeClr val="bg1"/>
                </a:solidFill>
              </a:rPr>
              <a:t>=‘ABC’;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printf</a:t>
            </a:r>
            <a:r>
              <a:rPr lang="en-US" sz="2600" b="1" dirty="0" smtClean="0">
                <a:solidFill>
                  <a:schemeClr val="bg1"/>
                </a:solidFill>
              </a:rPr>
              <a:t>(“%</a:t>
            </a:r>
            <a:r>
              <a:rPr lang="en-US" sz="2600" b="1" dirty="0" err="1" smtClean="0">
                <a:solidFill>
                  <a:schemeClr val="bg1"/>
                </a:solidFill>
              </a:rPr>
              <a:t>c”,ch</a:t>
            </a:r>
            <a:r>
              <a:rPr lang="en-US" sz="2600" b="1" dirty="0" smtClean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Syntax Error: </a:t>
            </a:r>
            <a:r>
              <a:rPr lang="en-US" sz="2600" b="1" dirty="0" smtClean="0">
                <a:solidFill>
                  <a:schemeClr val="bg1"/>
                </a:solidFill>
              </a:rPr>
              <a:t>character constants cannot be more than 2 	  		characters long</a:t>
            </a:r>
            <a:endParaRPr lang="en-US" sz="2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1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             </a:t>
            </a:r>
            <a:r>
              <a:rPr lang="en-US" sz="4800" b="1" u="sng" dirty="0" smtClean="0">
                <a:solidFill>
                  <a:schemeClr val="bg1"/>
                </a:solidFill>
              </a:rPr>
              <a:t>CODE BLOCKS  BASICS</a:t>
            </a:r>
          </a:p>
          <a:p>
            <a:pPr>
              <a:lnSpc>
                <a:spcPct val="80000"/>
              </a:lnSpc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 smtClean="0">
                <a:solidFill>
                  <a:schemeClr val="bg1"/>
                </a:solidFill>
              </a:rPr>
              <a:t>Topics Covered</a:t>
            </a:r>
          </a:p>
          <a:p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rgbClr val="FFFF00"/>
                </a:solidFill>
              </a:rPr>
              <a:t>What Is Code Blocks ?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Why Not To Use Turbo C++ ?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Differences With Turbo C++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Configuring Code Blocks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Running A C Program In Code Blocks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Creating Our Own Header Files</a:t>
            </a:r>
          </a:p>
          <a:p>
            <a:r>
              <a:rPr lang="en-US" sz="2600" b="1" dirty="0" smtClean="0">
                <a:solidFill>
                  <a:srgbClr val="FFFF00"/>
                </a:solidFill>
              </a:rPr>
              <a:t>Adding Support For “</a:t>
            </a:r>
            <a:r>
              <a:rPr lang="en-US" sz="2600" b="1" dirty="0" err="1" smtClean="0">
                <a:solidFill>
                  <a:srgbClr val="FFFF00"/>
                </a:solidFill>
              </a:rPr>
              <a:t>conio.h</a:t>
            </a:r>
            <a:r>
              <a:rPr lang="en-US" sz="2600" b="1" dirty="0" smtClean="0">
                <a:solidFill>
                  <a:srgbClr val="FFFF00"/>
                </a:solidFill>
              </a:rPr>
              <a:t>” In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endParaRPr lang="en-IN" sz="2600" b="1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Differences With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Turbo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rgbClr val="FFFF00"/>
                </a:solidFill>
              </a:rPr>
              <a:t>In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US" sz="2600" b="1" dirty="0" smtClean="0">
                <a:solidFill>
                  <a:srgbClr val="FFFF00"/>
                </a:solidFill>
              </a:rPr>
              <a:t> however this code will output C?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#include &lt;</a:t>
            </a:r>
            <a:r>
              <a:rPr lang="en-US" sz="2600" dirty="0" err="1" smtClean="0">
                <a:solidFill>
                  <a:schemeClr val="bg1"/>
                </a:solidFill>
              </a:rPr>
              <a:t>stdio.h</a:t>
            </a:r>
            <a:r>
              <a:rPr lang="en-US" sz="26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int</a:t>
            </a:r>
            <a:r>
              <a:rPr lang="en-US" sz="2600" b="1" dirty="0" smtClean="0">
                <a:solidFill>
                  <a:schemeClr val="bg1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	char </a:t>
            </a:r>
            <a:r>
              <a:rPr lang="en-US" sz="2600" b="1" dirty="0" err="1" smtClean="0">
                <a:solidFill>
                  <a:schemeClr val="bg1"/>
                </a:solidFill>
              </a:rPr>
              <a:t>ch</a:t>
            </a:r>
            <a:r>
              <a:rPr lang="en-US" sz="2600" b="1" dirty="0" smtClean="0">
                <a:solidFill>
                  <a:schemeClr val="bg1"/>
                </a:solidFill>
              </a:rPr>
              <a:t>=‘ABC’;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err="1" smtClean="0">
                <a:solidFill>
                  <a:schemeClr val="bg1"/>
                </a:solidFill>
              </a:rPr>
              <a:t>printf</a:t>
            </a:r>
            <a:r>
              <a:rPr lang="en-US" sz="2600" b="1" dirty="0" smtClean="0">
                <a:solidFill>
                  <a:schemeClr val="bg1"/>
                </a:solidFill>
              </a:rPr>
              <a:t>(“%</a:t>
            </a:r>
            <a:r>
              <a:rPr lang="en-US" sz="2600" b="1" dirty="0" err="1" smtClean="0">
                <a:solidFill>
                  <a:schemeClr val="bg1"/>
                </a:solidFill>
              </a:rPr>
              <a:t>c”,ch</a:t>
            </a:r>
            <a:r>
              <a:rPr lang="en-US" sz="2600" b="1" dirty="0" smtClean="0">
                <a:solidFill>
                  <a:schemeClr val="bg1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}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smtClean="0">
                <a:solidFill>
                  <a:schemeClr val="bg1"/>
                </a:solidFill>
              </a:rPr>
              <a:t>C</a:t>
            </a:r>
            <a:endParaRPr lang="en-US" sz="22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Downloading And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Installing </a:t>
            </a:r>
            <a:r>
              <a:rPr lang="en-US" sz="3600" b="1" dirty="0" err="1" smtClean="0">
                <a:solidFill>
                  <a:schemeClr val="bg1"/>
                </a:solidFill>
              </a:rPr>
              <a:t>CodeBlocks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Open </a:t>
            </a:r>
            <a:r>
              <a:rPr lang="en-US" sz="2000" b="1" dirty="0" smtClean="0">
                <a:solidFill>
                  <a:srgbClr val="FFFF00"/>
                </a:solidFill>
              </a:rPr>
              <a:t>http://www.codeblocks.org/downloads/26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9304"/>
            <a:ext cx="9143999" cy="495677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429388" y="2357430"/>
            <a:ext cx="2200284" cy="1428760"/>
          </a:xfrm>
          <a:prstGeom prst="wedgeEllipseCallout">
            <a:avLst>
              <a:gd name="adj1" fmla="val -39860"/>
              <a:gd name="adj2" fmla="val 7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Click on </a:t>
            </a:r>
            <a:r>
              <a:rPr lang="en-US" b="1" dirty="0" err="1" smtClean="0">
                <a:solidFill>
                  <a:srgbClr val="FFFF00"/>
                </a:solidFill>
              </a:rPr>
              <a:t>CodeBlocks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17.02 </a:t>
            </a:r>
            <a:r>
              <a:rPr lang="en-US" b="1" dirty="0" smtClean="0">
                <a:solidFill>
                  <a:srgbClr val="FFFF00"/>
                </a:solidFill>
              </a:rPr>
              <a:t>mingw-setup.exe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Downloading And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Installing </a:t>
            </a:r>
            <a:r>
              <a:rPr lang="en-US" sz="3600" b="1" dirty="0" err="1" smtClean="0">
                <a:solidFill>
                  <a:schemeClr val="bg1"/>
                </a:solidFill>
              </a:rPr>
              <a:t>CodeBlocks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Now double click on </a:t>
            </a:r>
            <a:r>
              <a:rPr lang="en-IN" sz="2600" b="1" dirty="0" smtClean="0">
                <a:solidFill>
                  <a:srgbClr val="FFFF00"/>
                </a:solidFill>
              </a:rPr>
              <a:t>downloaded installer</a:t>
            </a:r>
            <a:r>
              <a:rPr lang="en-IN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The process is simple hit </a:t>
            </a:r>
            <a:r>
              <a:rPr lang="en-IN" sz="2600" b="1" dirty="0" smtClean="0">
                <a:solidFill>
                  <a:srgbClr val="FFFF00"/>
                </a:solidFill>
              </a:rPr>
              <a:t>next</a:t>
            </a:r>
            <a:r>
              <a:rPr lang="en-IN" sz="2600" dirty="0" smtClean="0">
                <a:solidFill>
                  <a:schemeClr val="bg1"/>
                </a:solidFill>
              </a:rPr>
              <a:t> couple of times. </a:t>
            </a: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Make sure installation path </a:t>
            </a:r>
            <a:r>
              <a:rPr lang="en-IN" sz="2600" b="1" dirty="0" smtClean="0">
                <a:solidFill>
                  <a:srgbClr val="FFFF00"/>
                </a:solidFill>
              </a:rPr>
              <a:t>C:\Program Files\</a:t>
            </a:r>
            <a:r>
              <a:rPr lang="en-IN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IN" sz="2600" b="1" dirty="0" smtClean="0">
                <a:solidFill>
                  <a:srgbClr val="FFFF00"/>
                </a:solidFill>
              </a:rPr>
              <a:t> </a:t>
            </a:r>
            <a:r>
              <a:rPr lang="en-IN" sz="2600" dirty="0" smtClean="0">
                <a:solidFill>
                  <a:schemeClr val="bg1"/>
                </a:solidFill>
              </a:rPr>
              <a:t>(default location). 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launch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86124"/>
            <a:ext cx="8001056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Open </a:t>
            </a: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Go to </a:t>
            </a:r>
            <a:r>
              <a:rPr lang="en-IN" sz="2600" b="1" dirty="0" smtClean="0">
                <a:solidFill>
                  <a:srgbClr val="FFFF00"/>
                </a:solidFill>
              </a:rPr>
              <a:t>File</a:t>
            </a:r>
            <a:r>
              <a:rPr lang="en-IN" sz="2600" dirty="0" smtClean="0">
                <a:solidFill>
                  <a:schemeClr val="bg1"/>
                </a:solidFill>
              </a:rPr>
              <a:t> –&gt; </a:t>
            </a:r>
            <a:r>
              <a:rPr lang="en-IN" sz="2600" b="1" dirty="0" smtClean="0">
                <a:solidFill>
                  <a:srgbClr val="FFFF00"/>
                </a:solidFill>
              </a:rPr>
              <a:t>New</a:t>
            </a:r>
            <a:r>
              <a:rPr lang="en-IN" sz="2600" dirty="0" smtClean="0">
                <a:solidFill>
                  <a:schemeClr val="bg1"/>
                </a:solidFill>
              </a:rPr>
              <a:t> –&gt; </a:t>
            </a:r>
            <a:r>
              <a:rPr lang="en-IN" sz="2600" b="1" dirty="0" smtClean="0">
                <a:solidFill>
                  <a:srgbClr val="FFFF00"/>
                </a:solidFill>
              </a:rPr>
              <a:t>Project..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77" y="2786058"/>
            <a:ext cx="8470965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Select </a:t>
            </a:r>
            <a:r>
              <a:rPr lang="en-IN" sz="2600" b="1" dirty="0" smtClean="0">
                <a:solidFill>
                  <a:srgbClr val="FFFF00"/>
                </a:solidFill>
              </a:rPr>
              <a:t>Console application</a:t>
            </a:r>
            <a:r>
              <a:rPr lang="en-IN" sz="2600" dirty="0" smtClean="0">
                <a:solidFill>
                  <a:schemeClr val="bg1"/>
                </a:solidFill>
              </a:rPr>
              <a:t> and hit on </a:t>
            </a:r>
            <a:r>
              <a:rPr lang="en-IN" sz="2600" b="1" dirty="0" smtClean="0">
                <a:solidFill>
                  <a:srgbClr val="FFFF00"/>
                </a:solidFill>
              </a:rPr>
              <a:t>Go</a:t>
            </a:r>
            <a:r>
              <a:rPr lang="en-IN" sz="2600" b="1" dirty="0" smtClean="0">
                <a:solidFill>
                  <a:schemeClr val="bg1"/>
                </a:solidFill>
              </a:rPr>
              <a:t>.</a:t>
            </a:r>
            <a:endParaRPr lang="en-US" sz="2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501122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Hit on </a:t>
            </a:r>
            <a:r>
              <a:rPr lang="en-IN" sz="2600" b="1" dirty="0" smtClean="0">
                <a:solidFill>
                  <a:srgbClr val="FFFF00"/>
                </a:solidFill>
              </a:rPr>
              <a:t>Next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786058"/>
            <a:ext cx="835824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Select </a:t>
            </a:r>
            <a:r>
              <a:rPr lang="en-IN" sz="2600" b="1" dirty="0" smtClean="0">
                <a:solidFill>
                  <a:srgbClr val="FFFF00"/>
                </a:solidFill>
              </a:rPr>
              <a:t>C</a:t>
            </a:r>
            <a:r>
              <a:rPr lang="en-IN" sz="2600" dirty="0" smtClean="0">
                <a:solidFill>
                  <a:schemeClr val="bg1"/>
                </a:solidFill>
              </a:rPr>
              <a:t> and click on </a:t>
            </a:r>
            <a:r>
              <a:rPr lang="en-IN" sz="2600" b="1" dirty="0" smtClean="0">
                <a:solidFill>
                  <a:srgbClr val="FFFF00"/>
                </a:solidFill>
              </a:rPr>
              <a:t>Next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429683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Fill in the name of your </a:t>
            </a:r>
            <a:r>
              <a:rPr lang="en-IN" sz="2600" b="1" dirty="0" smtClean="0">
                <a:solidFill>
                  <a:srgbClr val="FFFF00"/>
                </a:solidFill>
              </a:rPr>
              <a:t>Project</a:t>
            </a:r>
            <a:r>
              <a:rPr lang="en-IN" sz="2600" dirty="0" smtClean="0">
                <a:solidFill>
                  <a:schemeClr val="bg1"/>
                </a:solidFill>
              </a:rPr>
              <a:t>( In </a:t>
            </a:r>
            <a:r>
              <a:rPr lang="en-IN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IN" sz="2600" dirty="0" smtClean="0">
                <a:solidFill>
                  <a:schemeClr val="bg1"/>
                </a:solidFill>
              </a:rPr>
              <a:t> ,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every program is called a </a:t>
            </a:r>
            <a:r>
              <a:rPr lang="en-IN" sz="2600" b="1" dirty="0" smtClean="0">
                <a:solidFill>
                  <a:srgbClr val="FFFF00"/>
                </a:solidFill>
              </a:rPr>
              <a:t>Projec</a:t>
            </a:r>
            <a:r>
              <a:rPr lang="en-IN" sz="2600" dirty="0" smtClean="0">
                <a:solidFill>
                  <a:srgbClr val="FFFF00"/>
                </a:solidFill>
              </a:rPr>
              <a:t>t</a:t>
            </a:r>
            <a:r>
              <a:rPr lang="en-IN" sz="26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Also set the folder where you want to save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all your projects. In my case it is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D:\C programs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429000"/>
            <a:ext cx="8429684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Hit on </a:t>
            </a:r>
            <a:r>
              <a:rPr lang="en-IN" sz="2600" b="1" dirty="0" smtClean="0">
                <a:solidFill>
                  <a:srgbClr val="FFFF00"/>
                </a:solidFill>
              </a:rPr>
              <a:t>Finish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786058"/>
            <a:ext cx="8643997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Developing First Application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In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solidFill>
                  <a:srgbClr val="FFFF00"/>
                </a:solidFill>
              </a:rPr>
              <a:t>CodeBlocks</a:t>
            </a:r>
            <a:r>
              <a:rPr lang="en-US" sz="2600" dirty="0" smtClean="0">
                <a:solidFill>
                  <a:schemeClr val="bg1"/>
                </a:solidFill>
              </a:rPr>
              <a:t> will automatically generate a file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called </a:t>
            </a:r>
            <a:r>
              <a:rPr lang="en-US" sz="2600" b="1" dirty="0" err="1" smtClean="0">
                <a:solidFill>
                  <a:srgbClr val="FFFF00"/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shown in left pane under the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project name</a:t>
            </a: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You can now open the </a:t>
            </a:r>
            <a:r>
              <a:rPr lang="en-IN" sz="2600" dirty="0" err="1" smtClean="0">
                <a:solidFill>
                  <a:srgbClr val="FFFF00"/>
                </a:solidFill>
              </a:rPr>
              <a:t>main.c</a:t>
            </a:r>
            <a:r>
              <a:rPr lang="en-IN" sz="2600" dirty="0" smtClean="0">
                <a:solidFill>
                  <a:schemeClr val="bg1"/>
                </a:solidFill>
              </a:rPr>
              <a:t> file.</a:t>
            </a:r>
            <a:endParaRPr lang="en-US" sz="2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95235"/>
            <a:ext cx="8786874" cy="379052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357686" y="4500570"/>
            <a:ext cx="2200284" cy="1428760"/>
          </a:xfrm>
          <a:prstGeom prst="wedgeEllipseCallout">
            <a:avLst>
              <a:gd name="adj1" fmla="val -97880"/>
              <a:gd name="adj2" fmla="val -46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entire code is automatically generated by </a:t>
            </a:r>
            <a:r>
              <a:rPr lang="en-US" b="1" dirty="0" err="1" smtClean="0"/>
              <a:t>CodeBlocks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58261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What Is Code Blocks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cs typeface="Arial" pitchFamily="34" charset="0"/>
              </a:rPr>
              <a:t>Code::Blocks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 is a free, open-source cross-platform IDE</a:t>
            </a:r>
            <a:r>
              <a:rPr lang="en-IN" sz="2600" dirty="0" smtClean="0">
                <a:cs typeface="Arial" pitchFamily="34" charset="0"/>
              </a:rPr>
              <a:t> 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N" sz="2600" dirty="0" smtClean="0">
                <a:cs typeface="Arial" pitchFamily="34" charset="0"/>
              </a:rPr>
              <a:t>     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IN" sz="2600" dirty="0" smtClean="0">
                <a:solidFill>
                  <a:srgbClr val="FFFF00"/>
                </a:solidFill>
                <a:cs typeface="Arial" pitchFamily="34" charset="0"/>
              </a:rPr>
              <a:t>not a compiler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r>
              <a:rPr lang="en-IN" sz="2600" dirty="0" smtClean="0">
                <a:cs typeface="Arial" pitchFamily="34" charset="0"/>
              </a:rPr>
              <a:t> 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which was designed to support</a:t>
            </a:r>
            <a:r>
              <a:rPr lang="en-IN" sz="2600" dirty="0" smtClean="0">
                <a:cs typeface="Arial" pitchFamily="34" charset="0"/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  <a:cs typeface="Arial" pitchFamily="34" charset="0"/>
              </a:rPr>
              <a:t>C</a:t>
            </a:r>
            <a:r>
              <a:rPr lang="en-IN" sz="2600" dirty="0" smtClean="0"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      and</a:t>
            </a:r>
            <a:r>
              <a:rPr lang="en-IN" sz="2600" dirty="0" smtClean="0">
                <a:cs typeface="Arial" pitchFamily="34" charset="0"/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  <a:cs typeface="Arial" pitchFamily="34" charset="0"/>
              </a:rPr>
              <a:t>C++ 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languages.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IN" sz="2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571500" indent="-457200">
              <a:buNone/>
            </a:pPr>
            <a:endParaRPr lang="en-US" sz="2600" b="1" u="sng" dirty="0" smtClean="0">
              <a:solidFill>
                <a:srgbClr val="FF0000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However now it also supports other languages like </a:t>
            </a:r>
            <a:r>
              <a:rPr lang="en-IN" sz="2600" dirty="0" smtClean="0">
                <a:cs typeface="Arial" pitchFamily="34" charset="0"/>
              </a:rPr>
              <a:t> </a:t>
            </a:r>
            <a:r>
              <a:rPr lang="en-IN" sz="2600" b="1" dirty="0" smtClean="0">
                <a:solidFill>
                  <a:srgbClr val="FFFF00"/>
                </a:solidFill>
                <a:cs typeface="Arial" pitchFamily="34" charset="0"/>
              </a:rPr>
              <a:t>Fortran</a:t>
            </a:r>
            <a:r>
              <a:rPr lang="en-IN" sz="2600" dirty="0" smtClean="0">
                <a:cs typeface="Arial" pitchFamily="34" charset="0"/>
              </a:rPr>
              <a:t> 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and</a:t>
            </a:r>
            <a:r>
              <a:rPr lang="en-IN" sz="2600" dirty="0" smtClean="0">
                <a:cs typeface="Arial" pitchFamily="34" charset="0"/>
              </a:rPr>
              <a:t> </a:t>
            </a:r>
            <a:r>
              <a:rPr lang="en-IN" sz="2600" b="1" dirty="0" smtClean="0">
                <a:solidFill>
                  <a:srgbClr val="FFFF00"/>
                </a:solidFill>
                <a:cs typeface="Arial" pitchFamily="34" charset="0"/>
              </a:rPr>
              <a:t>D</a:t>
            </a:r>
            <a:r>
              <a:rPr lang="en-IN" sz="26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sz="2600" b="1" u="sng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800" b="1" dirty="0" smtClean="0">
              <a:solidFill>
                <a:schemeClr val="hlin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Compiling And Running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The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To compile the program, click </a:t>
            </a:r>
            <a:r>
              <a:rPr lang="en-IN" sz="2600" b="1" dirty="0" smtClean="0">
                <a:solidFill>
                  <a:srgbClr val="FFFF00"/>
                </a:solidFill>
              </a:rPr>
              <a:t>Build</a:t>
            </a:r>
            <a:r>
              <a:rPr lang="en-IN" sz="2600" dirty="0" smtClean="0">
                <a:solidFill>
                  <a:schemeClr val="bg1"/>
                </a:solidFill>
              </a:rPr>
              <a:t> → </a:t>
            </a:r>
            <a:r>
              <a:rPr lang="en-IN" sz="2600" b="1" dirty="0" smtClean="0">
                <a:solidFill>
                  <a:srgbClr val="FFFF00"/>
                </a:solidFill>
              </a:rPr>
              <a:t>Build 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To run the program, click </a:t>
            </a:r>
            <a:r>
              <a:rPr lang="en-IN" sz="2600" b="1" dirty="0" err="1" smtClean="0">
                <a:solidFill>
                  <a:srgbClr val="FFFF00"/>
                </a:solidFill>
              </a:rPr>
              <a:t>Build</a:t>
            </a:r>
            <a:r>
              <a:rPr lang="en-IN" sz="2600" dirty="0" err="1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IN" sz="2600" b="1" dirty="0" err="1" smtClean="0">
                <a:solidFill>
                  <a:srgbClr val="FFFF00"/>
                </a:solidFill>
                <a:sym typeface="Wingdings" pitchFamily="2" charset="2"/>
              </a:rPr>
              <a:t>Run</a:t>
            </a:r>
            <a:r>
              <a:rPr lang="en-IN" sz="26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Alternatively we can also select </a:t>
            </a:r>
            <a:r>
              <a:rPr lang="en-IN" sz="2600" b="1" dirty="0" smtClean="0">
                <a:solidFill>
                  <a:srgbClr val="FFFF00"/>
                </a:solidFill>
              </a:rPr>
              <a:t>Build</a:t>
            </a:r>
            <a:r>
              <a:rPr lang="en-IN" sz="2600" dirty="0" smtClean="0">
                <a:solidFill>
                  <a:schemeClr val="bg1"/>
                </a:solidFill>
              </a:rPr>
              <a:t> and </a:t>
            </a:r>
            <a:r>
              <a:rPr lang="en-IN" sz="2600" b="1" dirty="0" smtClean="0">
                <a:solidFill>
                  <a:srgbClr val="FFFF00"/>
                </a:solidFill>
              </a:rPr>
              <a:t>Run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 smtClean="0">
                <a:solidFill>
                  <a:srgbClr val="FFFF00"/>
                </a:solidFill>
              </a:rPr>
              <a:t>     </a:t>
            </a:r>
            <a:r>
              <a:rPr lang="en-IN" sz="2600" dirty="0" smtClean="0">
                <a:solidFill>
                  <a:schemeClr val="bg1"/>
                </a:solidFill>
              </a:rPr>
              <a:t>icon located in the toolbar on the top. 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The icon has a </a:t>
            </a:r>
            <a:r>
              <a:rPr lang="en-IN" sz="2600" b="1" dirty="0" smtClean="0">
                <a:solidFill>
                  <a:srgbClr val="FFFF00"/>
                </a:solidFill>
              </a:rPr>
              <a:t>yellow gear </a:t>
            </a:r>
            <a:r>
              <a:rPr lang="en-IN" sz="2600" dirty="0" smtClean="0">
                <a:solidFill>
                  <a:schemeClr val="bg1"/>
                </a:solidFill>
              </a:rPr>
              <a:t>and a </a:t>
            </a:r>
            <a:r>
              <a:rPr lang="en-IN" sz="2600" b="1" dirty="0" smtClean="0">
                <a:solidFill>
                  <a:srgbClr val="92D050"/>
                </a:solidFill>
              </a:rPr>
              <a:t>green play </a:t>
            </a:r>
            <a:r>
              <a:rPr lang="en-IN" sz="2600" dirty="0" smtClean="0">
                <a:solidFill>
                  <a:schemeClr val="bg1"/>
                </a:solidFill>
              </a:rPr>
              <a:t>logo.</a:t>
            </a:r>
            <a:endParaRPr lang="en-IN" sz="26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857892"/>
            <a:ext cx="878687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Compiling And Running 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The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Finally we will get the following output ,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as shown below.</a:t>
            </a:r>
            <a:endParaRPr lang="en-IN" sz="26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714620"/>
            <a:ext cx="7494930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A project contains related files such as 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 smtClean="0">
                <a:solidFill>
                  <a:schemeClr val="bg1"/>
                </a:solidFill>
              </a:rPr>
              <a:t>    </a:t>
            </a:r>
            <a:r>
              <a:rPr lang="en-IN" sz="2600" b="1" dirty="0" smtClean="0">
                <a:solidFill>
                  <a:srgbClr val="FFFF00"/>
                </a:solidFill>
              </a:rPr>
              <a:t>source codes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rgbClr val="FFFF00"/>
                </a:solidFill>
              </a:rPr>
              <a:t>header files</a:t>
            </a:r>
            <a:r>
              <a:rPr lang="en-IN" sz="2600" dirty="0" smtClean="0">
                <a:solidFill>
                  <a:schemeClr val="bg1"/>
                </a:solidFill>
              </a:rPr>
              <a:t>, and </a:t>
            </a:r>
            <a:r>
              <a:rPr lang="en-IN" sz="2600" b="1" dirty="0" smtClean="0">
                <a:solidFill>
                  <a:srgbClr val="FFFF00"/>
                </a:solidFill>
              </a:rPr>
              <a:t>relevant resources</a:t>
            </a:r>
            <a:r>
              <a:rPr lang="en-IN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Although a </a:t>
            </a:r>
            <a:r>
              <a:rPr lang="en-IN" sz="2600" b="1" dirty="0" smtClean="0">
                <a:solidFill>
                  <a:srgbClr val="FFFF00"/>
                </a:solidFill>
              </a:rPr>
              <a:t>project</a:t>
            </a:r>
            <a:r>
              <a:rPr lang="en-IN" sz="2600" dirty="0" smtClean="0">
                <a:solidFill>
                  <a:schemeClr val="bg1"/>
                </a:solidFill>
              </a:rPr>
              <a:t> may contain </a:t>
            </a:r>
            <a:r>
              <a:rPr lang="en-IN" sz="2600" b="1" dirty="0" smtClean="0">
                <a:solidFill>
                  <a:srgbClr val="FFFF00"/>
                </a:solidFill>
              </a:rPr>
              <a:t>many source files</a:t>
            </a:r>
            <a:r>
              <a:rPr lang="en-IN" sz="26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there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only be one </a:t>
            </a:r>
            <a:r>
              <a:rPr lang="en-IN" sz="2600" b="1" dirty="0" smtClean="0">
                <a:solidFill>
                  <a:srgbClr val="FFFF00"/>
                </a:solidFill>
              </a:rPr>
              <a:t>main()</a:t>
            </a:r>
            <a:r>
              <a:rPr lang="en-IN" sz="2600" dirty="0" smtClean="0">
                <a:solidFill>
                  <a:schemeClr val="bg1"/>
                </a:solidFill>
              </a:rPr>
              <a:t> 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among all the </a:t>
            </a:r>
            <a:r>
              <a:rPr lang="en-IN" sz="2600" b="1" dirty="0" smtClean="0">
                <a:solidFill>
                  <a:srgbClr val="FFFF00"/>
                </a:solidFill>
              </a:rPr>
              <a:t>source files</a:t>
            </a:r>
            <a:r>
              <a:rPr lang="en-IN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That is, we cannot keep two programs (each having a </a:t>
            </a:r>
            <a:r>
              <a:rPr lang="en-IN" sz="2600" b="1" dirty="0" smtClean="0">
                <a:solidFill>
                  <a:srgbClr val="FFFF00"/>
                </a:solidFill>
              </a:rPr>
              <a:t>main()</a:t>
            </a:r>
            <a:r>
              <a:rPr lang="en-IN" sz="2600" dirty="0" smtClean="0">
                <a:solidFill>
                  <a:schemeClr val="bg1"/>
                </a:solidFill>
              </a:rPr>
              <a:t> function) in </a:t>
            </a:r>
            <a:r>
              <a:rPr lang="en-IN" sz="2600" b="1" dirty="0" smtClean="0">
                <a:solidFill>
                  <a:srgbClr val="FFFF00"/>
                </a:solidFill>
              </a:rPr>
              <a:t>one project </a:t>
            </a:r>
            <a:r>
              <a:rPr lang="en-IN" sz="2600" dirty="0" smtClean="0">
                <a:solidFill>
                  <a:schemeClr val="bg1"/>
                </a:solidFill>
              </a:rPr>
              <a:t>(we will get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the error "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definition of 'main'</a:t>
            </a:r>
            <a:r>
              <a:rPr lang="en-IN" sz="2600" dirty="0" smtClean="0">
                <a:solidFill>
                  <a:schemeClr val="bg1"/>
                </a:solidFill>
              </a:rPr>
              <a:t>" when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we try to </a:t>
            </a:r>
            <a:r>
              <a:rPr lang="en-IN" sz="2600" b="1" dirty="0" smtClean="0">
                <a:solidFill>
                  <a:srgbClr val="FFFF00"/>
                </a:solidFill>
              </a:rPr>
              <a:t>build</a:t>
            </a:r>
            <a:r>
              <a:rPr lang="en-IN" sz="2600" dirty="0" smtClean="0">
                <a:solidFill>
                  <a:schemeClr val="bg1"/>
                </a:solidFill>
              </a:rPr>
              <a:t> the </a:t>
            </a:r>
            <a:r>
              <a:rPr lang="en-IN" sz="2600" b="1" dirty="0" smtClean="0">
                <a:solidFill>
                  <a:srgbClr val="FFFF00"/>
                </a:solidFill>
              </a:rPr>
              <a:t>project</a:t>
            </a:r>
            <a:r>
              <a:rPr lang="en-IN" sz="2600" dirty="0" smtClean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We need to create one project for each program.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However , there is a solution to this , but first we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will learn how to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a new file/program </a:t>
            </a:r>
            <a:r>
              <a:rPr lang="en-IN" sz="2600" dirty="0" smtClean="0">
                <a:solidFill>
                  <a:schemeClr val="bg1"/>
                </a:solidFill>
              </a:rPr>
              <a:t>to our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</a:t>
            </a:r>
            <a:r>
              <a:rPr lang="en-IN" sz="2600" b="1" dirty="0" smtClean="0">
                <a:solidFill>
                  <a:srgbClr val="FFFF00"/>
                </a:solidFill>
              </a:rPr>
              <a:t>project 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Select </a:t>
            </a:r>
            <a:r>
              <a:rPr lang="en-IN" sz="2600" b="1" dirty="0" smtClean="0">
                <a:solidFill>
                  <a:srgbClr val="FFFF00"/>
                </a:solidFill>
              </a:rPr>
              <a:t>C/C++ Source</a:t>
            </a:r>
            <a:r>
              <a:rPr lang="en-IN" sz="2600" dirty="0" smtClean="0">
                <a:solidFill>
                  <a:schemeClr val="bg1"/>
                </a:solidFill>
              </a:rPr>
              <a:t> from the window that appears </a:t>
            </a:r>
            <a:endParaRPr lang="en-US" sz="2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500306"/>
            <a:ext cx="8286808" cy="415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Continue through the following dialogs very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much like the original project creation and </a:t>
            </a:r>
          </a:p>
          <a:p>
            <a:pPr>
              <a:lnSpc>
                <a:spcPct val="90000"/>
              </a:lnSpc>
              <a:buNone/>
            </a:pPr>
            <a:r>
              <a:rPr lang="en-IN" sz="2600" b="1" dirty="0" smtClean="0">
                <a:solidFill>
                  <a:schemeClr val="bg1"/>
                </a:solidFill>
              </a:rPr>
              <a:t>    </a:t>
            </a:r>
            <a:r>
              <a:rPr lang="en-IN" sz="2600" b="1" dirty="0" smtClean="0">
                <a:solidFill>
                  <a:srgbClr val="FFFF00"/>
                </a:solidFill>
              </a:rPr>
              <a:t>select C</a:t>
            </a:r>
            <a:r>
              <a:rPr lang="en-IN" sz="2600" dirty="0" smtClean="0">
                <a:solidFill>
                  <a:schemeClr val="bg1"/>
                </a:solidFill>
              </a:rPr>
              <a:t> when prompted for a language. </a:t>
            </a: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On the </a:t>
            </a:r>
            <a:r>
              <a:rPr lang="en-IN" sz="2600" b="1" dirty="0" smtClean="0">
                <a:solidFill>
                  <a:srgbClr val="FFFF00"/>
                </a:solidFill>
              </a:rPr>
              <a:t>final</a:t>
            </a:r>
            <a:r>
              <a:rPr lang="en-IN" sz="2600" dirty="0" smtClean="0">
                <a:solidFill>
                  <a:schemeClr val="bg1"/>
                </a:solidFill>
              </a:rPr>
              <a:t> page, we will have to mention the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new filename and location. We have given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the name </a:t>
            </a:r>
            <a:r>
              <a:rPr lang="en-IN" sz="2600" b="1" dirty="0" err="1" smtClean="0">
                <a:solidFill>
                  <a:srgbClr val="FFFF00"/>
                </a:solidFill>
              </a:rPr>
              <a:t>addnos.c</a:t>
            </a:r>
            <a:r>
              <a:rPr lang="en-IN" sz="2600" b="1" dirty="0" smtClean="0">
                <a:solidFill>
                  <a:srgbClr val="FFFF00"/>
                </a:solidFill>
              </a:rPr>
              <a:t> 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643998" cy="2643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Adding A New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Doing this will add a blank  file called </a:t>
            </a:r>
            <a:r>
              <a:rPr lang="en-IN" sz="2600" b="1" dirty="0" err="1" smtClean="0">
                <a:solidFill>
                  <a:srgbClr val="FFFF00"/>
                </a:solidFill>
              </a:rPr>
              <a:t>addnos.c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to the project </a:t>
            </a:r>
            <a:r>
              <a:rPr lang="en-IN" sz="2600" b="1" dirty="0" err="1" smtClean="0">
                <a:solidFill>
                  <a:srgbClr val="FFFF00"/>
                </a:solidFill>
              </a:rPr>
              <a:t>MyFirstApp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678707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Writing The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Let’s add the code to find sum of 2 integers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inputted by the user: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#include &lt;</a:t>
            </a:r>
            <a:r>
              <a:rPr lang="en-IN" sz="2200" b="1" dirty="0" err="1" smtClean="0">
                <a:solidFill>
                  <a:srgbClr val="FFFF00"/>
                </a:solidFill>
              </a:rPr>
              <a:t>stdio.h</a:t>
            </a:r>
            <a:r>
              <a:rPr lang="en-IN" sz="22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</a:t>
            </a:r>
            <a:r>
              <a:rPr lang="en-IN" sz="2200" b="1" dirty="0" err="1" smtClean="0">
                <a:solidFill>
                  <a:srgbClr val="FFFF00"/>
                </a:solidFill>
              </a:rPr>
              <a:t>a,b,c</a:t>
            </a:r>
            <a:r>
              <a:rPr lang="en-IN" sz="2200" b="1" dirty="0" smtClean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("Enter 2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:");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scanf</a:t>
            </a:r>
            <a:r>
              <a:rPr lang="en-IN" sz="2200" b="1" dirty="0" smtClean="0">
                <a:solidFill>
                  <a:srgbClr val="FFFF00"/>
                </a:solidFill>
              </a:rPr>
              <a:t>("%d %</a:t>
            </a:r>
            <a:r>
              <a:rPr lang="en-IN" sz="2200" b="1" dirty="0" err="1" smtClean="0">
                <a:solidFill>
                  <a:srgbClr val="FFFF00"/>
                </a:solidFill>
              </a:rPr>
              <a:t>d",&amp;a,&amp;b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c=</a:t>
            </a:r>
            <a:r>
              <a:rPr lang="en-IN" sz="2200" b="1" dirty="0" err="1" smtClean="0">
                <a:solidFill>
                  <a:srgbClr val="FFFF00"/>
                </a:solidFill>
              </a:rPr>
              <a:t>a+b</a:t>
            </a:r>
            <a:r>
              <a:rPr lang="en-IN" sz="2200" b="1" dirty="0" smtClean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</a:t>
            </a:r>
            <a:r>
              <a:rPr lang="en-IN" sz="2200" b="1" dirty="0" err="1" smtClean="0">
                <a:solidFill>
                  <a:srgbClr val="FFFF00"/>
                </a:solidFill>
              </a:rPr>
              <a:t>Nos</a:t>
            </a:r>
            <a:r>
              <a:rPr lang="en-IN" sz="2200" b="1" dirty="0" smtClean="0">
                <a:solidFill>
                  <a:srgbClr val="FFFF00"/>
                </a:solidFill>
              </a:rPr>
              <a:t> are %d and %</a:t>
            </a:r>
            <a:r>
              <a:rPr lang="en-IN" sz="2200" b="1" dirty="0" err="1" smtClean="0">
                <a:solidFill>
                  <a:srgbClr val="FFFF00"/>
                </a:solidFill>
              </a:rPr>
              <a:t>d",a,b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("\</a:t>
            </a:r>
            <a:r>
              <a:rPr lang="en-IN" sz="2200" b="1" dirty="0" err="1" smtClean="0">
                <a:solidFill>
                  <a:srgbClr val="FFFF00"/>
                </a:solidFill>
              </a:rPr>
              <a:t>nTheir</a:t>
            </a:r>
            <a:r>
              <a:rPr lang="en-IN" sz="2200" b="1" dirty="0" smtClean="0">
                <a:solidFill>
                  <a:srgbClr val="FFFF00"/>
                </a:solidFill>
              </a:rPr>
              <a:t> sum is %</a:t>
            </a:r>
            <a:r>
              <a:rPr lang="en-IN" sz="2200" b="1" dirty="0" err="1" smtClean="0">
                <a:solidFill>
                  <a:srgbClr val="FFFF00"/>
                </a:solidFill>
              </a:rPr>
              <a:t>d",c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return 0;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Writing The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The screenshot of the code is as below</a:t>
            </a:r>
            <a:endParaRPr lang="en-IN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n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7380"/>
            <a:ext cx="9144000" cy="496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Multiple main( ) Error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, when we will compile the code , we will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get the error </a:t>
            </a:r>
            <a:r>
              <a:rPr 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multiple definition of `main’ </a:t>
            </a:r>
            <a:r>
              <a:rPr lang="en-IN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n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8868"/>
            <a:ext cx="9143999" cy="442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Which  Compiler 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Code::Blocks  Uses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None/>
            </a:pPr>
            <a:r>
              <a:rPr lang="en-IN" sz="3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Code::Blocks </a:t>
            </a:r>
            <a:r>
              <a:rPr lang="en-IN" sz="3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supports multiple compilers like:</a:t>
            </a:r>
          </a:p>
          <a:p>
            <a:pPr marL="571500" indent="-457200">
              <a:buNone/>
            </a:pPr>
            <a:endParaRPr lang="en-IN" b="1" dirty="0" smtClean="0">
              <a:solidFill>
                <a:srgbClr val="00B050"/>
              </a:solidFill>
              <a:latin typeface="+mj-lt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sz="3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GCC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MinGW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Digital Mars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Microsoft Visual C++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Borland C++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LLVM Clang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 </a:t>
            </a:r>
          </a:p>
          <a:p>
            <a:pPr marL="571500" indent="-457200">
              <a:buNone/>
            </a:pPr>
            <a:r>
              <a:rPr lang="en-IN" sz="3100" b="1" dirty="0" err="1" smtClean="0">
                <a:solidFill>
                  <a:srgbClr val="FFFF00"/>
                </a:solidFill>
                <a:latin typeface="+mj-lt"/>
                <a:cs typeface="Arial" pitchFamily="34" charset="0"/>
              </a:rPr>
              <a:t>Watcom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,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LCC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 </a:t>
            </a:r>
          </a:p>
          <a:p>
            <a:pPr marL="571500" indent="-457200">
              <a:buNone/>
            </a:pP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r>
              <a:rPr lang="en-IN" sz="3100" b="1" dirty="0" smtClean="0">
                <a:solidFill>
                  <a:srgbClr val="FFFF00"/>
                </a:solidFill>
                <a:latin typeface="+mj-lt"/>
                <a:cs typeface="Arial" pitchFamily="34" charset="0"/>
              </a:rPr>
              <a:t>Intel C++ compiler</a:t>
            </a:r>
            <a:r>
              <a:rPr lang="en-IN" sz="31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  <a:r>
              <a:rPr lang="en-IN" sz="3100" b="1" dirty="0" smtClean="0">
                <a:solidFill>
                  <a:srgbClr val="00B050"/>
                </a:solidFill>
                <a:latin typeface="+mj-lt"/>
                <a:cs typeface="Arial" pitchFamily="34" charset="0"/>
              </a:rPr>
              <a:t> </a:t>
            </a:r>
            <a:endParaRPr lang="en-US" sz="3100" b="1" u="sng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58204" cy="78581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Reason And Solution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This is because our project contains </a:t>
            </a:r>
            <a:r>
              <a:rPr lang="en-US" sz="2600" b="1" dirty="0" smtClean="0">
                <a:solidFill>
                  <a:srgbClr val="FFFF00"/>
                </a:solidFill>
              </a:rPr>
              <a:t>2 files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     </a:t>
            </a:r>
            <a:r>
              <a:rPr lang="en-US" sz="2600" dirty="0" smtClean="0">
                <a:solidFill>
                  <a:schemeClr val="bg1"/>
                </a:solidFill>
              </a:rPr>
              <a:t>(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and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addnos.c</a:t>
            </a:r>
            <a:r>
              <a:rPr lang="en-US" sz="2600" dirty="0" smtClean="0">
                <a:solidFill>
                  <a:schemeClr val="bg1"/>
                </a:solidFill>
              </a:rPr>
              <a:t>)  and both have the 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     </a:t>
            </a:r>
            <a:r>
              <a:rPr lang="en-US" sz="2600" b="1" dirty="0" smtClean="0">
                <a:solidFill>
                  <a:srgbClr val="FFFF00"/>
                </a:solidFill>
              </a:rPr>
              <a:t>main( ) </a:t>
            </a:r>
            <a:r>
              <a:rPr lang="en-US" sz="2600" dirty="0" smtClean="0">
                <a:solidFill>
                  <a:schemeClr val="bg1"/>
                </a:solidFill>
              </a:rPr>
              <a:t>function</a:t>
            </a:r>
            <a:endParaRPr lang="en-IN" sz="2600" dirty="0" smtClean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To solve this problem , we can remove </a:t>
            </a:r>
            <a:r>
              <a:rPr lang="en-US" sz="2600" b="1" dirty="0" err="1" smtClean="0">
                <a:solidFill>
                  <a:srgbClr val="FFFF00"/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from the project 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The removed files are not deleted and remain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in the folder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To remove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, r</a:t>
            </a:r>
            <a:r>
              <a:rPr lang="en-IN" sz="2600" dirty="0" err="1" smtClean="0">
                <a:solidFill>
                  <a:schemeClr val="bg1"/>
                </a:solidFill>
              </a:rPr>
              <a:t>ight</a:t>
            </a:r>
            <a:r>
              <a:rPr lang="en-IN" sz="2600" dirty="0" smtClean="0">
                <a:solidFill>
                  <a:schemeClr val="bg1"/>
                </a:solidFill>
              </a:rPr>
              <a:t>-click on “</a:t>
            </a:r>
            <a:r>
              <a:rPr lang="en-IN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r>
              <a:rPr lang="en-IN" sz="2600" dirty="0" smtClean="0">
                <a:solidFill>
                  <a:schemeClr val="bg1"/>
                </a:solidFill>
              </a:rPr>
              <a:t>" ⇒ "</a:t>
            </a:r>
            <a:r>
              <a:rPr lang="en-IN" sz="2600" b="1" dirty="0" smtClean="0">
                <a:solidFill>
                  <a:srgbClr val="FFFF00"/>
                </a:solidFill>
              </a:rPr>
              <a:t>remove file from project</a:t>
            </a:r>
            <a:r>
              <a:rPr lang="en-IN" sz="2600" dirty="0" smtClean="0">
                <a:solidFill>
                  <a:schemeClr val="bg1"/>
                </a:solidFill>
              </a:rPr>
              <a:t>".</a:t>
            </a: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1678"/>
            <a:ext cx="9144000" cy="4786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Error Removed !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we will only have 1 file with </a:t>
            </a:r>
            <a:r>
              <a:rPr lang="en-US" sz="2600" b="1" dirty="0" smtClean="0">
                <a:solidFill>
                  <a:srgbClr val="FFFF00"/>
                </a:solidFill>
              </a:rPr>
              <a:t>main( ) </a:t>
            </a:r>
            <a:r>
              <a:rPr lang="en-US" sz="2600" dirty="0" smtClean="0">
                <a:solidFill>
                  <a:schemeClr val="bg1"/>
                </a:solidFill>
              </a:rPr>
              <a:t>function i.e. </a:t>
            </a:r>
            <a:r>
              <a:rPr lang="en-US" sz="2600" b="1" dirty="0" err="1" smtClean="0">
                <a:solidFill>
                  <a:srgbClr val="FFFF00"/>
                </a:solidFill>
              </a:rPr>
              <a:t>addnos.c</a:t>
            </a:r>
            <a:r>
              <a:rPr lang="en-US" sz="2600" dirty="0" smtClean="0">
                <a:solidFill>
                  <a:schemeClr val="bg1"/>
                </a:solidFill>
              </a:rPr>
              <a:t> so the code will compile and run</a:t>
            </a: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071678"/>
            <a:ext cx="8858312" cy="4786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Following is the output shown by the code</a:t>
            </a: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27363"/>
            <a:ext cx="8858312" cy="4474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CodeBlocks</a:t>
            </a:r>
            <a:r>
              <a:rPr lang="en-IN" sz="2600" dirty="0" smtClean="0">
                <a:solidFill>
                  <a:schemeClr val="bg1"/>
                </a:solidFill>
              </a:rPr>
              <a:t> , makes it very simple to create our own header files containing declaration of our own functions.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It is a 3 step process: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chemeClr val="bg1"/>
                </a:solidFill>
              </a:rPr>
              <a:t>First we create our own header file containing </a:t>
            </a:r>
            <a:r>
              <a:rPr lang="en-US" sz="2200" b="1" dirty="0" smtClean="0">
                <a:solidFill>
                  <a:srgbClr val="FFFF00"/>
                </a:solidFill>
              </a:rPr>
              <a:t>function prototypes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chemeClr val="bg1"/>
                </a:solidFill>
              </a:rPr>
              <a:t>Then we </a:t>
            </a:r>
            <a:r>
              <a:rPr lang="en-US" sz="2200" b="1" dirty="0" smtClean="0">
                <a:solidFill>
                  <a:srgbClr val="FFFF00"/>
                </a:solidFill>
              </a:rPr>
              <a:t>define</a:t>
            </a:r>
            <a:r>
              <a:rPr lang="en-US" sz="2200" b="1" dirty="0" smtClean="0">
                <a:solidFill>
                  <a:schemeClr val="bg1"/>
                </a:solidFill>
              </a:rPr>
              <a:t> these functions in a separate </a:t>
            </a:r>
            <a:r>
              <a:rPr lang="en-US" sz="2200" b="1" dirty="0" smtClean="0">
                <a:solidFill>
                  <a:srgbClr val="FFFF00"/>
                </a:solidFill>
              </a:rPr>
              <a:t>.c</a:t>
            </a:r>
            <a:r>
              <a:rPr lang="en-US" sz="2200" b="1" dirty="0" smtClean="0">
                <a:solidFill>
                  <a:schemeClr val="bg1"/>
                </a:solidFill>
              </a:rPr>
              <a:t> file </a:t>
            </a:r>
          </a:p>
          <a:p>
            <a:pPr lvl="1">
              <a:lnSpc>
                <a:spcPct val="90000"/>
              </a:lnSpc>
            </a:pPr>
            <a:endParaRPr lang="en-US" sz="2200" b="1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chemeClr val="bg1"/>
                </a:solidFill>
              </a:rPr>
              <a:t>Finally we </a:t>
            </a:r>
            <a:r>
              <a:rPr lang="en-US" sz="2200" b="1" dirty="0" smtClean="0">
                <a:solidFill>
                  <a:srgbClr val="FFFF00"/>
                </a:solidFill>
              </a:rPr>
              <a:t>call</a:t>
            </a:r>
            <a:r>
              <a:rPr lang="en-US" sz="2200" b="1" dirty="0" smtClean="0">
                <a:solidFill>
                  <a:schemeClr val="bg1"/>
                </a:solidFill>
              </a:rPr>
              <a:t> these functions from our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b="1" dirty="0" smtClean="0">
                <a:solidFill>
                  <a:schemeClr val="bg1"/>
                </a:solidFill>
              </a:rPr>
              <a:t>function</a:t>
            </a:r>
            <a:endParaRPr lang="en-IN" sz="22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To do this follow the below mentioned steps: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Create a new project called </a:t>
            </a:r>
            <a:r>
              <a:rPr lang="en-US" sz="2200" b="1" dirty="0" err="1" smtClean="0">
                <a:solidFill>
                  <a:srgbClr val="FFFF00"/>
                </a:solidFill>
              </a:rPr>
              <a:t>MySecondApp</a:t>
            </a:r>
            <a:endParaRPr lang="en-US" sz="2200" b="1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Follow the previous steps which will add a file called </a:t>
            </a:r>
            <a:r>
              <a:rPr lang="en-US" sz="2200" b="1" dirty="0" err="1" smtClean="0">
                <a:solidFill>
                  <a:srgbClr val="FFFF00"/>
                </a:solidFill>
              </a:rPr>
              <a:t>main.c</a:t>
            </a:r>
            <a:r>
              <a:rPr lang="en-US" sz="2200" dirty="0" smtClean="0">
                <a:solidFill>
                  <a:schemeClr val="bg1"/>
                </a:solidFill>
              </a:rPr>
              <a:t> in our project containing the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dirty="0" smtClean="0">
                <a:solidFill>
                  <a:schemeClr val="bg1"/>
                </a:solidFill>
              </a:rPr>
              <a:t>function</a:t>
            </a:r>
            <a:endParaRPr lang="en-IN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select </a:t>
            </a:r>
            <a:r>
              <a:rPr lang="en-US" sz="2600" b="1" dirty="0" smtClean="0">
                <a:solidFill>
                  <a:srgbClr val="FFFF00"/>
                </a:solidFill>
              </a:rPr>
              <a:t>File</a:t>
            </a:r>
            <a:r>
              <a:rPr lang="en-US" sz="2600" dirty="0" smtClean="0">
                <a:solidFill>
                  <a:schemeClr val="bg1"/>
                </a:solidFill>
              </a:rPr>
              <a:t> menu </a:t>
            </a: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New</a:t>
            </a:r>
            <a:r>
              <a:rPr lang="en-US" sz="2600" dirty="0" err="1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File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5992"/>
            <a:ext cx="9144000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From the window that appears , select </a:t>
            </a:r>
            <a:r>
              <a:rPr lang="en-US" sz="2600" b="1" dirty="0" smtClean="0">
                <a:solidFill>
                  <a:srgbClr val="FFFF00"/>
                </a:solidFill>
              </a:rPr>
              <a:t>C/C++ Header </a:t>
            </a:r>
            <a:r>
              <a:rPr lang="en-US" sz="2600" dirty="0" smtClean="0">
                <a:solidFill>
                  <a:schemeClr val="bg1"/>
                </a:solidFill>
              </a:rPr>
              <a:t>and select </a:t>
            </a:r>
            <a:r>
              <a:rPr lang="en-US" sz="2600" b="1" dirty="0" smtClean="0">
                <a:solidFill>
                  <a:srgbClr val="FFFF00"/>
                </a:solidFill>
              </a:rPr>
              <a:t>Go</a:t>
            </a:r>
            <a:endParaRPr lang="en-IN" sz="22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214554"/>
            <a:ext cx="8429684" cy="450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In the next window type the header file name as </a:t>
            </a:r>
            <a:r>
              <a:rPr lang="en-US" sz="2600" b="1" dirty="0" err="1" smtClean="0">
                <a:solidFill>
                  <a:srgbClr val="FFFF00"/>
                </a:solidFill>
              </a:rPr>
              <a:t>mymath.h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after selecting the location and click on </a:t>
            </a:r>
            <a:r>
              <a:rPr lang="en-US" sz="2600" b="1" dirty="0" smtClean="0">
                <a:solidFill>
                  <a:srgbClr val="FFFF00"/>
                </a:solidFill>
              </a:rPr>
              <a:t>Finish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Also select </a:t>
            </a:r>
            <a:r>
              <a:rPr lang="en-US" sz="2600" b="1" dirty="0" smtClean="0">
                <a:solidFill>
                  <a:srgbClr val="FFFF00"/>
                </a:solidFill>
              </a:rPr>
              <a:t>debug </a:t>
            </a:r>
            <a:r>
              <a:rPr lang="en-US" sz="2600" dirty="0" smtClean="0">
                <a:solidFill>
                  <a:schemeClr val="bg1"/>
                </a:solidFill>
              </a:rPr>
              <a:t>and</a:t>
            </a:r>
            <a:r>
              <a:rPr lang="en-US" sz="2600" b="1" dirty="0" smtClean="0">
                <a:solidFill>
                  <a:srgbClr val="FFFF00"/>
                </a:solidFill>
              </a:rPr>
              <a:t> release </a:t>
            </a:r>
            <a:r>
              <a:rPr lang="en-US" sz="2600" dirty="0" smtClean="0">
                <a:solidFill>
                  <a:schemeClr val="bg1"/>
                </a:solidFill>
              </a:rPr>
              <a:t>options</a:t>
            </a:r>
            <a:endParaRPr lang="en-IN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643182"/>
            <a:ext cx="8429684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After  this we will get the header file by the name </a:t>
            </a:r>
            <a:r>
              <a:rPr lang="en-US" sz="2600" b="1" dirty="0" err="1" smtClean="0">
                <a:solidFill>
                  <a:srgbClr val="FFFF00"/>
                </a:solidFill>
              </a:rPr>
              <a:t>mymath.h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with a default </a:t>
            </a:r>
            <a:r>
              <a:rPr lang="en-US" sz="2600" b="1" dirty="0" smtClean="0">
                <a:solidFill>
                  <a:srgbClr val="FFFF00"/>
                </a:solidFill>
              </a:rPr>
              <a:t>header guard </a:t>
            </a:r>
            <a:r>
              <a:rPr lang="en-US" sz="2600" dirty="0" smtClean="0">
                <a:solidFill>
                  <a:schemeClr val="bg1"/>
                </a:solidFill>
              </a:rPr>
              <a:t>code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We will also get a new element called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600" dirty="0" smtClean="0">
                <a:solidFill>
                  <a:schemeClr val="bg1"/>
                </a:solidFill>
              </a:rPr>
              <a:t> added to our project  containing the header file </a:t>
            </a:r>
            <a:r>
              <a:rPr lang="en-US" sz="2600" b="1" dirty="0" err="1" smtClean="0">
                <a:solidFill>
                  <a:srgbClr val="FFFF00"/>
                </a:solidFill>
              </a:rPr>
              <a:t>mymath.h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The screenshot is on next page</a:t>
            </a:r>
            <a:endParaRPr lang="en-IN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What Are GCC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And </a:t>
            </a:r>
            <a:r>
              <a:rPr lang="en-US" sz="3600" b="1" dirty="0" err="1" smtClean="0">
                <a:solidFill>
                  <a:schemeClr val="bg1"/>
                </a:solidFill>
              </a:rPr>
              <a:t>MinGW</a:t>
            </a:r>
            <a:r>
              <a:rPr lang="en-US" sz="3600" b="1" dirty="0" smtClean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smtClean="0">
                <a:solidFill>
                  <a:srgbClr val="FFFF00"/>
                </a:solidFill>
              </a:rPr>
              <a:t>GCC</a:t>
            </a:r>
            <a:r>
              <a:rPr lang="en-IN" sz="2600" b="1" dirty="0" smtClean="0">
                <a:solidFill>
                  <a:schemeClr val="bg1"/>
                </a:solidFill>
              </a:rPr>
              <a:t> </a:t>
            </a:r>
            <a:r>
              <a:rPr lang="en-IN" sz="2600" dirty="0" smtClean="0">
                <a:solidFill>
                  <a:schemeClr val="bg1"/>
                </a:solidFill>
              </a:rPr>
              <a:t>stands for </a:t>
            </a:r>
            <a:r>
              <a:rPr lang="en-IN" sz="2600" b="1" dirty="0" smtClean="0">
                <a:solidFill>
                  <a:srgbClr val="FFFF00"/>
                </a:solidFill>
              </a:rPr>
              <a:t>GNU Compiler Collection</a:t>
            </a:r>
            <a:r>
              <a:rPr lang="en-IN" sz="2600" dirty="0" smtClean="0">
                <a:solidFill>
                  <a:schemeClr val="bg1"/>
                </a:solidFill>
              </a:rPr>
              <a:t>, and is a collection of programming compilers including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Objective-C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Fortran</a:t>
            </a:r>
            <a:r>
              <a:rPr lang="en-IN" sz="2600" dirty="0" smtClean="0">
                <a:solidFill>
                  <a:schemeClr val="bg1"/>
                </a:solidFill>
              </a:rPr>
              <a:t>,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</a:t>
            </a:r>
            <a:r>
              <a:rPr lang="en-IN" sz="2600" dirty="0" smtClean="0">
                <a:solidFill>
                  <a:schemeClr val="bg1"/>
                </a:solidFill>
              </a:rPr>
              <a:t>, and </a:t>
            </a:r>
            <a:r>
              <a:rPr lang="en-IN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Ada</a:t>
            </a:r>
            <a:r>
              <a:rPr lang="en-IN" sz="2600" dirty="0" smtClean="0">
                <a:solidFill>
                  <a:schemeClr val="bg1"/>
                </a:solidFill>
              </a:rPr>
              <a:t>.</a:t>
            </a:r>
            <a:endParaRPr lang="en-IN" sz="2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It’s latest version is </a:t>
            </a:r>
            <a:r>
              <a:rPr lang="en-US" sz="2600" b="1" dirty="0" smtClean="0">
                <a:solidFill>
                  <a:srgbClr val="FFFF00"/>
                </a:solidFill>
              </a:rPr>
              <a:t>GCC </a:t>
            </a:r>
            <a:r>
              <a:rPr lang="en-US" sz="2600" b="1" dirty="0" smtClean="0">
                <a:solidFill>
                  <a:srgbClr val="FFFF00"/>
                </a:solidFill>
              </a:rPr>
              <a:t>8.2 </a:t>
            </a:r>
            <a:r>
              <a:rPr lang="en-US" sz="2600" dirty="0" err="1" smtClean="0">
                <a:solidFill>
                  <a:schemeClr val="bg1"/>
                </a:solidFill>
              </a:rPr>
              <a:t>lauched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on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</a:rPr>
              <a:t>26</a:t>
            </a:r>
            <a:r>
              <a:rPr lang="en-US" sz="2600" b="1" baseline="30000" dirty="0" smtClean="0">
                <a:solidFill>
                  <a:srgbClr val="FFFF00"/>
                </a:solidFill>
              </a:rPr>
              <a:t>th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b="1" dirty="0" smtClean="0">
                <a:solidFill>
                  <a:srgbClr val="FFFF00"/>
                </a:solidFill>
              </a:rPr>
              <a:t>–</a:t>
            </a:r>
            <a:r>
              <a:rPr lang="en-US" sz="2600" b="1" dirty="0" smtClean="0">
                <a:solidFill>
                  <a:srgbClr val="FFFF00"/>
                </a:solidFill>
              </a:rPr>
              <a:t>Jul-2018</a:t>
            </a:r>
            <a:endParaRPr lang="en-IN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MinGW</a:t>
            </a:r>
            <a:r>
              <a:rPr lang="en-IN" sz="2600" dirty="0" smtClean="0">
                <a:solidFill>
                  <a:schemeClr val="bg1"/>
                </a:solidFill>
              </a:rPr>
              <a:t> stands for </a:t>
            </a:r>
            <a:r>
              <a:rPr lang="en-IN" sz="2600" b="1" dirty="0" smtClean="0">
                <a:solidFill>
                  <a:srgbClr val="FFFF00"/>
                </a:solidFill>
              </a:rPr>
              <a:t>Minimalist</a:t>
            </a:r>
            <a:r>
              <a:rPr lang="en-IN" sz="2600" dirty="0" smtClean="0">
                <a:solidFill>
                  <a:schemeClr val="bg1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GNU for Windows</a:t>
            </a:r>
            <a:r>
              <a:rPr lang="en-IN" sz="2600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It is </a:t>
            </a:r>
            <a:r>
              <a:rPr lang="en-IN" sz="2600" b="1" dirty="0" smtClean="0">
                <a:solidFill>
                  <a:srgbClr val="FFFF00"/>
                </a:solidFill>
              </a:rPr>
              <a:t>GCC </a:t>
            </a:r>
            <a:r>
              <a:rPr lang="en-IN" sz="2600" b="1" dirty="0" smtClean="0">
                <a:solidFill>
                  <a:srgbClr val="FFFF00"/>
                </a:solidFill>
              </a:rPr>
              <a:t>compiler </a:t>
            </a:r>
            <a:r>
              <a:rPr lang="en-IN" sz="2600" dirty="0" smtClean="0">
                <a:solidFill>
                  <a:schemeClr val="bg1"/>
                </a:solidFill>
              </a:rPr>
              <a:t>for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Windows platform</a:t>
            </a:r>
            <a:endParaRPr lang="en-US" sz="2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we will have to declare the prototype of the functions we want to keep in this header file.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Let’s create a function called </a:t>
            </a:r>
            <a:r>
              <a:rPr lang="en-US" sz="2600" b="1" dirty="0" smtClean="0">
                <a:solidFill>
                  <a:srgbClr val="FFFF00"/>
                </a:solidFill>
              </a:rPr>
              <a:t>add( ) </a:t>
            </a:r>
            <a:r>
              <a:rPr lang="en-US" sz="2600" dirty="0" smtClean="0">
                <a:solidFill>
                  <a:schemeClr val="bg1"/>
                </a:solidFill>
              </a:rPr>
              <a:t>in this header file </a:t>
            </a: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</a:t>
            </a:r>
            <a:r>
              <a:rPr lang="en-IN" sz="2200" b="1" dirty="0" err="1" smtClean="0">
                <a:solidFill>
                  <a:srgbClr val="FFFF00"/>
                </a:solidFill>
              </a:rPr>
              <a:t>ifndef</a:t>
            </a:r>
            <a:r>
              <a:rPr lang="en-IN" sz="2200" b="1" dirty="0" smtClean="0">
                <a:solidFill>
                  <a:srgbClr val="FFFF00"/>
                </a:solidFill>
              </a:rPr>
              <a:t> MYMATH_H_INCLUDED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#define MYMATH_H_INCLUDED</a:t>
            </a: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add(</a:t>
            </a:r>
            <a:r>
              <a:rPr lang="en-IN" sz="2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int,int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</a:t>
            </a:r>
            <a:r>
              <a:rPr lang="en-IN" sz="2200" b="1" dirty="0" err="1" smtClean="0">
                <a:solidFill>
                  <a:srgbClr val="FFFF00"/>
                </a:solidFill>
              </a:rPr>
              <a:t>endif</a:t>
            </a:r>
            <a:endParaRPr lang="en-IN" sz="22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pic>
        <p:nvPicPr>
          <p:cNvPr id="6" name="Content Placeholder 5" descr="newheader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1643050"/>
            <a:ext cx="9120188" cy="521495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Now  after declaring the function prototype , our next job is to define the function in a separate .c file</a:t>
            </a:r>
            <a:endParaRPr lang="en-US" sz="2600" b="1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For this , as before select </a:t>
            </a:r>
            <a:r>
              <a:rPr lang="en-US" sz="2600" b="1" dirty="0" smtClean="0">
                <a:solidFill>
                  <a:srgbClr val="FFFF00"/>
                </a:solidFill>
              </a:rPr>
              <a:t>File</a:t>
            </a:r>
            <a:r>
              <a:rPr lang="en-US" sz="2600" dirty="0" smtClean="0">
                <a:solidFill>
                  <a:schemeClr val="bg1"/>
                </a:solidFill>
              </a:rPr>
              <a:t> menu </a:t>
            </a: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New</a:t>
            </a:r>
            <a:r>
              <a:rPr lang="en-US" sz="2600" dirty="0" err="1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File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4620"/>
            <a:ext cx="9144000" cy="414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From the window that appears , select </a:t>
            </a:r>
            <a:r>
              <a:rPr lang="en-US" sz="2600" b="1" dirty="0" smtClean="0">
                <a:solidFill>
                  <a:srgbClr val="FFFF00"/>
                </a:solidFill>
              </a:rPr>
              <a:t>C/C++ Source </a:t>
            </a:r>
            <a:r>
              <a:rPr lang="en-US" sz="2600" dirty="0" smtClean="0">
                <a:solidFill>
                  <a:schemeClr val="bg1"/>
                </a:solidFill>
              </a:rPr>
              <a:t>and select </a:t>
            </a:r>
            <a:r>
              <a:rPr lang="en-US" sz="2600" b="1" dirty="0" smtClean="0">
                <a:solidFill>
                  <a:srgbClr val="FFFF00"/>
                </a:solidFill>
              </a:rPr>
              <a:t>Go</a:t>
            </a:r>
            <a:endParaRPr lang="en-IN" sz="22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hea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214554"/>
            <a:ext cx="8643998" cy="450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Select </a:t>
            </a:r>
            <a:r>
              <a:rPr lang="en-IN" sz="2600" b="1" dirty="0" smtClean="0">
                <a:solidFill>
                  <a:srgbClr val="FFFF00"/>
                </a:solidFill>
              </a:rPr>
              <a:t>C</a:t>
            </a:r>
            <a:r>
              <a:rPr lang="en-IN" sz="2600" dirty="0" smtClean="0">
                <a:solidFill>
                  <a:schemeClr val="bg1"/>
                </a:solidFill>
              </a:rPr>
              <a:t> and click on </a:t>
            </a:r>
            <a:r>
              <a:rPr lang="en-IN" sz="2600" b="1" dirty="0" smtClean="0">
                <a:solidFill>
                  <a:srgbClr val="FFFF00"/>
                </a:solidFill>
              </a:rPr>
              <a:t>Next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429683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In the next window , as before provide the name and location of the file  and hit </a:t>
            </a:r>
            <a:r>
              <a:rPr lang="en-IN" sz="2600" b="1" dirty="0" smtClean="0">
                <a:solidFill>
                  <a:srgbClr val="FFFF00"/>
                </a:solidFill>
              </a:rPr>
              <a:t>Finish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For example ,in this app we have named it </a:t>
            </a:r>
            <a:r>
              <a:rPr lang="en-US" sz="2600" b="1" dirty="0" err="1" smtClean="0">
                <a:solidFill>
                  <a:srgbClr val="FFFF00"/>
                </a:solidFill>
              </a:rPr>
              <a:t>mymath.c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wnloa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86874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Doing this will add a blank  file called </a:t>
            </a:r>
            <a:r>
              <a:rPr lang="en-IN" sz="2600" b="1" dirty="0" err="1" smtClean="0">
                <a:solidFill>
                  <a:srgbClr val="FFFF00"/>
                </a:solidFill>
              </a:rPr>
              <a:t>mymath.c</a:t>
            </a:r>
            <a:r>
              <a:rPr lang="en-IN" sz="2600" dirty="0" smtClean="0">
                <a:solidFill>
                  <a:schemeClr val="bg1"/>
                </a:solidFill>
              </a:rPr>
              <a:t> to the project </a:t>
            </a:r>
            <a:r>
              <a:rPr lang="en-IN" sz="2600" b="1" dirty="0" err="1" smtClean="0">
                <a:solidFill>
                  <a:srgbClr val="FFFF00"/>
                </a:solidFill>
              </a:rPr>
              <a:t>MySecondApp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ew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715436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Code Of </a:t>
            </a:r>
            <a:r>
              <a:rPr lang="en-US" sz="3200" b="1" dirty="0" err="1" smtClean="0">
                <a:solidFill>
                  <a:srgbClr val="FFFF00"/>
                </a:solidFill>
              </a:rPr>
              <a:t>mymath.c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Let’s add the definition of the function </a:t>
            </a:r>
            <a:r>
              <a:rPr lang="en-IN" sz="2600" b="1" dirty="0" smtClean="0">
                <a:solidFill>
                  <a:srgbClr val="FFFF00"/>
                </a:solidFill>
              </a:rPr>
              <a:t>add( ) </a:t>
            </a:r>
            <a:r>
              <a:rPr lang="en-IN" sz="2600" dirty="0" smtClean="0">
                <a:solidFill>
                  <a:schemeClr val="bg1"/>
                </a:solidFill>
              </a:rPr>
              <a:t>in the file </a:t>
            </a:r>
            <a:r>
              <a:rPr lang="en-IN" sz="2600" b="1" dirty="0" err="1" smtClean="0">
                <a:solidFill>
                  <a:srgbClr val="FFFF00"/>
                </a:solidFill>
              </a:rPr>
              <a:t>mymath.c</a:t>
            </a:r>
            <a:endParaRPr lang="en-IN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b="1" dirty="0" smtClean="0">
                <a:solidFill>
                  <a:srgbClr val="FFFF00"/>
                </a:solidFill>
              </a:rPr>
              <a:t>#include &lt;</a:t>
            </a:r>
            <a:r>
              <a:rPr lang="en-US" sz="2200" b="1" dirty="0" err="1" smtClean="0">
                <a:solidFill>
                  <a:srgbClr val="FFFF00"/>
                </a:solidFill>
              </a:rPr>
              <a:t>stdio.h</a:t>
            </a:r>
            <a:r>
              <a:rPr lang="en-US" sz="2200" b="1" dirty="0" smtClean="0">
                <a:solidFill>
                  <a:srgbClr val="FFFF00"/>
                </a:solidFill>
              </a:rPr>
              <a:t>&gt;</a:t>
            </a: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void add(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</a:t>
            </a:r>
            <a:r>
              <a:rPr lang="en-IN" sz="2200" b="1" dirty="0" err="1" smtClean="0">
                <a:solidFill>
                  <a:srgbClr val="FFFF00"/>
                </a:solidFill>
              </a:rPr>
              <a:t>a,int</a:t>
            </a:r>
            <a:r>
              <a:rPr lang="en-IN" sz="2200" b="1" dirty="0" smtClean="0">
                <a:solidFill>
                  <a:srgbClr val="FFFF00"/>
                </a:solidFill>
              </a:rPr>
              <a:t> b)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c;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c=</a:t>
            </a:r>
            <a:r>
              <a:rPr lang="en-IN" sz="2200" b="1" dirty="0" err="1" smtClean="0">
                <a:solidFill>
                  <a:srgbClr val="FFFF00"/>
                </a:solidFill>
              </a:rPr>
              <a:t>a+b</a:t>
            </a:r>
            <a:r>
              <a:rPr lang="en-IN" sz="2200" b="1" dirty="0" smtClean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</a:t>
            </a:r>
            <a:r>
              <a:rPr lang="en-IN" sz="2200" b="1" dirty="0" err="1" smtClean="0">
                <a:solidFill>
                  <a:srgbClr val="FFFF00"/>
                </a:solidFill>
              </a:rPr>
              <a:t>Nos</a:t>
            </a:r>
            <a:r>
              <a:rPr lang="en-IN" sz="2200" b="1" dirty="0" smtClean="0">
                <a:solidFill>
                  <a:srgbClr val="FFFF00"/>
                </a:solidFill>
              </a:rPr>
              <a:t> are %d and %</a:t>
            </a:r>
            <a:r>
              <a:rPr lang="en-IN" sz="2200" b="1" dirty="0" err="1" smtClean="0">
                <a:solidFill>
                  <a:srgbClr val="FFFF00"/>
                </a:solidFill>
              </a:rPr>
              <a:t>d",a,b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("Their sum is %</a:t>
            </a:r>
            <a:r>
              <a:rPr lang="en-IN" sz="2200" b="1" dirty="0" err="1" smtClean="0">
                <a:solidFill>
                  <a:srgbClr val="FFFF00"/>
                </a:solidFill>
              </a:rPr>
              <a:t>d",c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Callout 5"/>
          <p:cNvSpPr/>
          <p:nvPr/>
        </p:nvSpPr>
        <p:spPr>
          <a:xfrm>
            <a:off x="4572000" y="2000240"/>
            <a:ext cx="3843358" cy="2143140"/>
          </a:xfrm>
          <a:prstGeom prst="wedgeEllipseCallout">
            <a:avLst>
              <a:gd name="adj1" fmla="val -103961"/>
              <a:gd name="adj2" fmla="val -12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 have to attach the header file </a:t>
            </a:r>
            <a:r>
              <a:rPr lang="en-US" b="1" dirty="0" smtClean="0">
                <a:solidFill>
                  <a:srgbClr val="FFFF00"/>
                </a:solidFill>
              </a:rPr>
              <a:t>&lt;</a:t>
            </a:r>
            <a:r>
              <a:rPr lang="en-US" b="1" dirty="0" err="1" smtClean="0">
                <a:solidFill>
                  <a:srgbClr val="FFFF00"/>
                </a:solidFill>
              </a:rPr>
              <a:t>stdio.h</a:t>
            </a:r>
            <a:r>
              <a:rPr lang="en-US" b="1" dirty="0" smtClean="0">
                <a:solidFill>
                  <a:srgbClr val="FFFF00"/>
                </a:solidFill>
              </a:rPr>
              <a:t>&gt; </a:t>
            </a:r>
            <a:r>
              <a:rPr lang="en-US" b="1" dirty="0" smtClean="0"/>
              <a:t>because we are calling  the function </a:t>
            </a:r>
            <a:r>
              <a:rPr lang="en-US" b="1" dirty="0" err="1" smtClean="0">
                <a:solidFill>
                  <a:srgbClr val="FFFF00"/>
                </a:solidFill>
              </a:rPr>
              <a:t>printf</a:t>
            </a:r>
            <a:r>
              <a:rPr lang="en-US" b="1" dirty="0" smtClean="0">
                <a:solidFill>
                  <a:srgbClr val="FFFF00"/>
                </a:solidFill>
              </a:rPr>
              <a:t>( ) </a:t>
            </a:r>
            <a:r>
              <a:rPr lang="en-US" b="1" dirty="0" smtClean="0"/>
              <a:t>here in this code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pic>
        <p:nvPicPr>
          <p:cNvPr id="6" name="Content Placeholder 5" descr="newheader9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828914"/>
            <a:ext cx="8858312" cy="502908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About Turbo C++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C++ </a:t>
            </a:r>
            <a:r>
              <a:rPr lang="en-IN" sz="2600" dirty="0" smtClean="0">
                <a:solidFill>
                  <a:schemeClr val="bg1"/>
                </a:solidFill>
              </a:rPr>
              <a:t>was released on somewhere between 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</a:t>
            </a:r>
            <a:r>
              <a:rPr lang="en-IN" sz="2600" dirty="0" smtClean="0">
                <a:solidFill>
                  <a:srgbClr val="FFFF00"/>
                </a:solidFill>
              </a:rPr>
              <a:t>1990-1992</a:t>
            </a:r>
            <a:r>
              <a:rPr lang="en-IN" sz="2600" dirty="0" smtClean="0">
                <a:solidFill>
                  <a:schemeClr val="bg1"/>
                </a:solidFill>
              </a:rPr>
              <a:t> (almost 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27 </a:t>
            </a:r>
            <a:r>
              <a:rPr lang="en-IN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years</a:t>
            </a:r>
            <a:r>
              <a:rPr lang="en-IN" sz="2600" dirty="0" smtClean="0">
                <a:solidFill>
                  <a:schemeClr val="bg1"/>
                </a:solidFill>
              </a:rPr>
              <a:t> ago).</a:t>
            </a: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Back then it was a very good </a:t>
            </a:r>
            <a:r>
              <a:rPr lang="en-IN" sz="2600" b="1" dirty="0" smtClean="0">
                <a:solidFill>
                  <a:srgbClr val="FFFF00"/>
                </a:solidFill>
              </a:rPr>
              <a:t>IDE </a:t>
            </a:r>
            <a:r>
              <a:rPr lang="en-IN" sz="2600" dirty="0" smtClean="0">
                <a:solidFill>
                  <a:schemeClr val="bg1"/>
                </a:solidFill>
              </a:rPr>
              <a:t>and it was used</a:t>
            </a:r>
          </a:p>
          <a:p>
            <a:pPr>
              <a:lnSpc>
                <a:spcPct val="90000"/>
              </a:lnSpc>
              <a:buNone/>
            </a:pPr>
            <a:r>
              <a:rPr lang="en-IN" sz="2600" dirty="0" smtClean="0">
                <a:solidFill>
                  <a:schemeClr val="bg1"/>
                </a:solidFill>
              </a:rPr>
              <a:t>     a lot to code </a:t>
            </a:r>
            <a:r>
              <a:rPr lang="en-IN" sz="2600" b="1" dirty="0" smtClean="0">
                <a:solidFill>
                  <a:srgbClr val="FFFF00"/>
                </a:solidFill>
              </a:rPr>
              <a:t>C</a:t>
            </a:r>
            <a:r>
              <a:rPr lang="en-IN" sz="2600" dirty="0" smtClean="0">
                <a:solidFill>
                  <a:schemeClr val="bg1"/>
                </a:solidFill>
              </a:rPr>
              <a:t> and </a:t>
            </a:r>
            <a:r>
              <a:rPr lang="en-IN" sz="2600" b="1" dirty="0" smtClean="0">
                <a:solidFill>
                  <a:srgbClr val="FFFF00"/>
                </a:solidFill>
              </a:rPr>
              <a:t>C++</a:t>
            </a:r>
            <a:r>
              <a:rPr lang="en-IN" sz="26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  <a:cs typeface="Arial" pitchFamily="34" charset="0"/>
              </a:rPr>
              <a:t>But things have changed today in </a:t>
            </a:r>
            <a:r>
              <a:rPr lang="en-US" sz="2600" b="1" dirty="0" smtClean="0">
                <a:solidFill>
                  <a:srgbClr val="FFFF00"/>
                </a:solidFill>
                <a:cs typeface="Arial" pitchFamily="34" charset="0"/>
              </a:rPr>
              <a:t>2019 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Creating Programmer Defined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Header File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dirty="0" smtClean="0">
                <a:solidFill>
                  <a:schemeClr val="bg1"/>
                </a:solidFill>
              </a:rPr>
              <a:t>Finally we will have to update the file </a:t>
            </a:r>
            <a:r>
              <a:rPr lang="en-IN" sz="2600" b="1" dirty="0" err="1" smtClean="0">
                <a:solidFill>
                  <a:srgbClr val="FFFF00"/>
                </a:solidFill>
              </a:rPr>
              <a:t>main.c</a:t>
            </a:r>
            <a:r>
              <a:rPr lang="en-IN" sz="2600" dirty="0" smtClean="0">
                <a:solidFill>
                  <a:schemeClr val="bg1"/>
                </a:solidFill>
              </a:rPr>
              <a:t> by doing the following changes in it:</a:t>
            </a:r>
          </a:p>
          <a:p>
            <a:pPr>
              <a:lnSpc>
                <a:spcPct val="90000"/>
              </a:lnSpc>
            </a:pPr>
            <a:endParaRPr lang="en-US" sz="2600" b="1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Include the header file “</a:t>
            </a:r>
            <a:r>
              <a:rPr lang="en-US" sz="2200" b="1" dirty="0" err="1" smtClean="0">
                <a:solidFill>
                  <a:srgbClr val="FFFF00"/>
                </a:solidFill>
              </a:rPr>
              <a:t>mymath.h</a:t>
            </a:r>
            <a:r>
              <a:rPr lang="en-US" sz="2200" dirty="0" smtClean="0">
                <a:solidFill>
                  <a:schemeClr val="bg1"/>
                </a:solidFill>
              </a:rPr>
              <a:t>” along with </a:t>
            </a:r>
            <a:r>
              <a:rPr lang="en-US" sz="2200" b="1" dirty="0" smtClean="0">
                <a:solidFill>
                  <a:srgbClr val="FFFF00"/>
                </a:solidFill>
              </a:rPr>
              <a:t>&lt;</a:t>
            </a:r>
            <a:r>
              <a:rPr lang="en-US" sz="2200" b="1" dirty="0" err="1" smtClean="0">
                <a:solidFill>
                  <a:srgbClr val="FFFF00"/>
                </a:solidFill>
              </a:rPr>
              <a:t>stdio.h</a:t>
            </a:r>
            <a:r>
              <a:rPr lang="en-US" sz="2200" b="1" dirty="0" smtClean="0">
                <a:solidFill>
                  <a:srgbClr val="FFFF00"/>
                </a:solidFill>
              </a:rPr>
              <a:t>&gt; 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In function </a:t>
            </a:r>
            <a:r>
              <a:rPr lang="en-US" sz="2200" b="1" dirty="0" smtClean="0">
                <a:solidFill>
                  <a:srgbClr val="FFFF00"/>
                </a:solidFill>
              </a:rPr>
              <a:t>main( ) </a:t>
            </a:r>
            <a:r>
              <a:rPr lang="en-US" sz="2200" dirty="0" smtClean="0">
                <a:solidFill>
                  <a:schemeClr val="bg1"/>
                </a:solidFill>
              </a:rPr>
              <a:t>accept input from the user and call the function </a:t>
            </a:r>
            <a:r>
              <a:rPr lang="en-US" sz="2200" b="1" dirty="0" smtClean="0">
                <a:solidFill>
                  <a:srgbClr val="FFFF00"/>
                </a:solidFill>
              </a:rPr>
              <a:t>add( ) </a:t>
            </a:r>
            <a:r>
              <a:rPr lang="en-US" sz="2200" dirty="0" smtClean="0">
                <a:solidFill>
                  <a:schemeClr val="bg1"/>
                </a:solidFill>
              </a:rPr>
              <a:t>appropriately</a:t>
            </a: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Code Of </a:t>
            </a:r>
            <a:r>
              <a:rPr lang="en-US" sz="3200" b="1" dirty="0" err="1" smtClean="0">
                <a:solidFill>
                  <a:srgbClr val="FFFF00"/>
                </a:solidFill>
              </a:rPr>
              <a:t>main.c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#include &lt;</a:t>
            </a:r>
            <a:r>
              <a:rPr lang="en-IN" sz="2200" b="1" dirty="0" err="1" smtClean="0">
                <a:solidFill>
                  <a:srgbClr val="FFFF00"/>
                </a:solidFill>
              </a:rPr>
              <a:t>stdio.h</a:t>
            </a:r>
            <a:r>
              <a:rPr lang="en-IN" sz="22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#include "</a:t>
            </a:r>
            <a:r>
              <a:rPr lang="en-IN" sz="2200" b="1" dirty="0" err="1" smtClean="0">
                <a:solidFill>
                  <a:srgbClr val="FFFF00"/>
                </a:solidFill>
              </a:rPr>
              <a:t>mymath.h</a:t>
            </a:r>
            <a:r>
              <a:rPr lang="en-IN" sz="2200" b="1" dirty="0" smtClean="0">
                <a:solidFill>
                  <a:srgbClr val="FFFF00"/>
                </a:solidFill>
              </a:rPr>
              <a:t>"</a:t>
            </a:r>
          </a:p>
          <a:p>
            <a:pPr>
              <a:lnSpc>
                <a:spcPct val="90000"/>
              </a:lnSpc>
              <a:buNone/>
            </a:pPr>
            <a:endParaRPr lang="en-IN" sz="22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main()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 </a:t>
            </a:r>
            <a:r>
              <a:rPr lang="en-IN" sz="2200" b="1" dirty="0" err="1" smtClean="0">
                <a:solidFill>
                  <a:srgbClr val="FFFF00"/>
                </a:solidFill>
              </a:rPr>
              <a:t>a,b</a:t>
            </a:r>
            <a:r>
              <a:rPr lang="en-IN" sz="2200" b="1" dirty="0" smtClean="0">
                <a:solidFill>
                  <a:srgbClr val="FFFF00"/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printf</a:t>
            </a:r>
            <a:r>
              <a:rPr lang="en-IN" sz="2200" b="1" dirty="0" smtClean="0">
                <a:solidFill>
                  <a:srgbClr val="FFFF00"/>
                </a:solidFill>
              </a:rPr>
              <a:t>("Enter 2 </a:t>
            </a:r>
            <a:r>
              <a:rPr lang="en-IN" sz="2200" b="1" dirty="0" err="1" smtClean="0">
                <a:solidFill>
                  <a:srgbClr val="FFFF00"/>
                </a:solidFill>
              </a:rPr>
              <a:t>int</a:t>
            </a:r>
            <a:r>
              <a:rPr lang="en-IN" sz="2200" b="1" dirty="0" smtClean="0">
                <a:solidFill>
                  <a:srgbClr val="FFFF00"/>
                </a:solidFill>
              </a:rPr>
              <a:t>");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</a:t>
            </a:r>
            <a:r>
              <a:rPr lang="en-IN" sz="2200" b="1" dirty="0" err="1" smtClean="0">
                <a:solidFill>
                  <a:srgbClr val="FFFF00"/>
                </a:solidFill>
              </a:rPr>
              <a:t>scanf</a:t>
            </a:r>
            <a:r>
              <a:rPr lang="en-IN" sz="2200" b="1" dirty="0" smtClean="0">
                <a:solidFill>
                  <a:srgbClr val="FFFF00"/>
                </a:solidFill>
              </a:rPr>
              <a:t>("%d %</a:t>
            </a:r>
            <a:r>
              <a:rPr lang="en-IN" sz="2200" b="1" dirty="0" err="1" smtClean="0">
                <a:solidFill>
                  <a:srgbClr val="FFFF00"/>
                </a:solidFill>
              </a:rPr>
              <a:t>d",&amp;a,&amp;b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add(</a:t>
            </a:r>
            <a:r>
              <a:rPr lang="en-IN" sz="2200" b="1" dirty="0" err="1" smtClean="0">
                <a:solidFill>
                  <a:srgbClr val="FFFF00"/>
                </a:solidFill>
              </a:rPr>
              <a:t>a,b</a:t>
            </a:r>
            <a:r>
              <a:rPr lang="en-IN" sz="2200" b="1" dirty="0" smtClean="0">
                <a:solidFill>
                  <a:srgbClr val="FFFF00"/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    return 0;</a:t>
            </a:r>
          </a:p>
          <a:p>
            <a:pPr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rgbClr val="FFFF00"/>
                </a:solidFill>
              </a:rPr>
              <a:t>}</a:t>
            </a:r>
            <a:endParaRPr lang="en-US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Code Of </a:t>
            </a:r>
            <a:r>
              <a:rPr lang="en-US" sz="3200" b="1" dirty="0" err="1" smtClean="0">
                <a:solidFill>
                  <a:srgbClr val="FFFF00"/>
                </a:solidFill>
              </a:rPr>
              <a:t>main.c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The screenshot of the code is as below</a:t>
            </a:r>
            <a:endParaRPr lang="en-IN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ddn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7380"/>
            <a:ext cx="9143999" cy="496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Following is the output shown by the code</a:t>
            </a:r>
            <a:endParaRPr lang="en-IN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emovefi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27363"/>
            <a:ext cx="8858311" cy="4474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CodeBlocks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gcc</a:t>
            </a:r>
            <a:r>
              <a:rPr lang="en-US" sz="2600" dirty="0" smtClean="0">
                <a:solidFill>
                  <a:schemeClr val="bg1"/>
                </a:solidFill>
              </a:rPr>
              <a:t>  don’t natively support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conio.h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However , there is an implementation of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conio.h</a:t>
            </a:r>
            <a:r>
              <a:rPr lang="en-US" sz="2600" dirty="0" smtClean="0">
                <a:solidFill>
                  <a:schemeClr val="bg1"/>
                </a:solidFill>
              </a:rPr>
              <a:t> for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gcc</a:t>
            </a:r>
            <a:r>
              <a:rPr lang="en-US" sz="2600" dirty="0" smtClean="0">
                <a:solidFill>
                  <a:schemeClr val="bg1"/>
                </a:solidFill>
              </a:rPr>
              <a:t> as a third party library.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This implementation can be downloaded from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</a:t>
            </a:r>
            <a:r>
              <a:rPr lang="en-US" sz="2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https://sourceforge.net/projects/conio/ 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This link will give us a file called </a:t>
            </a:r>
            <a:r>
              <a:rPr lang="en-US" sz="2600" b="1" dirty="0" smtClean="0">
                <a:solidFill>
                  <a:srgbClr val="FFFF00"/>
                </a:solidFill>
              </a:rPr>
              <a:t>conio21.zip</a:t>
            </a: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After extracting </a:t>
            </a:r>
            <a:r>
              <a:rPr lang="en-US" sz="2600" b="1" dirty="0" smtClean="0">
                <a:solidFill>
                  <a:srgbClr val="FFFF00"/>
                </a:solidFill>
              </a:rPr>
              <a:t>conio21.zip</a:t>
            </a:r>
            <a:r>
              <a:rPr lang="en-US" sz="2600" dirty="0" smtClean="0">
                <a:solidFill>
                  <a:schemeClr val="bg1"/>
                </a:solidFill>
              </a:rPr>
              <a:t> , we will get 2 files called</a:t>
            </a:r>
          </a:p>
          <a:p>
            <a:pPr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     conio2.h </a:t>
            </a:r>
            <a:r>
              <a:rPr lang="en-US" sz="2600" b="1" dirty="0" smtClean="0">
                <a:solidFill>
                  <a:schemeClr val="bg1"/>
                </a:solidFill>
              </a:rPr>
              <a:t>and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conio.c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Copy and paste </a:t>
            </a:r>
            <a:r>
              <a:rPr lang="en-US" sz="2600" b="1" dirty="0" smtClean="0">
                <a:solidFill>
                  <a:srgbClr val="FFFF00"/>
                </a:solidFill>
              </a:rPr>
              <a:t>conio2.h</a:t>
            </a:r>
            <a:r>
              <a:rPr lang="en-US" sz="2600" dirty="0" smtClean="0">
                <a:solidFill>
                  <a:schemeClr val="bg1"/>
                </a:solidFill>
              </a:rPr>
              <a:t>  and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conio.c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 in our </a:t>
            </a:r>
            <a:r>
              <a:rPr lang="en-US" sz="2600" b="1" dirty="0" smtClean="0">
                <a:solidFill>
                  <a:srgbClr val="FFFF00"/>
                </a:solidFill>
              </a:rPr>
              <a:t>Project Folder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open the project in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CodeBlocks</a:t>
            </a:r>
            <a:r>
              <a:rPr lang="en-US" sz="2600" dirty="0" smtClean="0">
                <a:solidFill>
                  <a:schemeClr val="bg1"/>
                </a:solidFill>
              </a:rPr>
              <a:t> by selecting </a:t>
            </a:r>
            <a:r>
              <a:rPr lang="en-US" sz="2600" b="1" dirty="0" err="1" smtClean="0">
                <a:solidFill>
                  <a:srgbClr val="FFFF00"/>
                </a:solidFill>
              </a:rPr>
              <a:t>File</a:t>
            </a:r>
            <a:r>
              <a:rPr lang="en-US" sz="2600" dirty="0" err="1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US" sz="2600" b="1" dirty="0" err="1" smtClean="0">
                <a:solidFill>
                  <a:srgbClr val="FFFF00"/>
                </a:solidFill>
                <a:sym typeface="Wingdings" pitchFamily="2" charset="2"/>
              </a:rPr>
              <a:t>Open</a:t>
            </a: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 and selecting the </a:t>
            </a:r>
            <a:r>
              <a:rPr lang="en-US" sz="2600" b="1" dirty="0" smtClean="0">
                <a:solidFill>
                  <a:srgbClr val="FFFF00"/>
                </a:solidFill>
                <a:sym typeface="Wingdings" pitchFamily="2" charset="2"/>
              </a:rPr>
              <a:t>Project File </a:t>
            </a:r>
            <a:r>
              <a:rPr lang="en-US" sz="2600" dirty="0" smtClean="0">
                <a:solidFill>
                  <a:schemeClr val="bg1"/>
                </a:solidFill>
                <a:sym typeface="Wingdings" pitchFamily="2" charset="2"/>
              </a:rPr>
              <a:t>from the Workspace Folder</a:t>
            </a: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right click  the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600" dirty="0" smtClean="0">
                <a:solidFill>
                  <a:schemeClr val="bg1"/>
                </a:solidFill>
              </a:rPr>
              <a:t> in Workspace in the left pane and select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Files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3116"/>
            <a:ext cx="9144000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In the window that opens , select the files </a:t>
            </a:r>
            <a:r>
              <a:rPr lang="en-US" sz="2600" b="1" dirty="0" smtClean="0">
                <a:solidFill>
                  <a:srgbClr val="FFFF00"/>
                </a:solidFill>
              </a:rPr>
              <a:t>conio2.h</a:t>
            </a:r>
            <a:r>
              <a:rPr lang="en-US" sz="2600" dirty="0" smtClean="0">
                <a:solidFill>
                  <a:schemeClr val="bg1"/>
                </a:solidFill>
              </a:rPr>
              <a:t> and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conio.c</a:t>
            </a: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3116"/>
            <a:ext cx="9144000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Doing this will automatically place </a:t>
            </a:r>
            <a:r>
              <a:rPr lang="en-US" sz="2600" b="1" dirty="0" smtClean="0">
                <a:solidFill>
                  <a:srgbClr val="FFFF00"/>
                </a:solidFill>
              </a:rPr>
              <a:t>conio2.h</a:t>
            </a:r>
            <a:r>
              <a:rPr lang="en-US" sz="2600" dirty="0" smtClean="0">
                <a:solidFill>
                  <a:schemeClr val="bg1"/>
                </a:solidFill>
              </a:rPr>
              <a:t> in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600" dirty="0" smtClean="0">
                <a:solidFill>
                  <a:schemeClr val="bg1"/>
                </a:solidFill>
              </a:rPr>
              <a:t> and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conio.c</a:t>
            </a:r>
            <a:r>
              <a:rPr lang="en-US" sz="2600" b="1" dirty="0" smtClean="0">
                <a:solidFill>
                  <a:srgbClr val="FFFF00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in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Sources 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3116"/>
            <a:ext cx="9144000" cy="471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5720" y="1174750"/>
            <a:ext cx="8834468" cy="53975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open the source file “</a:t>
            </a:r>
            <a:r>
              <a:rPr lang="en-US" sz="2600" b="1" dirty="0" err="1" smtClean="0">
                <a:solidFill>
                  <a:srgbClr val="FFFF00"/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” and add the statement  </a:t>
            </a:r>
            <a:r>
              <a:rPr lang="en-US" sz="2600" b="1" dirty="0" smtClean="0">
                <a:solidFill>
                  <a:srgbClr val="FFFF00"/>
                </a:solidFill>
              </a:rPr>
              <a:t>#include “conio2.h”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Now we can use all the functions which are present in </a:t>
            </a:r>
            <a:r>
              <a:rPr lang="en-US" sz="2600" b="1" dirty="0" err="1" smtClean="0">
                <a:solidFill>
                  <a:srgbClr val="FFFF00"/>
                </a:solidFill>
              </a:rPr>
              <a:t>conio.h</a:t>
            </a:r>
            <a:r>
              <a:rPr lang="en-US" sz="2600" dirty="0" smtClean="0">
                <a:solidFill>
                  <a:schemeClr val="bg1"/>
                </a:solidFill>
              </a:rPr>
              <a:t> in </a:t>
            </a:r>
            <a:r>
              <a:rPr lang="en-US" sz="2600" b="1" dirty="0" smtClean="0">
                <a:solidFill>
                  <a:srgbClr val="FFFF00"/>
                </a:solidFill>
              </a:rPr>
              <a:t>Turbo C++ </a:t>
            </a:r>
            <a:r>
              <a:rPr lang="en-US" sz="2600" dirty="0" smtClean="0">
                <a:solidFill>
                  <a:schemeClr val="bg1"/>
                </a:solidFill>
              </a:rPr>
              <a:t>like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clrscr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textcolor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</a:t>
            </a:r>
            <a:r>
              <a:rPr lang="en-US" sz="2600" dirty="0" smtClean="0">
                <a:solidFill>
                  <a:schemeClr val="bg1"/>
                </a:solidFill>
              </a:rPr>
              <a:t>, </a:t>
            </a:r>
            <a:r>
              <a:rPr lang="en-US" sz="2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gotoxy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 )</a:t>
            </a:r>
            <a:r>
              <a:rPr lang="en-US" sz="2600" dirty="0" smtClean="0">
                <a:solidFill>
                  <a:schemeClr val="bg1"/>
                </a:solidFill>
              </a:rPr>
              <a:t> etc</a:t>
            </a: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FFFF00"/>
                </a:solidFill>
              </a:rPr>
              <a:t>stdio.h</a:t>
            </a:r>
            <a:r>
              <a:rPr lang="en-US" sz="2400" b="1" dirty="0" smtClean="0">
                <a:solidFill>
                  <a:srgbClr val="FFFF0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#include "conio2.h"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</a:rPr>
              <a:t> main(){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gotoxy</a:t>
            </a:r>
            <a:r>
              <a:rPr lang="en-US" sz="2400" b="1" dirty="0" smtClean="0">
                <a:solidFill>
                  <a:srgbClr val="FFFF00"/>
                </a:solidFill>
              </a:rPr>
              <a:t>(40,12);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printf</a:t>
            </a:r>
            <a:r>
              <a:rPr lang="en-US" sz="2400" b="1" dirty="0" smtClean="0">
                <a:solidFill>
                  <a:srgbClr val="FFFF00"/>
                </a:solidFill>
              </a:rPr>
              <a:t>("Hello");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textcolor</a:t>
            </a:r>
            <a:r>
              <a:rPr lang="en-US" sz="2400" b="1" dirty="0" smtClean="0">
                <a:solidFill>
                  <a:srgbClr val="FFFF00"/>
                </a:solidFill>
              </a:rPr>
              <a:t>(GREEN);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gotoxy</a:t>
            </a:r>
            <a:r>
              <a:rPr lang="en-US" sz="2400" b="1" dirty="0" smtClean="0">
                <a:solidFill>
                  <a:srgbClr val="FFFF00"/>
                </a:solidFill>
              </a:rPr>
              <a:t>(40,13);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printf</a:t>
            </a:r>
            <a:r>
              <a:rPr lang="en-US" sz="2400" b="1" dirty="0" smtClean="0">
                <a:solidFill>
                  <a:srgbClr val="FFFF00"/>
                </a:solidFill>
              </a:rPr>
              <a:t>("Bye");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solidFill>
                  <a:srgbClr val="FFFF00"/>
                </a:solidFill>
              </a:rPr>
              <a:t>getch</a:t>
            </a:r>
            <a:r>
              <a:rPr lang="en-US" sz="2400" b="1" dirty="0" smtClean="0">
                <a:solidFill>
                  <a:srgbClr val="FFFF00"/>
                </a:solidFill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return 0;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22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What Is Wrong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With Turbo C++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IN" sz="2600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2600" b="1" dirty="0" err="1" smtClean="0">
                <a:solidFill>
                  <a:srgbClr val="FFFF00"/>
                </a:solidFill>
              </a:rPr>
              <a:t>OutDated</a:t>
            </a:r>
            <a:r>
              <a:rPr lang="en-IN" sz="2600" b="1" dirty="0" smtClean="0">
                <a:solidFill>
                  <a:srgbClr val="FFFF00"/>
                </a:solidFill>
              </a:rPr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Compiler : </a:t>
            </a:r>
          </a:p>
          <a:p>
            <a:pPr lvl="1">
              <a:lnSpc>
                <a:spcPct val="90000"/>
              </a:lnSpc>
            </a:pP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 smtClean="0">
                <a:solidFill>
                  <a:schemeClr val="bg1"/>
                </a:solidFill>
              </a:rPr>
              <a:t>uses a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old 16-bit compiler </a:t>
            </a:r>
            <a:r>
              <a:rPr lang="en-IN" sz="2200" dirty="0" smtClean="0">
                <a:solidFill>
                  <a:schemeClr val="bg1"/>
                </a:solidFill>
              </a:rPr>
              <a:t>which is outdated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and is not in compliance with the latest standards,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while the latest compilers are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32-bit</a:t>
            </a:r>
            <a:r>
              <a:rPr lang="en-IN" sz="2200" dirty="0" smtClean="0">
                <a:solidFill>
                  <a:schemeClr val="bg1"/>
                </a:solidFill>
              </a:rPr>
              <a:t> or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64-bit</a:t>
            </a:r>
            <a:r>
              <a:rPr lang="en-IN" sz="2200" dirty="0" smtClean="0">
                <a:solidFill>
                  <a:schemeClr val="bg1"/>
                </a:solidFill>
              </a:rPr>
              <a:t> and comply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 to the standards. 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Thus many applications built using </a:t>
            </a: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US" sz="2200" dirty="0" smtClean="0">
                <a:solidFill>
                  <a:schemeClr val="bg1"/>
                </a:solidFill>
              </a:rPr>
              <a:t>are not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 compatible</a:t>
            </a:r>
            <a:r>
              <a:rPr lang="en-IN" sz="2200" dirty="0" smtClean="0">
                <a:solidFill>
                  <a:schemeClr val="bg1"/>
                </a:solidFill>
              </a:rPr>
              <a:t> with our </a:t>
            </a:r>
            <a:r>
              <a:rPr lang="en-IN" sz="2200" b="1" dirty="0" smtClean="0">
                <a:solidFill>
                  <a:srgbClr val="FFFF00"/>
                </a:solidFill>
              </a:rPr>
              <a:t>64 bit </a:t>
            </a:r>
            <a:r>
              <a:rPr lang="en-IN" sz="2200" dirty="0" smtClean="0">
                <a:solidFill>
                  <a:schemeClr val="bg1"/>
                </a:solidFill>
              </a:rPr>
              <a:t>OS.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800" b="1" dirty="0" smtClean="0">
                <a:solidFill>
                  <a:srgbClr val="FFFF00"/>
                </a:solidFill>
              </a:rPr>
              <a:t>No AutoComplete : </a:t>
            </a:r>
          </a:p>
          <a:p>
            <a:pPr lvl="1">
              <a:lnSpc>
                <a:spcPct val="90000"/>
              </a:lnSpc>
            </a:pPr>
            <a:r>
              <a:rPr lang="en-IN" sz="2200" dirty="0" smtClean="0">
                <a:solidFill>
                  <a:schemeClr val="bg1"/>
                </a:solidFill>
              </a:rPr>
              <a:t>Another problem is that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 smtClean="0">
                <a:solidFill>
                  <a:schemeClr val="bg1"/>
                </a:solidFill>
              </a:rPr>
              <a:t>does not support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b="1" dirty="0" smtClean="0">
                <a:solidFill>
                  <a:schemeClr val="bg1"/>
                </a:solidFill>
              </a:rPr>
              <a:t>      </a:t>
            </a:r>
            <a:r>
              <a:rPr lang="en-IN" sz="2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autocomplete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features</a:t>
            </a:r>
            <a:r>
              <a:rPr lang="en-IN" sz="2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bg1"/>
                </a:solidFill>
              </a:rPr>
              <a:t>which is  really helpful on longer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 projects and in minimizing errors related to syntax.</a:t>
            </a:r>
          </a:p>
          <a:p>
            <a:pPr lvl="1">
              <a:lnSpc>
                <a:spcPct val="90000"/>
              </a:lnSpc>
            </a:pPr>
            <a:endParaRPr lang="en-IN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200" dirty="0" smtClean="0">
                <a:solidFill>
                  <a:schemeClr val="bg1"/>
                </a:solidFill>
              </a:rPr>
              <a:t>In </a:t>
            </a:r>
            <a:r>
              <a:rPr lang="en-IN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IN" sz="2200" dirty="0" smtClean="0">
                <a:solidFill>
                  <a:schemeClr val="bg1"/>
                </a:solidFill>
              </a:rPr>
              <a:t>we will have to write every bit of code and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200" dirty="0" smtClean="0">
                <a:solidFill>
                  <a:schemeClr val="bg1"/>
                </a:solidFill>
              </a:rPr>
              <a:t>      we will have to close every single function.</a:t>
            </a:r>
            <a:endParaRPr lang="en-US" sz="22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sz="26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Adding </a:t>
            </a:r>
            <a:r>
              <a:rPr lang="en-US" sz="3200" b="1" dirty="0" err="1" smtClean="0">
                <a:solidFill>
                  <a:srgbClr val="FFFF00"/>
                </a:solidFill>
              </a:rPr>
              <a:t>conio.h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To </a:t>
            </a:r>
            <a:r>
              <a:rPr lang="en-US" sz="3200" b="1" dirty="0" err="1" smtClean="0">
                <a:solidFill>
                  <a:schemeClr val="bg1"/>
                </a:solidFill>
              </a:rPr>
              <a:t>CodeBlocks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43999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The Output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oni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8012"/>
            <a:ext cx="9143999" cy="5059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So What Are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The Alternates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Today </a:t>
            </a:r>
            <a:r>
              <a:rPr lang="en-US" sz="2600" dirty="0" smtClean="0">
                <a:solidFill>
                  <a:schemeClr val="bg1"/>
                </a:solidFill>
              </a:rPr>
              <a:t>we have numerous IDE’s available 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     which can be used to migrate from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Turbo C++ 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Some popular of them are: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Dev C++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Code </a:t>
            </a:r>
            <a:r>
              <a:rPr lang="en-US" sz="2200" b="1" dirty="0" err="1" smtClean="0">
                <a:solidFill>
                  <a:srgbClr val="FFFF00"/>
                </a:solidFill>
              </a:rPr>
              <a:t>Lite</a:t>
            </a:r>
            <a:endParaRPr lang="en-US" sz="2200" b="1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C-Free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Microsoft Visual Studio</a:t>
            </a:r>
          </a:p>
          <a:p>
            <a:pPr lvl="1">
              <a:lnSpc>
                <a:spcPct val="90000"/>
              </a:lnSpc>
            </a:pPr>
            <a:r>
              <a:rPr lang="en-US" sz="2200" b="1" dirty="0" smtClean="0">
                <a:solidFill>
                  <a:srgbClr val="FFFF00"/>
                </a:solidFill>
              </a:rPr>
              <a:t>Apple’s X-Code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solidFill>
                  <a:schemeClr val="bg1"/>
                </a:solidFill>
              </a:rPr>
              <a:t>We will be using </a:t>
            </a:r>
            <a:r>
              <a:rPr lang="en-US" sz="2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 Blocks </a:t>
            </a:r>
            <a:r>
              <a:rPr lang="en-US" sz="2600" dirty="0" smtClean="0">
                <a:solidFill>
                  <a:schemeClr val="bg1"/>
                </a:solidFill>
              </a:rPr>
              <a:t>in this project batch</a:t>
            </a:r>
          </a:p>
          <a:p>
            <a:pPr>
              <a:lnSpc>
                <a:spcPct val="90000"/>
              </a:lnSpc>
            </a:pPr>
            <a:endParaRPr lang="en-US" sz="26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Turbo C++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V/s Code Blocks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174750"/>
            <a:ext cx="8662988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u="sng" dirty="0" smtClean="0">
                <a:solidFill>
                  <a:srgbClr val="FFFF00"/>
                </a:solidFill>
              </a:rPr>
              <a:t>1.  No “</a:t>
            </a:r>
            <a:r>
              <a:rPr lang="en-US" sz="2600" b="1" u="sng" dirty="0" err="1" smtClean="0">
                <a:solidFill>
                  <a:srgbClr val="FFFF00"/>
                </a:solidFill>
              </a:rPr>
              <a:t>conio.h</a:t>
            </a:r>
            <a:r>
              <a:rPr lang="en-US" sz="2600" b="1" u="sng" dirty="0" smtClean="0">
                <a:solidFill>
                  <a:srgbClr val="FFFF00"/>
                </a:solidFill>
              </a:rPr>
              <a:t>” Present</a:t>
            </a:r>
          </a:p>
          <a:p>
            <a:pPr lvl="1">
              <a:lnSpc>
                <a:spcPct val="90000"/>
              </a:lnSpc>
            </a:pPr>
            <a:endParaRPr lang="en-US" sz="22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T</a:t>
            </a:r>
            <a:r>
              <a:rPr lang="en-IN" sz="2400" dirty="0" smtClean="0">
                <a:solidFill>
                  <a:schemeClr val="bg1"/>
                </a:solidFill>
              </a:rPr>
              <a:t>here's no header file named as </a:t>
            </a:r>
            <a:r>
              <a:rPr lang="en-IN" sz="2400" b="1" dirty="0" smtClean="0">
                <a:solidFill>
                  <a:srgbClr val="FFFF00"/>
                </a:solidFill>
              </a:rPr>
              <a:t>'</a:t>
            </a:r>
            <a:r>
              <a:rPr lang="en-IN" sz="2400" b="1" dirty="0" err="1" smtClean="0">
                <a:solidFill>
                  <a:srgbClr val="FFFF00"/>
                </a:solidFill>
              </a:rPr>
              <a:t>conio.h</a:t>
            </a:r>
            <a:r>
              <a:rPr lang="en-IN" sz="2400" b="1" dirty="0" smtClean="0">
                <a:solidFill>
                  <a:srgbClr val="FFFF00"/>
                </a:solidFill>
              </a:rPr>
              <a:t>'</a:t>
            </a:r>
            <a:r>
              <a:rPr lang="en-IN" sz="2400" dirty="0" smtClean="0">
                <a:solidFill>
                  <a:schemeClr val="bg1"/>
                </a:solidFill>
              </a:rPr>
              <a:t> in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Code Blocks. Including such header file would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 result in 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compilation error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400" dirty="0" smtClean="0">
                <a:solidFill>
                  <a:schemeClr val="bg1"/>
                </a:solidFill>
              </a:rPr>
              <a:t>Since </a:t>
            </a:r>
            <a:r>
              <a:rPr lang="en-IN" sz="2400" b="1" dirty="0" err="1" smtClean="0">
                <a:solidFill>
                  <a:srgbClr val="FFFF00"/>
                </a:solidFill>
              </a:rPr>
              <a:t>conio.h</a:t>
            </a:r>
            <a:r>
              <a:rPr lang="en-IN" sz="2400" dirty="0" smtClean="0">
                <a:solidFill>
                  <a:schemeClr val="bg1"/>
                </a:solidFill>
              </a:rPr>
              <a:t> header file doesn't exist, the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latest standard does not support functions </a:t>
            </a:r>
          </a:p>
          <a:p>
            <a:pPr lvl="1">
              <a:lnSpc>
                <a:spcPct val="90000"/>
              </a:lnSpc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    like </a:t>
            </a:r>
            <a:r>
              <a:rPr lang="en-IN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clrscr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getch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getche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2400" dirty="0" smtClean="0">
                <a:solidFill>
                  <a:schemeClr val="bg1"/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gotoxy</a:t>
            </a:r>
            <a:r>
              <a:rPr lang="en-I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2400" dirty="0" smtClean="0">
                <a:solidFill>
                  <a:schemeClr val="bg1"/>
                </a:solidFill>
              </a:rPr>
              <a:t>etc. </a:t>
            </a:r>
          </a:p>
          <a:p>
            <a:pPr>
              <a:lnSpc>
                <a:spcPct val="90000"/>
              </a:lnSpc>
            </a:pPr>
            <a:endParaRPr lang="en-IN" sz="2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D:\Java Certification Material\ocp-logo.jpgocp-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286644" y="214290"/>
            <a:ext cx="157163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1978</Words>
  <Application>Microsoft Office PowerPoint</Application>
  <PresentationFormat>On-screen Show (4:3)</PresentationFormat>
  <Paragraphs>493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C PROJECT BATCH</vt:lpstr>
      <vt:lpstr>CHAPTER 1</vt:lpstr>
      <vt:lpstr>What Is Code Blocks ?</vt:lpstr>
      <vt:lpstr>Which  Compiler   Code::Blocks  Uses ?</vt:lpstr>
      <vt:lpstr>What Are GCC  And MinGW ?</vt:lpstr>
      <vt:lpstr>About Turbo C++ </vt:lpstr>
      <vt:lpstr>What Is Wrong  With Turbo C++ ?</vt:lpstr>
      <vt:lpstr>So What Are  The Alternates ?</vt:lpstr>
      <vt:lpstr>Turbo C++  V/s Code Blocks</vt:lpstr>
      <vt:lpstr>Turbo C++  V/s Code Blocks</vt:lpstr>
      <vt:lpstr>Turbo C++  V/s Code Blocks</vt:lpstr>
      <vt:lpstr>Turbo C++  V/s Code Blocks</vt:lpstr>
      <vt:lpstr>Turbo C++  V/s Code Blocks</vt:lpstr>
      <vt:lpstr>Turbo C++  V/s Code Blocks</vt:lpstr>
      <vt:lpstr>Data Types</vt:lpstr>
      <vt:lpstr>Differences  With TurboC++</vt:lpstr>
      <vt:lpstr>Differences With  Turbo C++</vt:lpstr>
      <vt:lpstr>Differences With  Turbo C++</vt:lpstr>
      <vt:lpstr>Differences With  Turbo C++</vt:lpstr>
      <vt:lpstr>Differences With  Turbo C++</vt:lpstr>
      <vt:lpstr>Downloading And  Installing CodeBlocks</vt:lpstr>
      <vt:lpstr>Downloading And  Installing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Developing First Application  In CodeBlocks</vt:lpstr>
      <vt:lpstr>Compiling And Running  The Program</vt:lpstr>
      <vt:lpstr>Compiling And Running  The Program</vt:lpstr>
      <vt:lpstr>Adding A New File</vt:lpstr>
      <vt:lpstr>Adding A New File</vt:lpstr>
      <vt:lpstr>Adding A New File</vt:lpstr>
      <vt:lpstr>Adding A New File</vt:lpstr>
      <vt:lpstr>Adding A New File</vt:lpstr>
      <vt:lpstr>Writing The Code</vt:lpstr>
      <vt:lpstr>Writing The Code</vt:lpstr>
      <vt:lpstr>Multiple main( ) Error !</vt:lpstr>
      <vt:lpstr>Reason And Solution !</vt:lpstr>
      <vt:lpstr>Solution</vt:lpstr>
      <vt:lpstr>Error Removed !</vt:lpstr>
      <vt:lpstr>Output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Creating Programmer Defined Header File</vt:lpstr>
      <vt:lpstr>Code Of mymath.c</vt:lpstr>
      <vt:lpstr>Creating Programmer Defined Header File</vt:lpstr>
      <vt:lpstr>Creating Programmer Defined Header File</vt:lpstr>
      <vt:lpstr>Code Of main.c</vt:lpstr>
      <vt:lpstr>Code Of main.c</vt:lpstr>
      <vt:lpstr>Output</vt:lpstr>
      <vt:lpstr>Adding conio.h  To CodeBlocks</vt:lpstr>
      <vt:lpstr>Adding conio.h  To CodeBlocks</vt:lpstr>
      <vt:lpstr>Adding conio.h  To CodeBlocks</vt:lpstr>
      <vt:lpstr>Adding conio.h  To CodeBlocks</vt:lpstr>
      <vt:lpstr>Adding conio.h  To CodeBlocks</vt:lpstr>
      <vt:lpstr>Adding conio.h  To CodeBlocks</vt:lpstr>
      <vt:lpstr>Adding conio.h  To CodeBlocks</vt:lpstr>
      <vt:lpstr>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506</cp:revision>
  <dcterms:created xsi:type="dcterms:W3CDTF">2017-12-26T10:06:07Z</dcterms:created>
  <dcterms:modified xsi:type="dcterms:W3CDTF">2019-01-27T17:55:45Z</dcterms:modified>
</cp:coreProperties>
</file>