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7" r:id="rId2"/>
    <p:sldId id="360" r:id="rId3"/>
    <p:sldId id="543" r:id="rId4"/>
    <p:sldId id="531" r:id="rId5"/>
    <p:sldId id="544" r:id="rId6"/>
    <p:sldId id="546" r:id="rId7"/>
    <p:sldId id="548" r:id="rId8"/>
    <p:sldId id="547" r:id="rId9"/>
    <p:sldId id="549" r:id="rId10"/>
    <p:sldId id="550" r:id="rId11"/>
    <p:sldId id="551" r:id="rId12"/>
    <p:sldId id="552" r:id="rId13"/>
    <p:sldId id="553" r:id="rId14"/>
    <p:sldId id="554" r:id="rId15"/>
    <p:sldId id="562" r:id="rId16"/>
    <p:sldId id="561" r:id="rId17"/>
    <p:sldId id="533" r:id="rId18"/>
    <p:sldId id="555" r:id="rId19"/>
    <p:sldId id="560" r:id="rId20"/>
    <p:sldId id="556" r:id="rId21"/>
    <p:sldId id="558" r:id="rId22"/>
    <p:sldId id="55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4/11/2018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4/11/2018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4/11/2018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4/11/2018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4/11/2018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4/11/2018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4/11/2018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4/11/2018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428868"/>
            <a:ext cx="8207375" cy="1082675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solidFill>
                  <a:schemeClr val="bg1"/>
                </a:solidFill>
              </a:rPr>
              <a:t>C PROJECT BATCH</a:t>
            </a:r>
          </a:p>
        </p:txBody>
      </p:sp>
      <p:pic>
        <p:nvPicPr>
          <p:cNvPr id="3076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114" y="230388"/>
            <a:ext cx="3379771" cy="191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Using </a:t>
            </a:r>
            <a:r>
              <a:rPr lang="en-US" b="1" dirty="0" err="1" smtClean="0">
                <a:solidFill>
                  <a:schemeClr val="bg1"/>
                </a:solidFill>
              </a:rPr>
              <a:t>fprintf</a:t>
            </a:r>
            <a:r>
              <a:rPr lang="en-US" b="1" dirty="0" smtClean="0">
                <a:solidFill>
                  <a:schemeClr val="bg1"/>
                </a:solidFill>
              </a:rPr>
              <a:t>( ) And </a:t>
            </a:r>
            <a:r>
              <a:rPr lang="en-US" b="1" dirty="0" err="1" smtClean="0">
                <a:solidFill>
                  <a:schemeClr val="bg1"/>
                </a:solidFill>
              </a:rPr>
              <a:t>fscanf</a:t>
            </a:r>
            <a:r>
              <a:rPr lang="en-US" b="1" dirty="0" smtClean="0">
                <a:solidFill>
                  <a:schemeClr val="bg1"/>
                </a:solidFill>
              </a:rPr>
              <a:t>( 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We can also use the file versions of </a:t>
            </a:r>
            <a:r>
              <a:rPr lang="en-US" sz="2800" dirty="0" err="1" smtClean="0">
                <a:solidFill>
                  <a:srgbClr val="FFFF00"/>
                </a:solidFill>
              </a:rPr>
              <a:t>scanf</a:t>
            </a:r>
            <a:r>
              <a:rPr lang="en-US" sz="2800" dirty="0" smtClean="0">
                <a:solidFill>
                  <a:srgbClr val="FFFF00"/>
                </a:solidFill>
              </a:rPr>
              <a:t>() </a:t>
            </a:r>
            <a:r>
              <a:rPr lang="en-US" sz="2800" dirty="0">
                <a:solidFill>
                  <a:schemeClr val="bg1"/>
                </a:solidFill>
              </a:rPr>
              <a:t>and</a:t>
            </a:r>
            <a:r>
              <a:rPr lang="en-US" sz="2800" dirty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printf</a:t>
            </a:r>
            <a:r>
              <a:rPr lang="en-US" sz="2800" dirty="0" smtClean="0">
                <a:solidFill>
                  <a:srgbClr val="FFFF00"/>
                </a:solidFill>
              </a:rPr>
              <a:t>()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chemeClr val="bg1"/>
                </a:solidFill>
              </a:rPr>
              <a:t>called</a:t>
            </a:r>
            <a:r>
              <a:rPr lang="en-US" sz="2800" dirty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fscanf</a:t>
            </a:r>
            <a:r>
              <a:rPr lang="en-US" sz="2800" dirty="0" smtClean="0">
                <a:solidFill>
                  <a:srgbClr val="FFFF00"/>
                </a:solidFill>
              </a:rPr>
              <a:t>()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chemeClr val="bg1"/>
                </a:solidFill>
              </a:rPr>
              <a:t>and</a:t>
            </a:r>
            <a:r>
              <a:rPr lang="en-US" sz="2800" dirty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fprintf</a:t>
            </a:r>
            <a:r>
              <a:rPr lang="en-US" sz="2800" dirty="0" smtClean="0">
                <a:solidFill>
                  <a:srgbClr val="FFFF00"/>
                </a:solidFill>
              </a:rPr>
              <a:t>()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General </a:t>
            </a:r>
            <a:r>
              <a:rPr lang="en-US" sz="2800" dirty="0">
                <a:solidFill>
                  <a:schemeClr val="bg1"/>
                </a:solidFill>
              </a:rPr>
              <a:t>format:</a:t>
            </a:r>
          </a:p>
          <a:p>
            <a:pPr lvl="1">
              <a:buFont typeface="Monotype Sorts" pitchFamily="2" charset="2"/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fscanf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file_pointer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control_string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list) ;</a:t>
            </a:r>
          </a:p>
          <a:p>
            <a:pPr lvl="1">
              <a:buFont typeface="Monotype Sorts" pitchFamily="2" charset="2"/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fprintf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file_pointer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control_string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list) ;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Examples:</a:t>
            </a:r>
          </a:p>
          <a:p>
            <a:pPr lvl="2">
              <a:buFont typeface="Monotype Sorts" pitchFamily="2" charset="2"/>
              <a:buNone/>
            </a:pPr>
            <a:r>
              <a:rPr lang="en-US" b="1" dirty="0" err="1">
                <a:solidFill>
                  <a:srgbClr val="FFFF00"/>
                </a:solidFill>
              </a:rPr>
              <a:t>fscanf</a:t>
            </a:r>
            <a:r>
              <a:rPr lang="en-US" b="1" dirty="0">
                <a:solidFill>
                  <a:srgbClr val="FFFF00"/>
                </a:solidFill>
              </a:rPr>
              <a:t>  (</a:t>
            </a:r>
            <a:r>
              <a:rPr lang="en-US" b="1" dirty="0" err="1">
                <a:solidFill>
                  <a:srgbClr val="FFFF00"/>
                </a:solidFill>
              </a:rPr>
              <a:t>fp</a:t>
            </a:r>
            <a:r>
              <a:rPr lang="en-US" b="1" dirty="0">
                <a:solidFill>
                  <a:srgbClr val="FFFF00"/>
                </a:solidFill>
              </a:rPr>
              <a:t>, “%d %s %f”, &amp;roll, </a:t>
            </a:r>
            <a:r>
              <a:rPr lang="en-US" b="1" dirty="0" err="1">
                <a:solidFill>
                  <a:srgbClr val="FFFF00"/>
                </a:solidFill>
              </a:rPr>
              <a:t>dept_code</a:t>
            </a:r>
            <a:r>
              <a:rPr lang="en-US" b="1" dirty="0">
                <a:solidFill>
                  <a:srgbClr val="FFFF00"/>
                </a:solidFill>
              </a:rPr>
              <a:t>, &amp;</a:t>
            </a:r>
            <a:r>
              <a:rPr lang="en-US" b="1" dirty="0" err="1">
                <a:solidFill>
                  <a:srgbClr val="FFFF00"/>
                </a:solidFill>
              </a:rPr>
              <a:t>cgpa</a:t>
            </a:r>
            <a:r>
              <a:rPr lang="en-US" b="1" dirty="0">
                <a:solidFill>
                  <a:srgbClr val="FFFF00"/>
                </a:solidFill>
              </a:rPr>
              <a:t>) ;</a:t>
            </a:r>
          </a:p>
          <a:p>
            <a:pPr lvl="2">
              <a:buFont typeface="Monotype Sorts" pitchFamily="2" charset="2"/>
              <a:buNone/>
            </a:pPr>
            <a:r>
              <a:rPr lang="en-US" b="1" dirty="0" err="1">
                <a:solidFill>
                  <a:srgbClr val="FFFF00"/>
                </a:solidFill>
              </a:rPr>
              <a:t>fprintf</a:t>
            </a:r>
            <a:r>
              <a:rPr lang="en-US" b="1" dirty="0">
                <a:solidFill>
                  <a:srgbClr val="FFFF00"/>
                </a:solidFill>
              </a:rPr>
              <a:t>  (out, “\</a:t>
            </a:r>
            <a:r>
              <a:rPr lang="en-US" b="1" dirty="0" err="1">
                <a:solidFill>
                  <a:srgbClr val="FFFF00"/>
                </a:solidFill>
              </a:rPr>
              <a:t>nThe</a:t>
            </a:r>
            <a:r>
              <a:rPr lang="en-US" b="1" dirty="0">
                <a:solidFill>
                  <a:srgbClr val="FFFF00"/>
                </a:solidFill>
              </a:rPr>
              <a:t> result is: %d”, xyz) ;</a:t>
            </a:r>
          </a:p>
          <a:p>
            <a:endParaRPr lang="en-US" dirty="0">
              <a:solidFill>
                <a:srgbClr val="CC0000"/>
              </a:solidFill>
            </a:endParaRPr>
          </a:p>
          <a:p>
            <a:pPr lvl="1">
              <a:buFont typeface="Monotype Sorts" pitchFamily="2" charset="2"/>
              <a:buNone/>
            </a:pPr>
            <a:endParaRPr 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D18-8453-466E-8BAF-0FD30A36957B}" type="slidenum">
              <a:rPr lang="en-US"/>
              <a:pPr/>
              <a:t>11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 Program To Write/Read Student Record In A 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800" b="1" u="sng" dirty="0" smtClean="0">
                <a:solidFill>
                  <a:schemeClr val="bg1"/>
                </a:solidFill>
              </a:rPr>
              <a:t>The “</a:t>
            </a:r>
            <a:r>
              <a:rPr lang="en-US" sz="3800" b="1" u="sng" dirty="0" err="1" smtClean="0">
                <a:solidFill>
                  <a:schemeClr val="bg1"/>
                </a:solidFill>
              </a:rPr>
              <a:t>student.h</a:t>
            </a:r>
            <a:r>
              <a:rPr lang="en-US" sz="3800" b="1" u="sng" dirty="0" smtClean="0">
                <a:solidFill>
                  <a:schemeClr val="bg1"/>
                </a:solidFill>
              </a:rPr>
              <a:t>” Header File</a:t>
            </a:r>
          </a:p>
          <a:p>
            <a:pPr>
              <a:buNone/>
            </a:pPr>
            <a:endParaRPr lang="en-IN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#</a:t>
            </a:r>
            <a:r>
              <a:rPr lang="en-IN" sz="2800" b="1" dirty="0" err="1" smtClean="0">
                <a:solidFill>
                  <a:srgbClr val="FFFF00"/>
                </a:solidFill>
              </a:rPr>
              <a:t>ifndef</a:t>
            </a:r>
            <a:r>
              <a:rPr lang="en-IN" sz="2800" b="1" dirty="0" smtClean="0">
                <a:solidFill>
                  <a:srgbClr val="FFFF00"/>
                </a:solidFill>
              </a:rPr>
              <a:t> STUDENT_H_INCLUDED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#define STUDENT_H_INCLUDED</a:t>
            </a:r>
          </a:p>
          <a:p>
            <a:pPr>
              <a:buNone/>
            </a:pPr>
            <a:r>
              <a:rPr lang="en-IN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struct</a:t>
            </a: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Student{</a:t>
            </a:r>
          </a:p>
          <a:p>
            <a:pPr>
              <a:buNone/>
            </a:pPr>
            <a:r>
              <a:rPr lang="en-IN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roll;</a:t>
            </a:r>
          </a:p>
          <a:p>
            <a:pPr>
              <a:buNone/>
            </a:pP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 name[20];</a:t>
            </a:r>
          </a:p>
          <a:p>
            <a:pPr>
              <a:buNone/>
            </a:pP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float per;</a:t>
            </a:r>
          </a:p>
          <a:p>
            <a:pPr>
              <a:buNone/>
            </a:pP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};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#</a:t>
            </a:r>
            <a:r>
              <a:rPr lang="en-IN" sz="2800" b="1" dirty="0" err="1" smtClean="0">
                <a:solidFill>
                  <a:srgbClr val="FFFF00"/>
                </a:solidFill>
              </a:rPr>
              <a:t>endif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D18-8453-466E-8BAF-0FD30A36957B}" type="slidenum">
              <a:rPr lang="en-US"/>
              <a:pPr/>
              <a:t>12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 Program To Write/Read Student Record In A 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#include &lt;</a:t>
            </a:r>
            <a:r>
              <a:rPr lang="en-US" sz="2800" b="1" dirty="0" err="1" smtClean="0">
                <a:solidFill>
                  <a:srgbClr val="FFFF00"/>
                </a:solidFill>
              </a:rPr>
              <a:t>stdio.h</a:t>
            </a:r>
            <a:r>
              <a:rPr lang="en-US" sz="2800" b="1" dirty="0" smtClean="0">
                <a:solidFill>
                  <a:srgbClr val="FFFF00"/>
                </a:solidFill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#include "</a:t>
            </a:r>
            <a:r>
              <a:rPr lang="en-US" sz="2800" b="1" dirty="0" err="1" smtClean="0">
                <a:solidFill>
                  <a:srgbClr val="FFFF00"/>
                </a:solidFill>
              </a:rPr>
              <a:t>student.h</a:t>
            </a:r>
            <a:r>
              <a:rPr lang="en-US" sz="2800" b="1" dirty="0" smtClean="0">
                <a:solidFill>
                  <a:srgbClr val="FFFF00"/>
                </a:solidFill>
              </a:rPr>
              <a:t>"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main(){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FILE *</a:t>
            </a:r>
            <a:r>
              <a:rPr lang="en-US" sz="2800" b="1" dirty="0" err="1" smtClean="0">
                <a:solidFill>
                  <a:srgbClr val="FFFF00"/>
                </a:solidFill>
              </a:rPr>
              <a:t>fp</a:t>
            </a:r>
            <a:r>
              <a:rPr lang="en-US" sz="2800" b="1" dirty="0" smtClean="0">
                <a:solidFill>
                  <a:srgbClr val="FFFF00"/>
                </a:solidFill>
              </a:rPr>
              <a:t>=</a:t>
            </a:r>
            <a:r>
              <a:rPr lang="en-US" sz="2800" b="1" dirty="0" err="1" smtClean="0">
                <a:solidFill>
                  <a:srgbClr val="FFFF00"/>
                </a:solidFill>
              </a:rPr>
              <a:t>fopen</a:t>
            </a:r>
            <a:r>
              <a:rPr lang="en-US" sz="2800" b="1" dirty="0" smtClean="0">
                <a:solidFill>
                  <a:srgbClr val="FFFF00"/>
                </a:solidFill>
              </a:rPr>
              <a:t>("</a:t>
            </a:r>
            <a:r>
              <a:rPr lang="en-US" sz="2800" b="1" dirty="0" err="1" smtClean="0">
                <a:solidFill>
                  <a:srgbClr val="FFFF00"/>
                </a:solidFill>
              </a:rPr>
              <a:t>result.txt","w</a:t>
            </a:r>
            <a:r>
              <a:rPr lang="en-US" sz="2800" b="1" dirty="0" smtClean="0">
                <a:solidFill>
                  <a:srgbClr val="FFFF00"/>
                </a:solidFill>
              </a:rPr>
              <a:t>+");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if(</a:t>
            </a:r>
            <a:r>
              <a:rPr lang="en-US" sz="2800" b="1" dirty="0" err="1" smtClean="0">
                <a:solidFill>
                  <a:srgbClr val="FFFF00"/>
                </a:solidFill>
              </a:rPr>
              <a:t>fp</a:t>
            </a:r>
            <a:r>
              <a:rPr lang="en-US" sz="2800" b="1" dirty="0" smtClean="0">
                <a:solidFill>
                  <a:srgbClr val="FFFF00"/>
                </a:solidFill>
              </a:rPr>
              <a:t>==NULL){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printf</a:t>
            </a:r>
            <a:r>
              <a:rPr lang="en-US" sz="2800" b="1" dirty="0" smtClean="0">
                <a:solidFill>
                  <a:srgbClr val="FFFF00"/>
                </a:solidFill>
              </a:rPr>
              <a:t>("Cannot open the file");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return 1;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FFFF00"/>
                </a:solidFill>
              </a:rPr>
              <a:t>struct</a:t>
            </a:r>
            <a:r>
              <a:rPr lang="en-US" sz="2800" b="1" dirty="0" smtClean="0">
                <a:solidFill>
                  <a:srgbClr val="FFFF00"/>
                </a:solidFill>
              </a:rPr>
              <a:t> Student s;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char choice;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D18-8453-466E-8BAF-0FD30A36957B}" type="slidenum">
              <a:rPr lang="en-US"/>
              <a:pPr/>
              <a:t>13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 Program To Write/Read Student Record In A 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do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printf</a:t>
            </a:r>
            <a:r>
              <a:rPr lang="en-US" sz="2800" b="1" dirty="0" smtClean="0">
                <a:solidFill>
                  <a:srgbClr val="FFFF00"/>
                </a:solidFill>
              </a:rPr>
              <a:t>("Enter </a:t>
            </a:r>
            <a:r>
              <a:rPr lang="en-US" sz="2800" b="1" dirty="0" err="1" smtClean="0">
                <a:solidFill>
                  <a:srgbClr val="FFFF00"/>
                </a:solidFill>
              </a:rPr>
              <a:t>roll,name</a:t>
            </a:r>
            <a:r>
              <a:rPr lang="en-US" sz="2800" b="1" dirty="0" smtClean="0">
                <a:solidFill>
                  <a:srgbClr val="FFFF00"/>
                </a:solidFill>
              </a:rPr>
              <a:t> and per:");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scanf</a:t>
            </a:r>
            <a:r>
              <a:rPr lang="en-US" sz="2800" b="1" dirty="0" smtClean="0">
                <a:solidFill>
                  <a:srgbClr val="FFFF00"/>
                </a:solidFill>
              </a:rPr>
              <a:t>("%d %s %</a:t>
            </a:r>
            <a:r>
              <a:rPr lang="en-US" sz="2800" b="1" dirty="0" err="1" smtClean="0">
                <a:solidFill>
                  <a:srgbClr val="FFFF00"/>
                </a:solidFill>
              </a:rPr>
              <a:t>f",&amp;s.roll,&amp;s.name,&amp;s.per</a:t>
            </a:r>
            <a:r>
              <a:rPr lang="en-US" sz="2800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fprintf</a:t>
            </a:r>
            <a:r>
              <a:rPr lang="en-US" sz="2800" b="1" dirty="0" smtClean="0">
                <a:solidFill>
                  <a:srgbClr val="FFFF00"/>
                </a:solidFill>
              </a:rPr>
              <a:t>(</a:t>
            </a:r>
            <a:r>
              <a:rPr lang="en-US" sz="2800" b="1" dirty="0" err="1" smtClean="0">
                <a:solidFill>
                  <a:srgbClr val="FFFF00"/>
                </a:solidFill>
              </a:rPr>
              <a:t>fp</a:t>
            </a:r>
            <a:r>
              <a:rPr lang="en-US" sz="2800" b="1" dirty="0" smtClean="0">
                <a:solidFill>
                  <a:srgbClr val="FFFF00"/>
                </a:solidFill>
              </a:rPr>
              <a:t>,"%d %s %f\</a:t>
            </a:r>
            <a:r>
              <a:rPr lang="en-US" sz="2800" b="1" dirty="0" err="1" smtClean="0">
                <a:solidFill>
                  <a:srgbClr val="FFFF00"/>
                </a:solidFill>
              </a:rPr>
              <a:t>n",s.roll,s.name,s.per</a:t>
            </a:r>
            <a:r>
              <a:rPr lang="en-US" sz="2800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printf</a:t>
            </a:r>
            <a:r>
              <a:rPr lang="en-US" sz="2800" b="1" dirty="0" smtClean="0">
                <a:solidFill>
                  <a:srgbClr val="FFFF00"/>
                </a:solidFill>
              </a:rPr>
              <a:t>("\</a:t>
            </a:r>
            <a:r>
              <a:rPr lang="en-US" sz="2800" b="1" dirty="0" err="1" smtClean="0">
                <a:solidFill>
                  <a:srgbClr val="FFFF00"/>
                </a:solidFill>
              </a:rPr>
              <a:t>nAny</a:t>
            </a:r>
            <a:r>
              <a:rPr lang="en-US" sz="2800" b="1" dirty="0" smtClean="0">
                <a:solidFill>
                  <a:srgbClr val="FFFF00"/>
                </a:solidFill>
              </a:rPr>
              <a:t> More(Y/N)");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fflush</a:t>
            </a:r>
            <a:r>
              <a:rPr lang="en-US" sz="2800" b="1" dirty="0" smtClean="0">
                <a:solidFill>
                  <a:srgbClr val="FFFF00"/>
                </a:solidFill>
              </a:rPr>
              <a:t>(</a:t>
            </a:r>
            <a:r>
              <a:rPr lang="en-US" sz="2800" b="1" dirty="0" err="1" smtClean="0">
                <a:solidFill>
                  <a:srgbClr val="FFFF00"/>
                </a:solidFill>
              </a:rPr>
              <a:t>stdin</a:t>
            </a:r>
            <a:r>
              <a:rPr lang="en-US" sz="2800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scanf</a:t>
            </a:r>
            <a:r>
              <a:rPr lang="en-US" sz="2800" b="1" dirty="0" smtClean="0">
                <a:solidFill>
                  <a:srgbClr val="FFFF00"/>
                </a:solidFill>
              </a:rPr>
              <a:t>("%</a:t>
            </a:r>
            <a:r>
              <a:rPr lang="en-US" sz="2800" b="1" dirty="0" err="1" smtClean="0">
                <a:solidFill>
                  <a:srgbClr val="FFFF00"/>
                </a:solidFill>
              </a:rPr>
              <a:t>c",&amp;choice</a:t>
            </a:r>
            <a:r>
              <a:rPr lang="en-US" sz="2800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}while(choice=='Y');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rewind(</a:t>
            </a:r>
            <a:r>
              <a:rPr lang="en-US" sz="2800" b="1" dirty="0" err="1" smtClean="0">
                <a:solidFill>
                  <a:srgbClr val="FFFF00"/>
                </a:solidFill>
              </a:rPr>
              <a:t>fp</a:t>
            </a:r>
            <a:r>
              <a:rPr lang="en-US" sz="2800" b="1" dirty="0" smtClean="0">
                <a:solidFill>
                  <a:srgbClr val="FFFF00"/>
                </a:solidFill>
              </a:rPr>
              <a:t>);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D18-8453-466E-8BAF-0FD30A36957B}" type="slidenum">
              <a:rPr lang="en-US"/>
              <a:pPr/>
              <a:t>14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 Program To Write/Read Student Record In A 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while(</a:t>
            </a:r>
            <a:r>
              <a:rPr lang="en-US" sz="2800" b="1" dirty="0" err="1" smtClean="0">
                <a:solidFill>
                  <a:srgbClr val="FFFF00"/>
                </a:solidFill>
              </a:rPr>
              <a:t>fscanf</a:t>
            </a:r>
            <a:r>
              <a:rPr lang="en-US" sz="2800" b="1" dirty="0" smtClean="0">
                <a:solidFill>
                  <a:srgbClr val="FFFF00"/>
                </a:solidFill>
              </a:rPr>
              <a:t>(</a:t>
            </a:r>
            <a:r>
              <a:rPr lang="en-US" sz="2800" b="1" dirty="0" err="1" smtClean="0">
                <a:solidFill>
                  <a:srgbClr val="FFFF00"/>
                </a:solidFill>
              </a:rPr>
              <a:t>fp</a:t>
            </a:r>
            <a:r>
              <a:rPr lang="en-US" sz="2800" b="1" dirty="0" smtClean="0">
                <a:solidFill>
                  <a:srgbClr val="FFFF00"/>
                </a:solidFill>
              </a:rPr>
              <a:t>,"%d %s %</a:t>
            </a:r>
            <a:r>
              <a:rPr lang="en-US" sz="2800" b="1" dirty="0" err="1" smtClean="0">
                <a:solidFill>
                  <a:srgbClr val="FFFF00"/>
                </a:solidFill>
              </a:rPr>
              <a:t>f",&amp;s.roll,s.name,&amp;s.per</a:t>
            </a:r>
            <a:r>
              <a:rPr lang="en-US" sz="2800" b="1" dirty="0" smtClean="0">
                <a:solidFill>
                  <a:srgbClr val="FFFF00"/>
                </a:solidFill>
              </a:rPr>
              <a:t>)!=EOF)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</a:t>
            </a:r>
            <a:r>
              <a:rPr lang="en-US" sz="2800" b="1" dirty="0" err="1" smtClean="0">
                <a:solidFill>
                  <a:srgbClr val="FFFF00"/>
                </a:solidFill>
              </a:rPr>
              <a:t>printf</a:t>
            </a:r>
            <a:r>
              <a:rPr lang="en-US" sz="2800" b="1" dirty="0" smtClean="0">
                <a:solidFill>
                  <a:srgbClr val="FFFF00"/>
                </a:solidFill>
              </a:rPr>
              <a:t>("\</a:t>
            </a:r>
            <a:r>
              <a:rPr lang="en-US" sz="2800" b="1" dirty="0" err="1" smtClean="0">
                <a:solidFill>
                  <a:srgbClr val="FFFF00"/>
                </a:solidFill>
              </a:rPr>
              <a:t>n%d</a:t>
            </a:r>
            <a:r>
              <a:rPr lang="en-US" sz="2800" b="1" dirty="0" smtClean="0">
                <a:solidFill>
                  <a:srgbClr val="FFFF00"/>
                </a:solidFill>
              </a:rPr>
              <a:t> %s %</a:t>
            </a:r>
            <a:r>
              <a:rPr lang="en-US" sz="2800" b="1" dirty="0" err="1" smtClean="0">
                <a:solidFill>
                  <a:srgbClr val="FFFF00"/>
                </a:solidFill>
              </a:rPr>
              <a:t>f",s.roll,s.name,s.per</a:t>
            </a:r>
            <a:r>
              <a:rPr lang="en-US" sz="2800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FFFF00"/>
                </a:solidFill>
              </a:rPr>
              <a:t>fclose</a:t>
            </a:r>
            <a:r>
              <a:rPr lang="en-US" sz="2800" b="1" dirty="0" smtClean="0">
                <a:solidFill>
                  <a:srgbClr val="FFFF00"/>
                </a:solidFill>
              </a:rPr>
              <a:t>(</a:t>
            </a:r>
            <a:r>
              <a:rPr lang="en-US" sz="2800" b="1" dirty="0" err="1" smtClean="0">
                <a:solidFill>
                  <a:srgbClr val="FFFF00"/>
                </a:solidFill>
              </a:rPr>
              <a:t>fp</a:t>
            </a:r>
            <a:r>
              <a:rPr lang="en-US" sz="2800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return 0;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File Opening Modes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44" y="1600200"/>
          <a:ext cx="8858312" cy="504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525366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Mode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Description</a:t>
                      </a:r>
                      <a:endParaRPr lang="en-IN" sz="2400" dirty="0"/>
                    </a:p>
                  </a:txBody>
                  <a:tcPr/>
                </a:tc>
              </a:tr>
              <a:tr h="805561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r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Opens an existing text file for reading purpose. </a:t>
                      </a:r>
                      <a:endParaRPr lang="en-IN" sz="2000" b="1" dirty="0"/>
                    </a:p>
                  </a:txBody>
                  <a:tcPr/>
                </a:tc>
              </a:tr>
              <a:tr h="1856292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w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Opens a text file for writing. If it does not exist, then a new file is created. Here your program will start writing content from the beginning of the file.</a:t>
                      </a:r>
                      <a:endParaRPr lang="en-IN" sz="2000" b="1" dirty="0"/>
                    </a:p>
                  </a:txBody>
                  <a:tcPr/>
                </a:tc>
              </a:tr>
              <a:tr h="1856292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Opens a text file for writing in appending mode. If it does not exist, then a new file is created. Here your program will start appending content in the existing file content.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File Opening Modes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357298"/>
          <a:ext cx="8715436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718"/>
                <a:gridCol w="4357718"/>
              </a:tblGrid>
              <a:tr h="345858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Mode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Description</a:t>
                      </a:r>
                      <a:endParaRPr lang="en-IN" sz="2400" dirty="0"/>
                    </a:p>
                  </a:txBody>
                  <a:tcPr/>
                </a:tc>
              </a:tr>
              <a:tr h="1364481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r+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Opens a text file for both reading and writing. If the file exists, loads it into memory and set up a pointer to the first character in it. If file doesn’t exist it returns null. </a:t>
                      </a:r>
                      <a:endParaRPr lang="en-IN" sz="2000" b="1" dirty="0"/>
                    </a:p>
                  </a:txBody>
                  <a:tcPr/>
                </a:tc>
              </a:tr>
              <a:tr h="345858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w+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Opens a text file for both reading and writing. If file is present, it first destroys the file to zero length if it exists, otherwise creates a file if it does not exist.</a:t>
                      </a:r>
                      <a:endParaRPr lang="en-IN" sz="2000" b="1" dirty="0"/>
                    </a:p>
                  </a:txBody>
                  <a:tcPr/>
                </a:tc>
              </a:tr>
              <a:tr h="345858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a+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Opens a text file for both reading and writing. It creates the file if it does not exist. The reading will start from the beginning but writing can only be appended.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File Types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C supports two types of files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dirty="0" smtClean="0">
                <a:solidFill>
                  <a:srgbClr val="FFFF00"/>
                </a:solidFill>
              </a:rPr>
              <a:t>Text Stream Files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dirty="0" smtClean="0">
                <a:solidFill>
                  <a:srgbClr val="FFFF00"/>
                </a:solidFill>
              </a:rPr>
              <a:t>Binary Streams</a:t>
            </a:r>
          </a:p>
          <a:p>
            <a:pPr>
              <a:lnSpc>
                <a:spcPct val="90000"/>
              </a:lnSpc>
              <a:defRPr/>
            </a:pPr>
            <a:endParaRPr lang="en-US" i="1" dirty="0" smtClean="0"/>
          </a:p>
          <a:p>
            <a:pPr>
              <a:lnSpc>
                <a:spcPct val="90000"/>
              </a:lnSpc>
              <a:defRPr/>
            </a:pPr>
            <a:r>
              <a:rPr lang="en-US" sz="2800" b="1" i="1" dirty="0" smtClean="0">
                <a:solidFill>
                  <a:srgbClr val="FFFF00"/>
                </a:solidFill>
              </a:rPr>
              <a:t>Text streams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consist of sequential characters divided into lines. Each line terminates with the newline character </a:t>
            </a:r>
            <a:r>
              <a:rPr lang="en-US" sz="2800" dirty="0" smtClean="0">
                <a:solidFill>
                  <a:srgbClr val="FFFF00"/>
                </a:solidFill>
              </a:rPr>
              <a:t>(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\n</a:t>
            </a:r>
            <a:r>
              <a:rPr lang="en-US" sz="2800" b="1" dirty="0" smtClean="0">
                <a:solidFill>
                  <a:srgbClr val="FFFF00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sz="2800" i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i="1" dirty="0" smtClean="0">
                <a:solidFill>
                  <a:srgbClr val="FFFF00"/>
                </a:solidFill>
              </a:rPr>
              <a:t>Binary streams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consist of data values such as integers, floats or complex data types, “using their memory representation.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Working With Binary Files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Binary files are mostly the .files that store data in the form of 0 and 1 rather than plain text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chemeClr val="bg1"/>
              </a:solidFill>
            </a:endParaRPr>
          </a:p>
          <a:p>
            <a:r>
              <a:rPr lang="en-IN" sz="2800" dirty="0" smtClean="0">
                <a:solidFill>
                  <a:schemeClr val="bg1"/>
                </a:solidFill>
              </a:rPr>
              <a:t>They can hold higher amount of data, are not readable easily and provides a better security than text files.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Text Mode V/s Binary Mode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0" y="1600200"/>
          <a:ext cx="8643998" cy="493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999"/>
                <a:gridCol w="4321999"/>
              </a:tblGrid>
              <a:tr h="71609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Text Mode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Binary Mode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</a:tr>
              <a:tr h="1041269">
                <a:tc>
                  <a:txBody>
                    <a:bodyPr/>
                    <a:lstStyle/>
                    <a:p>
                      <a:r>
                        <a:rPr lang="en-IN" b="1" dirty="0" smtClean="0"/>
                        <a:t>A special character EOF is inserted after the last character in the file to mark the end of file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No special character present in the binary mode. In this mode, the numbers are stored in binary format.</a:t>
                      </a:r>
                      <a:endParaRPr lang="en-IN" b="1" dirty="0"/>
                    </a:p>
                  </a:txBody>
                  <a:tcPr/>
                </a:tc>
              </a:tr>
              <a:tr h="102299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In text mode, the numbers are stored as string of characters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In this mode they are stored the same way as they are stored in computers main memory</a:t>
                      </a:r>
                      <a:endParaRPr lang="en-IN" b="1" dirty="0"/>
                    </a:p>
                  </a:txBody>
                  <a:tcPr/>
                </a:tc>
              </a:tr>
              <a:tr h="1329886">
                <a:tc>
                  <a:txBody>
                    <a:bodyPr/>
                    <a:lstStyle/>
                    <a:p>
                      <a:r>
                        <a:rPr lang="en-IN" b="1" dirty="0" smtClean="0"/>
                        <a:t>Ex: the number 123456</a:t>
                      </a:r>
                      <a:r>
                        <a:rPr lang="en-IN" b="1" baseline="0" dirty="0" smtClean="0"/>
                        <a:t> </a:t>
                      </a:r>
                      <a:r>
                        <a:rPr lang="en-IN" b="1" dirty="0" smtClean="0"/>
                        <a:t>occupies 4 bytes in memory but it occupies 6 bytes(one bytes per character) in the file of text mode.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In binary mode the number 123456 occupies only 4 bytes i.e. same as it occupies in the memory</a:t>
                      </a:r>
                      <a:endParaRPr lang="en-IN" b="1" dirty="0"/>
                    </a:p>
                  </a:txBody>
                  <a:tcPr/>
                </a:tc>
              </a:tr>
              <a:tr h="716093">
                <a:tc>
                  <a:txBody>
                    <a:bodyPr/>
                    <a:lstStyle/>
                    <a:p>
                      <a:r>
                        <a:rPr lang="en-IN" b="1" dirty="0" smtClean="0"/>
                        <a:t>Occupies larger space if file written in text mode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Occupies lesser space than in text mode 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CHAPTER 3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             </a:t>
            </a:r>
            <a:r>
              <a:rPr lang="en-US" sz="3600" b="1" u="sng" dirty="0" smtClean="0">
                <a:solidFill>
                  <a:schemeClr val="bg1"/>
                </a:solidFill>
              </a:rPr>
              <a:t>FILE HANDLING BASICS-PART 2 </a:t>
            </a:r>
          </a:p>
          <a:p>
            <a:pPr>
              <a:lnSpc>
                <a:spcPct val="80000"/>
              </a:lnSpc>
              <a:buNone/>
            </a:pPr>
            <a:endParaRPr lang="en-US" b="1" u="sng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3500" b="1" u="sng" dirty="0" smtClean="0">
                <a:solidFill>
                  <a:schemeClr val="bg1"/>
                </a:solidFill>
              </a:rPr>
              <a:t>Topics Covered</a:t>
            </a: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rgbClr val="FFFF00"/>
                </a:solidFill>
              </a:rPr>
              <a:t>Writing To A File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Reading From A File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Various File Opening Modes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Using Binary Mode</a:t>
            </a:r>
            <a:endParaRPr lang="en-IN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Working With Binary Files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To deal with binary files we need to use the same modes as text files with the letter ‘</a:t>
            </a:r>
            <a:r>
              <a:rPr lang="en-US" sz="2800" b="1" dirty="0" smtClean="0">
                <a:solidFill>
                  <a:srgbClr val="FFFF00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’ appended.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Like , </a:t>
            </a:r>
            <a:r>
              <a:rPr lang="en-US" sz="2800" b="1" dirty="0" smtClean="0">
                <a:solidFill>
                  <a:srgbClr val="FFFF00"/>
                </a:solidFill>
              </a:rPr>
              <a:t>“</a:t>
            </a:r>
            <a:r>
              <a:rPr lang="en-US" sz="2800" b="1" dirty="0" err="1" smtClean="0">
                <a:solidFill>
                  <a:srgbClr val="FFFF00"/>
                </a:solidFill>
              </a:rPr>
              <a:t>wb</a:t>
            </a:r>
            <a:r>
              <a:rPr lang="en-US" sz="2800" b="1" dirty="0" smtClean="0">
                <a:solidFill>
                  <a:srgbClr val="FFFF00"/>
                </a:solidFill>
              </a:rPr>
              <a:t>”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b="1" dirty="0" smtClean="0">
                <a:solidFill>
                  <a:srgbClr val="FFFF00"/>
                </a:solidFill>
              </a:rPr>
              <a:t>“</a:t>
            </a:r>
            <a:r>
              <a:rPr lang="en-US" sz="2800" b="1" dirty="0" err="1" smtClean="0">
                <a:solidFill>
                  <a:srgbClr val="FFFF00"/>
                </a:solidFill>
              </a:rPr>
              <a:t>rb</a:t>
            </a:r>
            <a:r>
              <a:rPr lang="en-US" sz="2800" b="1" dirty="0" smtClean="0">
                <a:solidFill>
                  <a:srgbClr val="FFFF00"/>
                </a:solidFill>
              </a:rPr>
              <a:t>”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b="1" dirty="0" smtClean="0">
                <a:solidFill>
                  <a:srgbClr val="FFFF00"/>
                </a:solidFill>
              </a:rPr>
              <a:t>“</a:t>
            </a:r>
            <a:r>
              <a:rPr lang="en-US" sz="2800" b="1" dirty="0" err="1" smtClean="0">
                <a:solidFill>
                  <a:srgbClr val="FFFF00"/>
                </a:solidFill>
              </a:rPr>
              <a:t>ab</a:t>
            </a:r>
            <a:r>
              <a:rPr lang="en-US" sz="2800" b="1" dirty="0" smtClean="0">
                <a:solidFill>
                  <a:srgbClr val="FFFF00"/>
                </a:solidFill>
              </a:rPr>
              <a:t>”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b="1" dirty="0" smtClean="0">
                <a:solidFill>
                  <a:srgbClr val="FFFF00"/>
                </a:solidFill>
              </a:rPr>
              <a:t>“</a:t>
            </a:r>
            <a:r>
              <a:rPr lang="en-US" sz="2800" b="1" dirty="0" err="1" smtClean="0">
                <a:solidFill>
                  <a:srgbClr val="FFFF00"/>
                </a:solidFill>
              </a:rPr>
              <a:t>wb</a:t>
            </a:r>
            <a:r>
              <a:rPr lang="en-US" sz="2800" b="1" dirty="0" smtClean="0">
                <a:solidFill>
                  <a:srgbClr val="FFFF00"/>
                </a:solidFill>
              </a:rPr>
              <a:t>+”</a:t>
            </a:r>
            <a:r>
              <a:rPr lang="en-US" sz="2800" dirty="0" smtClean="0">
                <a:solidFill>
                  <a:schemeClr val="bg1"/>
                </a:solidFill>
              </a:rPr>
              <a:t> , </a:t>
            </a:r>
            <a:r>
              <a:rPr lang="en-US" sz="2800" b="1" dirty="0" smtClean="0">
                <a:solidFill>
                  <a:srgbClr val="FFFF00"/>
                </a:solidFill>
              </a:rPr>
              <a:t>“</a:t>
            </a:r>
            <a:r>
              <a:rPr lang="en-US" sz="2800" b="1" dirty="0" err="1" smtClean="0">
                <a:solidFill>
                  <a:srgbClr val="FFFF00"/>
                </a:solidFill>
              </a:rPr>
              <a:t>rb</a:t>
            </a:r>
            <a:r>
              <a:rPr lang="en-US" sz="2800" b="1" dirty="0" smtClean="0">
                <a:solidFill>
                  <a:srgbClr val="FFFF00"/>
                </a:solidFill>
              </a:rPr>
              <a:t>+”</a:t>
            </a:r>
            <a:r>
              <a:rPr lang="en-US" sz="2800" dirty="0" smtClean="0">
                <a:solidFill>
                  <a:schemeClr val="bg1"/>
                </a:solidFill>
              </a:rPr>
              <a:t> and </a:t>
            </a:r>
            <a:r>
              <a:rPr lang="en-US" sz="2800" b="1" dirty="0" smtClean="0">
                <a:solidFill>
                  <a:srgbClr val="FFFF00"/>
                </a:solidFill>
              </a:rPr>
              <a:t>“</a:t>
            </a:r>
            <a:r>
              <a:rPr lang="en-US" sz="2800" b="1" dirty="0" err="1" smtClean="0">
                <a:solidFill>
                  <a:srgbClr val="FFFF00"/>
                </a:solidFill>
              </a:rPr>
              <a:t>ab</a:t>
            </a:r>
            <a:r>
              <a:rPr lang="en-US" sz="2800" b="1" dirty="0" smtClean="0">
                <a:solidFill>
                  <a:srgbClr val="FFFF00"/>
                </a:solidFill>
              </a:rPr>
              <a:t>+”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IN" sz="2800" dirty="0" smtClean="0">
                <a:solidFill>
                  <a:schemeClr val="bg1"/>
                </a:solidFill>
              </a:rPr>
              <a:t>Also the functions </a:t>
            </a:r>
            <a:r>
              <a:rPr lang="en-IN" sz="2800" b="1" dirty="0" err="1" smtClean="0">
                <a:solidFill>
                  <a:srgbClr val="FFFF00"/>
                </a:solidFill>
              </a:rPr>
              <a:t>fread</a:t>
            </a:r>
            <a:r>
              <a:rPr lang="en-IN" sz="2800" b="1" dirty="0" smtClean="0">
                <a:solidFill>
                  <a:srgbClr val="FFFF00"/>
                </a:solidFill>
              </a:rPr>
              <a:t>()</a:t>
            </a:r>
            <a:r>
              <a:rPr lang="en-IN" sz="2800" dirty="0" smtClean="0">
                <a:solidFill>
                  <a:schemeClr val="bg1"/>
                </a:solidFill>
              </a:rPr>
              <a:t> and </a:t>
            </a:r>
            <a:r>
              <a:rPr lang="en-IN" sz="2800" b="1" dirty="0" err="1" smtClean="0">
                <a:solidFill>
                  <a:srgbClr val="FFFF00"/>
                </a:solidFill>
              </a:rPr>
              <a:t>fwrite</a:t>
            </a:r>
            <a:r>
              <a:rPr lang="en-IN" sz="2800" b="1" dirty="0" smtClean="0">
                <a:solidFill>
                  <a:srgbClr val="FFFF00"/>
                </a:solidFill>
              </a:rPr>
              <a:t>()</a:t>
            </a:r>
            <a:r>
              <a:rPr lang="en-IN" sz="2800" dirty="0" smtClean="0">
                <a:solidFill>
                  <a:schemeClr val="bg1"/>
                </a:solidFill>
              </a:rPr>
              <a:t> are used for reading from and writing to a file on the disk respectively in case of binary files.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bg1"/>
                </a:solidFill>
              </a:rPr>
              <a:t>fread</a:t>
            </a:r>
            <a:r>
              <a:rPr lang="en-US" b="1" dirty="0" smtClean="0">
                <a:solidFill>
                  <a:schemeClr val="bg1"/>
                </a:solidFill>
              </a:rPr>
              <a:t> ()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</a:rPr>
              <a:t>Declaration: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   </a:t>
            </a:r>
            <a:r>
              <a:rPr lang="en-US" sz="2400" b="1" dirty="0" err="1" smtClean="0">
                <a:solidFill>
                  <a:srgbClr val="FFFF00"/>
                </a:solidFill>
              </a:rPr>
              <a:t>size_t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fread</a:t>
            </a:r>
            <a:r>
              <a:rPr lang="en-US" sz="2400" b="1" dirty="0" smtClean="0">
                <a:solidFill>
                  <a:srgbClr val="FFFF00"/>
                </a:solidFill>
              </a:rPr>
              <a:t>(void *</a:t>
            </a:r>
            <a:r>
              <a:rPr lang="en-US" sz="2400" b="1" dirty="0" err="1" smtClean="0">
                <a:solidFill>
                  <a:srgbClr val="FFFF00"/>
                </a:solidFill>
              </a:rPr>
              <a:t>ptr</a:t>
            </a:r>
            <a:r>
              <a:rPr lang="en-US" sz="2400" b="1" dirty="0" smtClean="0">
                <a:solidFill>
                  <a:srgbClr val="FFFF00"/>
                </a:solidFill>
              </a:rPr>
              <a:t>, </a:t>
            </a:r>
            <a:r>
              <a:rPr lang="en-US" sz="2400" b="1" dirty="0" err="1" smtClean="0">
                <a:solidFill>
                  <a:srgbClr val="FFFF00"/>
                </a:solidFill>
              </a:rPr>
              <a:t>size_t</a:t>
            </a:r>
            <a:r>
              <a:rPr lang="en-US" sz="2400" b="1" dirty="0" smtClean="0">
                <a:solidFill>
                  <a:srgbClr val="FFFF00"/>
                </a:solidFill>
              </a:rPr>
              <a:t> size, </a:t>
            </a:r>
            <a:r>
              <a:rPr lang="en-US" sz="2400" b="1" dirty="0" err="1" smtClean="0">
                <a:solidFill>
                  <a:srgbClr val="FFFF00"/>
                </a:solidFill>
              </a:rPr>
              <a:t>size_t</a:t>
            </a:r>
            <a:r>
              <a:rPr lang="en-US" sz="2400" b="1" dirty="0" smtClean="0">
                <a:solidFill>
                  <a:srgbClr val="FFFF00"/>
                </a:solidFill>
              </a:rPr>
              <a:t> n, FILE *stream);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u="sng" dirty="0" smtClean="0">
                <a:solidFill>
                  <a:schemeClr val="bg1"/>
                </a:solidFill>
              </a:rPr>
              <a:t> Remarks: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err="1" smtClean="0">
                <a:solidFill>
                  <a:srgbClr val="FFFF00"/>
                </a:solidFill>
              </a:rPr>
              <a:t>fread</a:t>
            </a:r>
            <a:r>
              <a:rPr lang="en-US" sz="2400" b="1" dirty="0" smtClean="0">
                <a:solidFill>
                  <a:srgbClr val="FFFF00"/>
                </a:solidFill>
              </a:rPr>
              <a:t>() </a:t>
            </a:r>
            <a:r>
              <a:rPr lang="en-US" sz="2400" dirty="0" smtClean="0">
                <a:solidFill>
                  <a:schemeClr val="bg1"/>
                </a:solidFill>
              </a:rPr>
              <a:t>reads a specified number of equal-sized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data items from an input stream into a block.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ptr</a:t>
            </a:r>
            <a:r>
              <a:rPr lang="en-US" sz="2400" b="1" dirty="0" smtClean="0">
                <a:solidFill>
                  <a:schemeClr val="bg1"/>
                </a:solidFill>
              </a:rPr>
              <a:t>        = Points to a block into which data is read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</a:rPr>
              <a:t>  size      = Length of each item read, in bytes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</a:rPr>
              <a:t>  n          = Number of items read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</a:rPr>
              <a:t>  stream = file pointer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bg1"/>
                </a:solidFill>
              </a:rPr>
              <a:t>fwrite</a:t>
            </a:r>
            <a:r>
              <a:rPr lang="en-US" b="1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u="sng" dirty="0" smtClean="0">
                <a:solidFill>
                  <a:schemeClr val="bg1"/>
                </a:solidFill>
              </a:rPr>
              <a:t>Declaration: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   </a:t>
            </a:r>
            <a:r>
              <a:rPr lang="en-US" sz="2000" b="1" dirty="0" err="1" smtClean="0">
                <a:solidFill>
                  <a:srgbClr val="FFFF00"/>
                </a:solidFill>
              </a:rPr>
              <a:t>size_t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fwrite</a:t>
            </a:r>
            <a:r>
              <a:rPr lang="en-US" sz="2000" b="1" dirty="0" smtClean="0">
                <a:solidFill>
                  <a:srgbClr val="FFFF00"/>
                </a:solidFill>
              </a:rPr>
              <a:t>(const void *</a:t>
            </a:r>
            <a:r>
              <a:rPr lang="en-US" sz="2000" b="1" dirty="0" err="1" smtClean="0">
                <a:solidFill>
                  <a:srgbClr val="FFFF00"/>
                </a:solidFill>
              </a:rPr>
              <a:t>ptr</a:t>
            </a:r>
            <a:r>
              <a:rPr lang="en-US" sz="2000" b="1" dirty="0" smtClean="0">
                <a:solidFill>
                  <a:srgbClr val="FFFF00"/>
                </a:solidFill>
              </a:rPr>
              <a:t>, </a:t>
            </a:r>
            <a:r>
              <a:rPr lang="en-US" sz="2000" b="1" dirty="0" err="1" smtClean="0">
                <a:solidFill>
                  <a:srgbClr val="FFFF00"/>
                </a:solidFill>
              </a:rPr>
              <a:t>size_t</a:t>
            </a:r>
            <a:r>
              <a:rPr lang="en-US" sz="2000" b="1" dirty="0" smtClean="0">
                <a:solidFill>
                  <a:srgbClr val="FFFF00"/>
                </a:solidFill>
              </a:rPr>
              <a:t> size, </a:t>
            </a:r>
            <a:r>
              <a:rPr lang="en-US" sz="2000" b="1" dirty="0" err="1" smtClean="0">
                <a:solidFill>
                  <a:srgbClr val="FFFF00"/>
                </a:solidFill>
              </a:rPr>
              <a:t>size_t</a:t>
            </a:r>
            <a:r>
              <a:rPr lang="en-US" sz="2000" b="1" dirty="0" smtClean="0">
                <a:solidFill>
                  <a:srgbClr val="FFFF00"/>
                </a:solidFill>
              </a:rPr>
              <a:t> n, FILE*stream);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 </a:t>
            </a:r>
            <a:r>
              <a:rPr lang="en-US" sz="2000" b="1" u="sng" dirty="0" smtClean="0">
                <a:solidFill>
                  <a:schemeClr val="bg1"/>
                </a:solidFill>
              </a:rPr>
              <a:t>Remarks: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>
                <a:solidFill>
                  <a:schemeClr val="bg1"/>
                </a:solidFill>
              </a:rPr>
              <a:t>fwrite</a:t>
            </a:r>
            <a:r>
              <a:rPr lang="en-US" sz="2000" dirty="0" smtClean="0">
                <a:solidFill>
                  <a:schemeClr val="bg1"/>
                </a:solidFill>
              </a:rPr>
              <a:t> appends a specified number of equal-sized data items to an output file.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  </a:t>
            </a:r>
            <a:r>
              <a:rPr lang="en-US" sz="2000" b="1" dirty="0" err="1" smtClean="0">
                <a:solidFill>
                  <a:schemeClr val="bg1"/>
                </a:solidFill>
              </a:rPr>
              <a:t>ptr</a:t>
            </a:r>
            <a:r>
              <a:rPr lang="en-US" sz="2000" b="1" dirty="0" smtClean="0">
                <a:solidFill>
                  <a:schemeClr val="bg1"/>
                </a:solidFill>
              </a:rPr>
              <a:t>        = Pointer to any object; the data written begins at </a:t>
            </a:r>
            <a:r>
              <a:rPr lang="en-US" sz="2000" b="1" dirty="0" err="1" smtClean="0">
                <a:solidFill>
                  <a:schemeClr val="bg1"/>
                </a:solidFill>
              </a:rPr>
              <a:t>ptr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 size      = Length of each item of data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 n          =Number of data items to be appended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 stream = file pointer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D18-8453-466E-8BAF-0FD30A36957B}" type="slidenum">
              <a:rPr lang="en-US"/>
              <a:pPr/>
              <a:t>3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 Program To Write Character In A 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#include &lt;</a:t>
            </a:r>
            <a:r>
              <a:rPr lang="en-US" b="1" dirty="0" err="1" smtClean="0">
                <a:solidFill>
                  <a:srgbClr val="FFFF00"/>
                </a:solidFill>
              </a:rPr>
              <a:t>stdio.h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pPr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main()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FILE * </a:t>
            </a:r>
            <a:r>
              <a:rPr lang="en-US" b="1" dirty="0" err="1" smtClean="0">
                <a:solidFill>
                  <a:srgbClr val="FFFF00"/>
                </a:solidFill>
              </a:rPr>
              <a:t>fp</a:t>
            </a:r>
            <a:r>
              <a:rPr lang="en-US" b="1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</a:rPr>
              <a:t>fp</a:t>
            </a:r>
            <a:r>
              <a:rPr lang="en-US" b="1" dirty="0" smtClean="0">
                <a:solidFill>
                  <a:srgbClr val="FFFF00"/>
                </a:solidFill>
              </a:rPr>
              <a:t>=</a:t>
            </a:r>
            <a:r>
              <a:rPr lang="en-US" b="1" dirty="0" err="1" smtClean="0">
                <a:solidFill>
                  <a:srgbClr val="FFFF00"/>
                </a:solidFill>
              </a:rPr>
              <a:t>fopen</a:t>
            </a:r>
            <a:r>
              <a:rPr lang="en-US" b="1" dirty="0" smtClean="0">
                <a:solidFill>
                  <a:srgbClr val="FFFF00"/>
                </a:solidFill>
              </a:rPr>
              <a:t>("B:\\</a:t>
            </a:r>
            <a:r>
              <a:rPr lang="en-US" b="1" dirty="0" err="1" smtClean="0">
                <a:solidFill>
                  <a:srgbClr val="FFFF00"/>
                </a:solidFill>
              </a:rPr>
              <a:t>message.txt","w</a:t>
            </a:r>
            <a:r>
              <a:rPr lang="en-US" b="1" dirty="0" smtClean="0">
                <a:solidFill>
                  <a:srgbClr val="FFFF00"/>
                </a:solidFill>
              </a:rPr>
              <a:t>");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if(</a:t>
            </a:r>
            <a:r>
              <a:rPr lang="en-US" b="1" dirty="0" err="1" smtClean="0">
                <a:solidFill>
                  <a:srgbClr val="FFFF00"/>
                </a:solidFill>
              </a:rPr>
              <a:t>fp</a:t>
            </a:r>
            <a:r>
              <a:rPr lang="en-US" b="1" dirty="0" smtClean="0">
                <a:solidFill>
                  <a:srgbClr val="FFFF00"/>
                </a:solidFill>
              </a:rPr>
              <a:t>==NULL)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>
                <a:solidFill>
                  <a:srgbClr val="FFFF00"/>
                </a:solidFill>
              </a:rPr>
              <a:t>("Sorry! File cannot be opened");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return 1;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D18-8453-466E-8BAF-0FD30A36957B}" type="slidenum">
              <a:rPr lang="en-US"/>
              <a:pPr/>
              <a:t>4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 Program To Write Character In A 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b="1" dirty="0" smtClean="0">
                <a:solidFill>
                  <a:srgbClr val="FFFF00"/>
                </a:solidFill>
              </a:rPr>
              <a:t>char </a:t>
            </a:r>
            <a:r>
              <a:rPr lang="en-US" b="1" dirty="0" err="1" smtClean="0">
                <a:solidFill>
                  <a:srgbClr val="FFFF00"/>
                </a:solidFill>
              </a:rPr>
              <a:t>str</a:t>
            </a:r>
            <a:r>
              <a:rPr lang="en-US" b="1" dirty="0" smtClean="0">
                <a:solidFill>
                  <a:srgbClr val="FFFF00"/>
                </a:solidFill>
              </a:rPr>
              <a:t>[100];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>
                <a:solidFill>
                  <a:srgbClr val="FFFF00"/>
                </a:solidFill>
              </a:rPr>
              <a:t>("Type a message:");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gets(</a:t>
            </a:r>
            <a:r>
              <a:rPr lang="en-US" b="1" dirty="0" err="1" smtClean="0">
                <a:solidFill>
                  <a:srgbClr val="FFFF00"/>
                </a:solidFill>
              </a:rPr>
              <a:t>str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=0;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while(</a:t>
            </a:r>
            <a:r>
              <a:rPr lang="en-US" b="1" dirty="0" err="1" smtClean="0">
                <a:solidFill>
                  <a:srgbClr val="FFFF00"/>
                </a:solidFill>
              </a:rPr>
              <a:t>str</a:t>
            </a:r>
            <a:r>
              <a:rPr lang="en-US" b="1" dirty="0" smtClean="0">
                <a:solidFill>
                  <a:srgbClr val="FFFF00"/>
                </a:solidFill>
              </a:rPr>
              <a:t>[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]!='\0')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err="1" smtClean="0">
                <a:solidFill>
                  <a:srgbClr val="FFFF00"/>
                </a:solidFill>
              </a:rPr>
              <a:t>fputc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str</a:t>
            </a:r>
            <a:r>
              <a:rPr lang="en-US" b="1" dirty="0" smtClean="0">
                <a:solidFill>
                  <a:srgbClr val="FFFF00"/>
                </a:solidFill>
              </a:rPr>
              <a:t>[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],</a:t>
            </a:r>
            <a:r>
              <a:rPr lang="en-US" b="1" dirty="0" err="1" smtClean="0">
                <a:solidFill>
                  <a:srgbClr val="FFFF00"/>
                </a:solidFill>
              </a:rPr>
              <a:t>fp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++;</a:t>
            </a:r>
          </a:p>
          <a:p>
            <a:pPr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</a:rPr>
              <a:t>fclose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fp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>
                <a:solidFill>
                  <a:srgbClr val="FFFF00"/>
                </a:solidFill>
              </a:rPr>
              <a:t>("\</a:t>
            </a:r>
            <a:r>
              <a:rPr lang="en-US" b="1" dirty="0" err="1" smtClean="0">
                <a:solidFill>
                  <a:srgbClr val="FFFF00"/>
                </a:solidFill>
              </a:rPr>
              <a:t>nFile</a:t>
            </a:r>
            <a:r>
              <a:rPr lang="en-US" b="1" dirty="0" smtClean="0">
                <a:solidFill>
                  <a:srgbClr val="FFFF00"/>
                </a:solidFill>
              </a:rPr>
              <a:t> saved successfully!");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return 0;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D18-8453-466E-8BAF-0FD30A36957B}" type="slidenum">
              <a:rPr lang="en-US"/>
              <a:pPr/>
              <a:t>5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 Program To Read Characters From A 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#include &lt;</a:t>
            </a:r>
            <a:r>
              <a:rPr lang="en-US" b="1" dirty="0" err="1" smtClean="0">
                <a:solidFill>
                  <a:srgbClr val="FFFF00"/>
                </a:solidFill>
              </a:rPr>
              <a:t>stdio.h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main()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FILE *</a:t>
            </a:r>
            <a:r>
              <a:rPr lang="en-US" b="1" dirty="0" err="1" smtClean="0">
                <a:solidFill>
                  <a:srgbClr val="FFFF00"/>
                </a:solidFill>
              </a:rPr>
              <a:t>fp</a:t>
            </a:r>
            <a:r>
              <a:rPr lang="en-US" b="1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</a:rPr>
              <a:t>fp</a:t>
            </a:r>
            <a:r>
              <a:rPr lang="en-US" b="1" dirty="0" smtClean="0">
                <a:solidFill>
                  <a:srgbClr val="FFFF00"/>
                </a:solidFill>
              </a:rPr>
              <a:t>=</a:t>
            </a:r>
            <a:r>
              <a:rPr lang="en-US" b="1" dirty="0" err="1" smtClean="0">
                <a:solidFill>
                  <a:srgbClr val="FFFF00"/>
                </a:solidFill>
              </a:rPr>
              <a:t>fopen</a:t>
            </a:r>
            <a:r>
              <a:rPr lang="en-US" b="1" dirty="0" smtClean="0">
                <a:solidFill>
                  <a:srgbClr val="FFFF00"/>
                </a:solidFill>
              </a:rPr>
              <a:t>("d:\\</a:t>
            </a:r>
            <a:r>
              <a:rPr lang="en-US" b="1" dirty="0" err="1" smtClean="0">
                <a:solidFill>
                  <a:srgbClr val="FFFF00"/>
                </a:solidFill>
              </a:rPr>
              <a:t>message.txt","r</a:t>
            </a:r>
            <a:r>
              <a:rPr lang="en-US" b="1" dirty="0" smtClean="0">
                <a:solidFill>
                  <a:srgbClr val="FFFF00"/>
                </a:solidFill>
              </a:rPr>
              <a:t>");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if(</a:t>
            </a:r>
            <a:r>
              <a:rPr lang="en-US" b="1" dirty="0" err="1" smtClean="0">
                <a:solidFill>
                  <a:srgbClr val="FFFF00"/>
                </a:solidFill>
              </a:rPr>
              <a:t>fp</a:t>
            </a:r>
            <a:r>
              <a:rPr lang="en-US" b="1" dirty="0" smtClean="0">
                <a:solidFill>
                  <a:srgbClr val="FFFF00"/>
                </a:solidFill>
              </a:rPr>
              <a:t>==NULL)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>
                <a:solidFill>
                  <a:srgbClr val="FFFF00"/>
                </a:solidFill>
              </a:rPr>
              <a:t>("Sorry ! File cannot be opened");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return 1;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D18-8453-466E-8BAF-0FD30A36957B}" type="slidenum">
              <a:rPr lang="en-US"/>
              <a:pPr/>
              <a:t>6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 Program To Read Characters From A 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char </a:t>
            </a:r>
            <a:r>
              <a:rPr lang="en-US" b="1" dirty="0" err="1" smtClean="0">
                <a:solidFill>
                  <a:srgbClr val="FFFF00"/>
                </a:solidFill>
              </a:rPr>
              <a:t>ch</a:t>
            </a:r>
            <a:r>
              <a:rPr lang="en-US" b="1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while(1)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err="1" smtClean="0">
                <a:solidFill>
                  <a:srgbClr val="FFFF00"/>
                </a:solidFill>
              </a:rPr>
              <a:t>ch</a:t>
            </a:r>
            <a:r>
              <a:rPr lang="en-US" b="1" dirty="0" smtClean="0">
                <a:solidFill>
                  <a:srgbClr val="FFFF00"/>
                </a:solidFill>
              </a:rPr>
              <a:t>=</a:t>
            </a:r>
            <a:r>
              <a:rPr lang="en-US" b="1" dirty="0" err="1" smtClean="0">
                <a:solidFill>
                  <a:srgbClr val="FFFF00"/>
                </a:solidFill>
              </a:rPr>
              <a:t>fgetc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fp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if(</a:t>
            </a:r>
            <a:r>
              <a:rPr lang="en-US" b="1" dirty="0" err="1" smtClean="0">
                <a:solidFill>
                  <a:srgbClr val="FFFF00"/>
                </a:solidFill>
              </a:rPr>
              <a:t>ch</a:t>
            </a:r>
            <a:r>
              <a:rPr lang="en-US" b="1" dirty="0" smtClean="0">
                <a:solidFill>
                  <a:srgbClr val="FFFF00"/>
                </a:solidFill>
              </a:rPr>
              <a:t>==EOF)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    break;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>
                <a:solidFill>
                  <a:srgbClr val="FFFF00"/>
                </a:solidFill>
              </a:rPr>
              <a:t>("%</a:t>
            </a:r>
            <a:r>
              <a:rPr lang="en-US" b="1" dirty="0" err="1" smtClean="0">
                <a:solidFill>
                  <a:srgbClr val="FFFF00"/>
                </a:solidFill>
              </a:rPr>
              <a:t>c",ch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</a:rPr>
              <a:t>fclose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fp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>
                <a:solidFill>
                  <a:srgbClr val="FFFF00"/>
                </a:solidFill>
              </a:rPr>
              <a:t>("\</a:t>
            </a:r>
            <a:r>
              <a:rPr lang="en-US" b="1" dirty="0" err="1" smtClean="0">
                <a:solidFill>
                  <a:srgbClr val="FFFF00"/>
                </a:solidFill>
              </a:rPr>
              <a:t>nFile</a:t>
            </a:r>
            <a:r>
              <a:rPr lang="en-US" b="1" dirty="0" smtClean="0">
                <a:solidFill>
                  <a:srgbClr val="FFFF00"/>
                </a:solidFill>
              </a:rPr>
              <a:t> read successfully!");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return 0;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D18-8453-466E-8BAF-0FD30A36957B}" type="slidenum">
              <a:rPr lang="en-US"/>
              <a:pPr/>
              <a:t>7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 Program To Perform Both Write And Read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smtClean="0">
                <a:solidFill>
                  <a:srgbClr val="FFFF00"/>
                </a:solidFill>
              </a:rPr>
              <a:t>#include &lt;</a:t>
            </a:r>
            <a:r>
              <a:rPr lang="en-US" sz="2800" b="1" dirty="0" err="1" smtClean="0">
                <a:solidFill>
                  <a:srgbClr val="FFFF00"/>
                </a:solidFill>
              </a:rPr>
              <a:t>stdio.h</a:t>
            </a:r>
            <a:r>
              <a:rPr lang="en-US" sz="2800" b="1" dirty="0" smtClean="0">
                <a:solidFill>
                  <a:srgbClr val="FFFF00"/>
                </a:solidFill>
              </a:rPr>
              <a:t>&gt;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FFFF00"/>
                </a:solidFill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</a:rPr>
              <a:t> main()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FILE * </a:t>
            </a:r>
            <a:r>
              <a:rPr lang="en-US" sz="2800" b="1" dirty="0" err="1" smtClean="0">
                <a:solidFill>
                  <a:srgbClr val="FFFF00"/>
                </a:solidFill>
              </a:rPr>
              <a:t>fp</a:t>
            </a:r>
            <a:r>
              <a:rPr lang="en-US" sz="2800" b="1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err="1" smtClean="0">
                <a:solidFill>
                  <a:srgbClr val="FFFF00"/>
                </a:solidFill>
              </a:rPr>
              <a:t>fp</a:t>
            </a:r>
            <a:r>
              <a:rPr lang="en-US" sz="2800" b="1" dirty="0" smtClean="0">
                <a:solidFill>
                  <a:srgbClr val="FFFF00"/>
                </a:solidFill>
              </a:rPr>
              <a:t>=</a:t>
            </a:r>
            <a:r>
              <a:rPr lang="en-US" sz="2800" b="1" dirty="0" err="1" smtClean="0">
                <a:solidFill>
                  <a:srgbClr val="FFFF00"/>
                </a:solidFill>
              </a:rPr>
              <a:t>fopen</a:t>
            </a:r>
            <a:r>
              <a:rPr lang="en-US" sz="2800" b="1" dirty="0" smtClean="0">
                <a:solidFill>
                  <a:srgbClr val="FFFF00"/>
                </a:solidFill>
              </a:rPr>
              <a:t>("D:\\</a:t>
            </a:r>
            <a:r>
              <a:rPr lang="en-US" sz="2800" b="1" dirty="0" err="1" smtClean="0">
                <a:solidFill>
                  <a:srgbClr val="FFFF00"/>
                </a:solidFill>
              </a:rPr>
              <a:t>newmessage.txt","w</a:t>
            </a:r>
            <a:r>
              <a:rPr lang="en-US" sz="2800" b="1" dirty="0" smtClean="0">
                <a:solidFill>
                  <a:srgbClr val="FFFF00"/>
                </a:solidFill>
              </a:rPr>
              <a:t>+");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if(</a:t>
            </a:r>
            <a:r>
              <a:rPr lang="en-US" sz="2800" b="1" dirty="0" err="1" smtClean="0">
                <a:solidFill>
                  <a:srgbClr val="FFFF00"/>
                </a:solidFill>
              </a:rPr>
              <a:t>fp</a:t>
            </a:r>
            <a:r>
              <a:rPr lang="en-US" sz="2800" b="1" dirty="0" smtClean="0">
                <a:solidFill>
                  <a:srgbClr val="FFFF00"/>
                </a:solidFill>
              </a:rPr>
              <a:t>==NULL)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    </a:t>
            </a:r>
            <a:r>
              <a:rPr lang="en-US" sz="2800" b="1" dirty="0" err="1" smtClean="0">
                <a:solidFill>
                  <a:srgbClr val="FFFF00"/>
                </a:solidFill>
              </a:rPr>
              <a:t>printf</a:t>
            </a:r>
            <a:r>
              <a:rPr lang="en-US" sz="2800" b="1" dirty="0" smtClean="0">
                <a:solidFill>
                  <a:srgbClr val="FFFF00"/>
                </a:solidFill>
              </a:rPr>
              <a:t>("File cannot be opened");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    return 1;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D18-8453-466E-8BAF-0FD30A36957B}" type="slidenum">
              <a:rPr lang="en-US"/>
              <a:pPr/>
              <a:t>8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 Program To Perform Both Write And Read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char </a:t>
            </a:r>
            <a:r>
              <a:rPr lang="en-US" b="1" dirty="0" err="1" smtClean="0">
                <a:solidFill>
                  <a:srgbClr val="FFFF00"/>
                </a:solidFill>
              </a:rPr>
              <a:t>str</a:t>
            </a:r>
            <a:r>
              <a:rPr lang="en-US" b="1" dirty="0" smtClean="0">
                <a:solidFill>
                  <a:srgbClr val="FFFF00"/>
                </a:solidFill>
              </a:rPr>
              <a:t>[100];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>
                <a:solidFill>
                  <a:srgbClr val="FFFF00"/>
                </a:solidFill>
              </a:rPr>
              <a:t>("Type a message:");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gets(</a:t>
            </a:r>
            <a:r>
              <a:rPr lang="en-US" b="1" dirty="0" err="1" smtClean="0">
                <a:solidFill>
                  <a:srgbClr val="FFFF00"/>
                </a:solidFill>
              </a:rPr>
              <a:t>str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=0;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while(</a:t>
            </a:r>
            <a:r>
              <a:rPr lang="en-US" b="1" dirty="0" err="1" smtClean="0">
                <a:solidFill>
                  <a:srgbClr val="FFFF00"/>
                </a:solidFill>
              </a:rPr>
              <a:t>str</a:t>
            </a:r>
            <a:r>
              <a:rPr lang="en-US" b="1" dirty="0" smtClean="0">
                <a:solidFill>
                  <a:srgbClr val="FFFF00"/>
                </a:solidFill>
              </a:rPr>
              <a:t>[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]!='\0')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err="1" smtClean="0">
                <a:solidFill>
                  <a:srgbClr val="FFFF00"/>
                </a:solidFill>
              </a:rPr>
              <a:t>fputc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str</a:t>
            </a:r>
            <a:r>
              <a:rPr lang="en-US" b="1" dirty="0" smtClean="0">
                <a:solidFill>
                  <a:srgbClr val="FFFF00"/>
                </a:solidFill>
              </a:rPr>
              <a:t>[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],</a:t>
            </a:r>
            <a:r>
              <a:rPr lang="en-US" b="1" dirty="0" err="1" smtClean="0">
                <a:solidFill>
                  <a:srgbClr val="FFFF00"/>
                </a:solidFill>
              </a:rPr>
              <a:t>fp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++;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>
                <a:solidFill>
                  <a:srgbClr val="FFFF00"/>
                </a:solidFill>
              </a:rPr>
              <a:t>("File saved successfully. Press any key to read it\n");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_</a:t>
            </a:r>
            <a:r>
              <a:rPr lang="en-US" b="1" dirty="0" err="1" smtClean="0">
                <a:solidFill>
                  <a:srgbClr val="FFFF00"/>
                </a:solidFill>
              </a:rPr>
              <a:t>getch</a:t>
            </a:r>
            <a:r>
              <a:rPr lang="en-US" b="1" dirty="0" smtClean="0">
                <a:solidFill>
                  <a:srgbClr val="FFFF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D18-8453-466E-8BAF-0FD30A36957B}" type="slidenum">
              <a:rPr lang="en-US"/>
              <a:pPr/>
              <a:t>9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 Program To Perform Both Write And Read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char </a:t>
            </a:r>
            <a:r>
              <a:rPr lang="en-US" b="1" dirty="0" err="1" smtClean="0">
                <a:solidFill>
                  <a:srgbClr val="FFFF00"/>
                </a:solidFill>
              </a:rPr>
              <a:t>ch</a:t>
            </a:r>
            <a:r>
              <a:rPr lang="en-US" b="1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rewind(</a:t>
            </a:r>
            <a:r>
              <a:rPr lang="en-US" b="1" dirty="0" err="1" smtClean="0">
                <a:solidFill>
                  <a:srgbClr val="FFFF00"/>
                </a:solidFill>
              </a:rPr>
              <a:t>fp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while(1)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err="1" smtClean="0">
                <a:solidFill>
                  <a:srgbClr val="FFFF00"/>
                </a:solidFill>
              </a:rPr>
              <a:t>ch</a:t>
            </a:r>
            <a:r>
              <a:rPr lang="en-US" b="1" dirty="0" smtClean="0">
                <a:solidFill>
                  <a:srgbClr val="FFFF00"/>
                </a:solidFill>
              </a:rPr>
              <a:t>=</a:t>
            </a:r>
            <a:r>
              <a:rPr lang="en-US" b="1" dirty="0" err="1" smtClean="0">
                <a:solidFill>
                  <a:srgbClr val="FFFF00"/>
                </a:solidFill>
              </a:rPr>
              <a:t>fgetc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fp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if(</a:t>
            </a:r>
            <a:r>
              <a:rPr lang="en-US" b="1" dirty="0" err="1" smtClean="0">
                <a:solidFill>
                  <a:srgbClr val="FFFF00"/>
                </a:solidFill>
              </a:rPr>
              <a:t>ch</a:t>
            </a:r>
            <a:r>
              <a:rPr lang="en-US" b="1" dirty="0" smtClean="0">
                <a:solidFill>
                  <a:srgbClr val="FFFF00"/>
                </a:solidFill>
              </a:rPr>
              <a:t>==EOF)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    break;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</a:t>
            </a: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>
                <a:solidFill>
                  <a:srgbClr val="FFFF00"/>
                </a:solidFill>
              </a:rPr>
              <a:t>("%</a:t>
            </a:r>
            <a:r>
              <a:rPr lang="en-US" b="1" dirty="0" err="1" smtClean="0">
                <a:solidFill>
                  <a:srgbClr val="FFFF00"/>
                </a:solidFill>
              </a:rPr>
              <a:t>c",ch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</a:rPr>
              <a:t>fclose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fp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>
                <a:solidFill>
                  <a:srgbClr val="FFFF00"/>
                </a:solidFill>
              </a:rPr>
              <a:t>("\</a:t>
            </a:r>
            <a:r>
              <a:rPr lang="en-US" b="1" dirty="0" err="1" smtClean="0">
                <a:solidFill>
                  <a:srgbClr val="FFFF00"/>
                </a:solidFill>
              </a:rPr>
              <a:t>nFile</a:t>
            </a:r>
            <a:r>
              <a:rPr lang="en-US" b="1" dirty="0" smtClean="0">
                <a:solidFill>
                  <a:srgbClr val="FFFF00"/>
                </a:solidFill>
              </a:rPr>
              <a:t> read successfully!");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return 0;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1355</Words>
  <Application>Microsoft Office PowerPoint</Application>
  <PresentationFormat>On-screen Show (4:3)</PresentationFormat>
  <Paragraphs>236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 PROJECT BATCH</vt:lpstr>
      <vt:lpstr>CHAPTER 3</vt:lpstr>
      <vt:lpstr> A Program To Write Character In A File</vt:lpstr>
      <vt:lpstr> A Program To Write Character In A File</vt:lpstr>
      <vt:lpstr> A Program To Read Characters From A File</vt:lpstr>
      <vt:lpstr> A Program To Read Characters From A File</vt:lpstr>
      <vt:lpstr> A Program To Perform Both Write And Read </vt:lpstr>
      <vt:lpstr> A Program To Perform Both Write And Read </vt:lpstr>
      <vt:lpstr> A Program To Perform Both Write And Read </vt:lpstr>
      <vt:lpstr>Using fprintf( ) And fscanf( )</vt:lpstr>
      <vt:lpstr> A Program To Write/Read Student Record In A File</vt:lpstr>
      <vt:lpstr> A Program To Write/Read Student Record In A File</vt:lpstr>
      <vt:lpstr> A Program To Write/Read Student Record In A File</vt:lpstr>
      <vt:lpstr> A Program To Write/Read Student Record In A File</vt:lpstr>
      <vt:lpstr>File Opening Modes</vt:lpstr>
      <vt:lpstr>File Opening Modes</vt:lpstr>
      <vt:lpstr>File Types</vt:lpstr>
      <vt:lpstr>Working With Binary Files</vt:lpstr>
      <vt:lpstr>Text Mode V/s Binary Mode</vt:lpstr>
      <vt:lpstr>Working With Binary Files</vt:lpstr>
      <vt:lpstr>fread ()</vt:lpstr>
      <vt:lpstr>fwrite()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Sachin</cp:lastModifiedBy>
  <cp:revision>517</cp:revision>
  <dcterms:created xsi:type="dcterms:W3CDTF">2017-12-26T10:06:07Z</dcterms:created>
  <dcterms:modified xsi:type="dcterms:W3CDTF">2018-04-10T19:18:53Z</dcterms:modified>
</cp:coreProperties>
</file>