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1" r:id="rId6"/>
    <p:sldId id="266" r:id="rId7"/>
    <p:sldId id="267" r:id="rId8"/>
    <p:sldId id="268" r:id="rId9"/>
    <p:sldId id="263" r:id="rId10"/>
    <p:sldId id="264"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bstract/document/8284445" TargetMode="External"/><Relationship Id="rId2" Type="http://schemas.openxmlformats.org/officeDocument/2006/relationships/hyperlink" Target="https://www.researchgate.net/publication/349799157_SMS_Spam_Detection_Using_Machine_Learning" TargetMode="External"/><Relationship Id="rId1" Type="http://schemas.openxmlformats.org/officeDocument/2006/relationships/slideLayout" Target="../slideLayouts/slideLayout1.xml"/><Relationship Id="rId4" Type="http://schemas.openxmlformats.org/officeDocument/2006/relationships/hyperlink" Target="https://cs229.stanford.edu/proj2013/ShiraniMehr-SMSSpamDetectionUsingMachineLearningApproach.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Syed Reshma Banu   2010030165</a:t>
            </a:r>
          </a:p>
          <a:p>
            <a:pPr marL="246960" indent="0" algn="ctr">
              <a:lnSpc>
                <a:spcPct val="100000"/>
              </a:lnSpc>
              <a:spcBef>
                <a:spcPts val="1001"/>
              </a:spcBef>
              <a:buNone/>
              <a:tabLst>
                <a:tab pos="0" algn="l"/>
              </a:tabLst>
            </a:pPr>
            <a:r>
              <a:rPr lang="en-US" sz="1800" spc="-1" dirty="0">
                <a:solidFill>
                  <a:srgbClr val="333333"/>
                </a:solidFill>
                <a:latin typeface="Times New Roman"/>
              </a:rPr>
              <a:t>B. </a:t>
            </a:r>
            <a:r>
              <a:rPr lang="en-US" sz="1800" spc="-1" dirty="0" err="1">
                <a:solidFill>
                  <a:srgbClr val="333333"/>
                </a:solidFill>
                <a:latin typeface="Times New Roman"/>
              </a:rPr>
              <a:t>Sravani</a:t>
            </a:r>
            <a:r>
              <a:rPr lang="en-US" sz="1800" spc="-1" dirty="0">
                <a:solidFill>
                  <a:srgbClr val="333333"/>
                </a:solidFill>
                <a:latin typeface="Times New Roman"/>
              </a:rPr>
              <a:t>    2010030544</a:t>
            </a:r>
            <a:endParaRPr lang="en-US" sz="1800" b="0" strike="noStrike" spc="-1" dirty="0">
              <a:solidFill>
                <a:srgbClr val="333333"/>
              </a:solidFill>
              <a:latin typeface="Times New Roman"/>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spc="-1" dirty="0" err="1">
                <a:solidFill>
                  <a:srgbClr val="333333"/>
                </a:solidFill>
                <a:latin typeface="Times New Roman"/>
              </a:rPr>
              <a:t>D.Vinod</a:t>
            </a:r>
            <a:r>
              <a:rPr lang="en-US" sz="1800" spc="-1" dirty="0">
                <a:solidFill>
                  <a:srgbClr val="333333"/>
                </a:solidFill>
                <a:latin typeface="Times New Roman"/>
              </a:rPr>
              <a:t> Kumar </a:t>
            </a:r>
            <a:endParaRPr lang="en-IN" sz="1800" spc="-1" dirty="0">
              <a:solidFill>
                <a:srgbClr val="000000"/>
              </a:solidFill>
            </a:endParaRPr>
          </a:p>
          <a:p>
            <a:pPr marL="246960" indent="0" algn="ctr">
              <a:lnSpc>
                <a:spcPct val="100000"/>
              </a:lnSpc>
              <a:spcBef>
                <a:spcPts val="1001"/>
              </a:spcBef>
              <a:buNone/>
              <a:tabLst>
                <a:tab pos="0" algn="l"/>
              </a:tabLst>
            </a:pPr>
            <a:r>
              <a:rPr lang="en-US" sz="1800" spc="-1" dirty="0">
                <a:solidFill>
                  <a:srgbClr val="333333"/>
                </a:solidFill>
                <a:latin typeface="Times New Roman"/>
              </a:rPr>
              <a:t>Assistant professor</a:t>
            </a:r>
            <a:endParaRPr lang="en-IN" sz="1800" spc="-1" dirty="0">
              <a:solidFill>
                <a:srgbClr val="000000"/>
              </a:solidFill>
            </a:endParaRPr>
          </a:p>
          <a:p>
            <a:pPr marL="2469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Calibri Light"/>
              </a:rPr>
              <a:t>Review-2 on</a:t>
            </a:r>
            <a:br>
              <a:rPr sz="4000" dirty="0"/>
            </a:br>
            <a:r>
              <a:rPr lang="en-US" sz="4000" spc="-1" dirty="0">
                <a:solidFill>
                  <a:srgbClr val="000000"/>
                </a:solidFill>
                <a:latin typeface="Calibri Light"/>
              </a:rPr>
              <a:t>SMS SPAM DETECTION</a:t>
            </a:r>
            <a:r>
              <a:rPr lang="en-US" sz="4000" b="0" strike="noStrike" spc="-1" dirty="0">
                <a:solidFill>
                  <a:srgbClr val="000000"/>
                </a:solidFill>
                <a:latin typeface="Calibri Light"/>
              </a:rPr>
              <a:t> of the Capstone Project</a:t>
            </a:r>
            <a:endParaRPr lang="en-IN" sz="4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 calcmode="lin" valueType="num">
                                      <p:cBhvr additive="repl">
                                        <p:cTn id="7"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2" end="2"/>
                                            </p:txEl>
                                          </p:spTgt>
                                        </p:tgtEl>
                                        <p:attrNameLst>
                                          <p:attrName>style.visibility</p:attrName>
                                        </p:attrNameLst>
                                      </p:cBhvr>
                                      <p:to>
                                        <p:strVal val="visible"/>
                                      </p:to>
                                    </p:set>
                                    <p:anim calcmode="lin" valueType="num">
                                      <p:cBhvr additive="repl">
                                        <p:cTn id="13"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3" end="3"/>
                                            </p:txEl>
                                          </p:spTgt>
                                        </p:tgtEl>
                                        <p:attrNameLst>
                                          <p:attrName>style.visibility</p:attrName>
                                        </p:attrNameLst>
                                      </p:cBhvr>
                                      <p:to>
                                        <p:strVal val="visible"/>
                                      </p:to>
                                    </p:set>
                                    <p:anim calcmode="lin" valueType="num">
                                      <p:cBhvr additive="repl">
                                        <p:cTn id="19"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4" end="4"/>
                                            </p:txEl>
                                          </p:spTgt>
                                        </p:tgtEl>
                                        <p:attrNameLst>
                                          <p:attrName>style.visibility</p:attrName>
                                        </p:attrNameLst>
                                      </p:cBhvr>
                                      <p:to>
                                        <p:strVal val="visible"/>
                                      </p:to>
                                    </p:set>
                                    <p:anim calcmode="lin" valueType="num">
                                      <p:cBhvr additive="repl">
                                        <p:cTn id="25"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5" end="5"/>
                                            </p:txEl>
                                          </p:spTgt>
                                        </p:tgtEl>
                                        <p:attrNameLst>
                                          <p:attrName>style.visibility</p:attrName>
                                        </p:attrNameLst>
                                      </p:cBhvr>
                                      <p:to>
                                        <p:strVal val="visible"/>
                                      </p:to>
                                    </p:set>
                                    <p:anim calcmode="lin" valueType="num">
                                      <p:cBhvr additive="repl">
                                        <p:cTn id="31"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r>
              <a:rPr lang="en-US" sz="2400" spc="-1" dirty="0">
                <a:solidFill>
                  <a:srgbClr val="000000"/>
                </a:solidFill>
                <a:latin typeface="Times New Roman"/>
              </a:rPr>
              <a:t>(If any one objective is completed)</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 the modern world where digitization is everywhere, SMS has become one of the most vital forms of communications, unlike other chatting-based messaging systems like Facebook, WhatsApp etc.</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Spam can come in various forms, including email spam, SMS spam (text messages), social media spam (spam comments, friend requests, etc.)</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Spam detection is essential for protecting users from phishing and malware, saving time by filtering irrelevant messages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SMS spam refers to unsolicited text messages sent to a large number of recipients, often for advertising or phishing purposes. It can include unwanted offers, scams, or attempts to collect sensitive information.</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So, to identify those messages Authors have developed a system which will identify such malicious messages and will identify whether or not the message is SPAM or HAM </a:t>
            </a:r>
          </a:p>
          <a:p>
            <a:pPr marL="228600" indent="-228600">
              <a:lnSpc>
                <a:spcPct val="90000"/>
              </a:lnSpc>
              <a:spcBef>
                <a:spcPts val="1001"/>
              </a:spcBef>
              <a:buClr>
                <a:srgbClr val="000000"/>
              </a:buClr>
              <a:buFont typeface="Arial"/>
              <a:buChar char="•"/>
            </a:pP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The objective of the SMS spam detection project is to  identify and filter out unwanted spam messages from legitimate ones within the realm of text messaging. </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In this project, the goal is to apply, Support Vector Machines (SVM) machine learning algorithm to SMS spam classification problem, compare their performance to gain insight and further explore the problem, and design an application based on one of these algorithms that can filter SMS spams with high accuracy.</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p:spPr>
        <p:txBody>
          <a:bodyPr lIns="90000" tIns="45000" rIns="90000" bIns="45000" anchor="ctr">
            <a:normAutofit/>
          </a:bodyPr>
          <a:lstStyle/>
          <a:p>
            <a:pPr indent="0" algn="ctr">
              <a:buNone/>
              <a:tabLst>
                <a:tab pos="0" algn="l"/>
              </a:tabLst>
            </a:pPr>
            <a:r>
              <a:rPr lang="en-US" sz="3700" b="0" strike="noStrike" spc="-1">
                <a:solidFill>
                  <a:srgbClr val="000000"/>
                </a:solidFill>
              </a:rPr>
              <a:t>Proposed Methodology/Architecture/Algorithm/Technique/</a:t>
            </a:r>
            <a:r>
              <a:rPr lang="en-US" sz="3700" b="0" strike="noStrike" spc="-1" err="1">
                <a:solidFill>
                  <a:srgbClr val="000000"/>
                </a:solidFill>
              </a:rPr>
              <a:t>etc</a:t>
            </a:r>
            <a:endParaRPr lang="en-US" sz="3700" b="0" strike="noStrike" spc="-1">
              <a:solidFill>
                <a:srgbClr val="000000"/>
              </a:solidFill>
            </a:endParaRPr>
          </a:p>
        </p:txBody>
      </p:sp>
      <p:pic>
        <p:nvPicPr>
          <p:cNvPr id="4" name="Picture 3" descr="A diagram of data processing&#10;&#10;Description automatically generated">
            <a:extLst>
              <a:ext uri="{FF2B5EF4-FFF2-40B4-BE49-F238E27FC236}">
                <a16:creationId xmlns:a16="http://schemas.microsoft.com/office/drawing/2014/main" id="{FAEAC9F8-CBAC-D613-BA35-90AAE4D06FC1}"/>
              </a:ext>
            </a:extLst>
          </p:cNvPr>
          <p:cNvPicPr>
            <a:picLocks noChangeAspect="1"/>
          </p:cNvPicPr>
          <p:nvPr/>
        </p:nvPicPr>
        <p:blipFill>
          <a:blip r:embed="rId2"/>
          <a:stretch>
            <a:fillRect/>
          </a:stretch>
        </p:blipFill>
        <p:spPr>
          <a:xfrm>
            <a:off x="1134533" y="1604519"/>
            <a:ext cx="9770534" cy="4508413"/>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Implementation Details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lnSpc>
                <a:spcPct val="90000"/>
              </a:lnSpc>
              <a:spcBef>
                <a:spcPts val="1001"/>
              </a:spcBef>
              <a:tabLst>
                <a:tab pos="0" algn="l"/>
              </a:tabLst>
            </a:pPr>
            <a:r>
              <a:rPr lang="en-US" sz="2400" b="0" strike="noStrike" spc="-1" dirty="0">
                <a:solidFill>
                  <a:srgbClr val="000000"/>
                </a:solidFill>
                <a:latin typeface="Arial"/>
              </a:rPr>
              <a:t> </a:t>
            </a:r>
            <a:r>
              <a:rPr lang="en-US" sz="2400" b="0" strike="noStrike" spc="-1" dirty="0">
                <a:solidFill>
                  <a:srgbClr val="000000"/>
                </a:solidFill>
                <a:latin typeface="Times New Roman" panose="02020603050405020304" pitchFamily="18" charset="0"/>
                <a:cs typeface="Times New Roman" panose="02020603050405020304" pitchFamily="18" charset="0"/>
              </a:rPr>
              <a:t>SVM are strong model  for SMS spam detection due to their ease of implementation, interpretability, and good performance on text classification tasks.</a:t>
            </a:r>
          </a:p>
          <a:p>
            <a:pPr marL="571500" indent="-342900">
              <a:lnSpc>
                <a:spcPct val="90000"/>
              </a:lnSpc>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Support Vector Machines (SVM) are commonly used in SMS spam detection for their ability to effectively separate and classify text messages as spam or ham. SVM is particularly effective at finding a hyperplane that optimally separates different classes of data. In SMS spam detection, this means SVM can create a decision boundary that effectively separates spam messages</a:t>
            </a:r>
          </a:p>
          <a:p>
            <a:pPr marL="571500" indent="-342900">
              <a:lnSpc>
                <a:spcPct val="90000"/>
              </a:lnSpc>
              <a:spcBef>
                <a:spcPts val="1001"/>
              </a:spcBef>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571500" indent="-342900">
              <a:lnSpc>
                <a:spcPct val="90000"/>
              </a:lnSpc>
              <a:spcBef>
                <a:spcPts val="1001"/>
              </a:spcBef>
              <a:tabLst>
                <a:tab pos="0" algn="l"/>
              </a:tabLst>
            </a:pPr>
            <a:endParaRPr lang="en-US" sz="2400" spc="-1" dirty="0">
              <a:solidFill>
                <a:srgbClr val="000000"/>
              </a:solidFill>
              <a:latin typeface="Arial"/>
            </a:endParaRPr>
          </a:p>
          <a:p>
            <a:pPr marL="571500" indent="-342900">
              <a:lnSpc>
                <a:spcPct val="90000"/>
              </a:lnSpc>
              <a:spcBef>
                <a:spcPts val="1001"/>
              </a:spcBef>
              <a:tabLst>
                <a:tab pos="0" algn="l"/>
              </a:tabLst>
            </a:pPr>
            <a:endParaRPr lang="en-US" sz="2400" b="0" strike="noStrike" spc="-1" dirty="0">
              <a:solidFill>
                <a:srgbClr val="000000"/>
              </a:solidFill>
              <a:latin typeface="Arial"/>
            </a:endParaRPr>
          </a:p>
        </p:txBody>
      </p:sp>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Results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indent="0">
              <a:lnSpc>
                <a:spcPct val="90000"/>
              </a:lnSpc>
              <a:spcBef>
                <a:spcPts val="1001"/>
              </a:spcBef>
              <a:buNone/>
              <a:tabLst>
                <a:tab pos="0" algn="l"/>
              </a:tabLst>
            </a:pPr>
            <a:endParaRPr lang="en-US" sz="2400" b="0" strike="noStrike" spc="-1" dirty="0">
              <a:solidFill>
                <a:srgbClr val="000000"/>
              </a:solidFill>
              <a:latin typeface="Times New Roman"/>
            </a:endParaRPr>
          </a:p>
          <a:p>
            <a:pPr indent="0">
              <a:lnSpc>
                <a:spcPct val="90000"/>
              </a:lnSpc>
              <a:spcBef>
                <a:spcPts val="1001"/>
              </a:spcBef>
              <a:buNone/>
              <a:tabLst>
                <a:tab pos="0" algn="l"/>
              </a:tabLst>
            </a:pPr>
            <a:endParaRPr lang="en-IN" sz="2400" b="0" strike="noStrike" spc="-1" dirty="0">
              <a:solidFill>
                <a:srgbClr val="000000"/>
              </a:solidFill>
              <a:latin typeface="Arial"/>
            </a:endParaRPr>
          </a:p>
        </p:txBody>
      </p:sp>
      <p:pic>
        <p:nvPicPr>
          <p:cNvPr id="2" name="Content Placeholder 4">
            <a:extLst>
              <a:ext uri="{FF2B5EF4-FFF2-40B4-BE49-F238E27FC236}">
                <a16:creationId xmlns:a16="http://schemas.microsoft.com/office/drawing/2014/main" id="{871B86A5-BAC5-7B79-4B71-C960BF0B18C3}"/>
              </a:ext>
            </a:extLst>
          </p:cNvPr>
          <p:cNvPicPr>
            <a:picLocks noChangeAspect="1"/>
          </p:cNvPicPr>
          <p:nvPr/>
        </p:nvPicPr>
        <p:blipFill>
          <a:blip r:embed="rId2"/>
          <a:stretch>
            <a:fillRect/>
          </a:stretch>
        </p:blipFill>
        <p:spPr>
          <a:xfrm>
            <a:off x="279132" y="1155032"/>
            <a:ext cx="11745587" cy="5159141"/>
          </a:xfrm>
          <a:prstGeom prst="rect">
            <a:avLst/>
          </a:prstGeom>
          <a:noFill/>
          <a:ln w="0">
            <a:noFill/>
          </a:ln>
        </p:spPr>
      </p:pic>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0001-D3FD-9694-067E-AD5EC246612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73E72B9F-7009-3D56-C18C-C59858B32F36}"/>
              </a:ext>
            </a:extLst>
          </p:cNvPr>
          <p:cNvSpPr>
            <a:spLocks noGrp="1"/>
          </p:cNvSpPr>
          <p:nvPr>
            <p:ph type="subTitle"/>
          </p:nvPr>
        </p:nvSpPr>
        <p:spPr/>
        <p:txBody>
          <a:bodyPr/>
          <a:lstStyle/>
          <a:p>
            <a:endParaRPr lang="en-IN" dirty="0"/>
          </a:p>
        </p:txBody>
      </p:sp>
      <p:pic>
        <p:nvPicPr>
          <p:cNvPr id="4" name="Content Placeholder 4">
            <a:extLst>
              <a:ext uri="{FF2B5EF4-FFF2-40B4-BE49-F238E27FC236}">
                <a16:creationId xmlns:a16="http://schemas.microsoft.com/office/drawing/2014/main" id="{13577CAC-B19D-A024-6024-5B685B96E9AF}"/>
              </a:ext>
            </a:extLst>
          </p:cNvPr>
          <p:cNvPicPr>
            <a:picLocks noGrp="1" noChangeAspect="1"/>
          </p:cNvPicPr>
          <p:nvPr>
            <p:ph idx="1"/>
          </p:nvPr>
        </p:nvPicPr>
        <p:blipFill>
          <a:blip r:embed="rId2"/>
          <a:stretch>
            <a:fillRect/>
          </a:stretch>
        </p:blipFill>
        <p:spPr>
          <a:xfrm>
            <a:off x="0" y="86627"/>
            <a:ext cx="12192000" cy="6121668"/>
          </a:xfrm>
        </p:spPr>
      </p:pic>
    </p:spTree>
    <p:extLst>
      <p:ext uri="{BB962C8B-B14F-4D97-AF65-F5344CB8AC3E}">
        <p14:creationId xmlns:p14="http://schemas.microsoft.com/office/powerpoint/2010/main" val="390714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US" sz="2800" b="0" strike="noStrike" spc="-1" dirty="0">
                <a:solidFill>
                  <a:srgbClr val="610B4B"/>
                </a:solidFill>
                <a:latin typeface="Times New Roman"/>
              </a:rPr>
              <a:t>List the Research paper </a:t>
            </a:r>
            <a:r>
              <a:rPr lang="en-US" sz="2800" b="0" strike="noStrike" spc="-1" dirty="0" err="1">
                <a:solidFill>
                  <a:srgbClr val="610B4B"/>
                </a:solidFill>
                <a:latin typeface="Times New Roman"/>
              </a:rPr>
              <a:t>titles,or</a:t>
            </a:r>
            <a:r>
              <a:rPr lang="en-US" sz="2800" b="0" strike="noStrike" spc="-1" dirty="0">
                <a:solidFill>
                  <a:srgbClr val="610B4B"/>
                </a:solidFill>
                <a:latin typeface="Times New Roman"/>
              </a:rPr>
              <a:t> website </a:t>
            </a:r>
            <a:r>
              <a:rPr lang="en-US" sz="2800" b="0" strike="noStrike" spc="-1" dirty="0" err="1">
                <a:solidFill>
                  <a:srgbClr val="610B4B"/>
                </a:solidFill>
                <a:latin typeface="Times New Roman"/>
              </a:rPr>
              <a:t>links,textbooks</a:t>
            </a:r>
            <a:r>
              <a:rPr lang="en-US" sz="2800" b="0" strike="noStrike" spc="-1" dirty="0">
                <a:solidFill>
                  <a:srgbClr val="610B4B"/>
                </a:solidFill>
                <a:latin typeface="Times New Roman"/>
              </a:rPr>
              <a:t>,</a:t>
            </a:r>
          </a:p>
          <a:p>
            <a:pPr marL="228600" indent="-228600">
              <a:lnSpc>
                <a:spcPct val="90000"/>
              </a:lnSpc>
              <a:spcBef>
                <a:spcPts val="1001"/>
              </a:spcBef>
              <a:buClr>
                <a:srgbClr val="610B4B"/>
              </a:buClr>
              <a:buFont typeface="Arial"/>
              <a:buChar char="•"/>
            </a:pPr>
            <a:r>
              <a:rPr lang="en-IN" sz="2800" b="0" strike="noStrike" spc="-1" dirty="0">
                <a:solidFill>
                  <a:srgbClr val="000000"/>
                </a:solidFill>
                <a:latin typeface="Arial"/>
                <a:hlinkClick r:id="rId2"/>
              </a:rPr>
              <a:t>https://www.researchgate.net/publication/349799157_SMS_Spam_Detection_Using_Machine_Learning</a:t>
            </a:r>
            <a:endParaRPr lang="en-US" spc="-1" dirty="0">
              <a:solidFill>
                <a:srgbClr val="610B4B"/>
              </a:solidFill>
              <a:latin typeface="Times New Roman"/>
            </a:endParaRPr>
          </a:p>
          <a:p>
            <a:pPr marL="228600" indent="-228600">
              <a:lnSpc>
                <a:spcPct val="90000"/>
              </a:lnSpc>
              <a:spcBef>
                <a:spcPts val="1001"/>
              </a:spcBef>
              <a:buClr>
                <a:srgbClr val="610B4B"/>
              </a:buClr>
              <a:buFont typeface="Arial"/>
              <a:buChar char="•"/>
            </a:pPr>
            <a:r>
              <a:rPr lang="en-IN" sz="2800" b="0" strike="noStrike" spc="-1" dirty="0">
                <a:solidFill>
                  <a:srgbClr val="000000"/>
                </a:solidFill>
                <a:latin typeface="Arial"/>
                <a:hlinkClick r:id="rId3"/>
              </a:rPr>
              <a:t>https://ieeexplore.ieee.org/abstract/document/8284445</a:t>
            </a:r>
            <a:endParaRPr lang="en-US" sz="2800" b="0" strike="noStrike" spc="-1" dirty="0">
              <a:solidFill>
                <a:srgbClr val="610B4B"/>
              </a:solidFill>
              <a:latin typeface="Times New Roman"/>
            </a:endParaRPr>
          </a:p>
          <a:p>
            <a:pPr marL="228600" indent="-228600">
              <a:lnSpc>
                <a:spcPct val="90000"/>
              </a:lnSpc>
              <a:spcBef>
                <a:spcPts val="1001"/>
              </a:spcBef>
              <a:buClr>
                <a:srgbClr val="610B4B"/>
              </a:buClr>
              <a:buFont typeface="Arial"/>
              <a:buChar char="•"/>
            </a:pPr>
            <a:r>
              <a:rPr lang="en-IN" sz="2800" b="0" strike="noStrike" spc="-1" dirty="0">
                <a:solidFill>
                  <a:srgbClr val="000000"/>
                </a:solidFill>
                <a:latin typeface="Arial"/>
                <a:hlinkClick r:id="rId4"/>
              </a:rPr>
              <a:t>https://cs229.stanford.edu/proj2013/ShiraniMehr-SMSSpamDetectionUsingMachineLearningApproach.pdf</a:t>
            </a:r>
            <a:endParaRPr lang="en-US" spc="-1" dirty="0">
              <a:solidFill>
                <a:srgbClr val="610B4B"/>
              </a:solidFill>
              <a:latin typeface="Times New Roman"/>
            </a:endParaRPr>
          </a:p>
          <a:p>
            <a:pPr marL="0" indent="0">
              <a:lnSpc>
                <a:spcPct val="90000"/>
              </a:lnSpc>
              <a:spcBef>
                <a:spcPts val="1001"/>
              </a:spcBef>
              <a:buClr>
                <a:srgbClr val="610B4B"/>
              </a:buClr>
              <a:buNone/>
            </a:pPr>
            <a:endParaRPr lang="en-IN" sz="2800" b="0" strike="noStrike" spc="-1" dirty="0">
              <a:solidFill>
                <a:srgbClr val="000000"/>
              </a:solidFill>
              <a:latin typeface="Arial"/>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471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inter-regular</vt:lpstr>
      <vt:lpstr>Symbol</vt:lpstr>
      <vt:lpstr>Times New Roman</vt:lpstr>
      <vt:lpstr>Wingdings</vt:lpstr>
      <vt:lpstr>Office Theme</vt:lpstr>
      <vt:lpstr>Review-2 on SMS SPAM DETECTION of the Capstone Project</vt:lpstr>
      <vt:lpstr>Overview</vt:lpstr>
      <vt:lpstr>Introduction</vt:lpstr>
      <vt:lpstr>Objectives of the Project</vt:lpstr>
      <vt:lpstr>Proposed Methodology/Architecture/Algorithm/Technique/etc</vt:lpstr>
      <vt:lpstr>Implementation Details</vt:lpstr>
      <vt:lpstr>Results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Syed Rasheed Pasha</cp:lastModifiedBy>
  <cp:revision>11</cp:revision>
  <dcterms:created xsi:type="dcterms:W3CDTF">2023-08-05T05:18:30Z</dcterms:created>
  <dcterms:modified xsi:type="dcterms:W3CDTF">2023-11-08T06:52:29Z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