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9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Novel approach for brain tumor prediction using hybrid model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87995"/>
              </p:ext>
            </p:extLst>
          </p:nvPr>
        </p:nvGraphicFramePr>
        <p:xfrm>
          <a:off x="630904" y="3274141"/>
          <a:ext cx="5418666" cy="249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20211COM0066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20211COM0085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K.M.Madhushree</a:t>
                      </a:r>
                      <a:endParaRPr lang="en-US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Sakshi.S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20211COM0052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Misbah Anum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20211COM0086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Syeda </a:t>
                      </a:r>
                      <a:r>
                        <a:rPr lang="en-US" sz="1800" u="none" strike="noStrike" cap="none" dirty="0" err="1"/>
                        <a:t>Taskiya</a:t>
                      </a:r>
                      <a:r>
                        <a:rPr lang="en-US" sz="1800" u="none" strike="noStrike" cap="none" dirty="0"/>
                        <a:t> Fathima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20211COM0061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Suhana Anjum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501448" y="3446756"/>
            <a:ext cx="5514292" cy="192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Prof. Mr. Arun Kumar S</a:t>
            </a:r>
            <a:endParaRPr lang="en-GB" sz="1700" dirty="0"/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/>
              <a:t>Review-2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80324"/>
            <a:ext cx="10668000" cy="4952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Model Design: Combines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EfficientNet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Convolutional Neural Networks (CNNs) to classify brain excrescences (meningioma, glioma, pituitary) from MRI images.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Preprocessing: Utilizes min-max normalization and data augmentation to enhance model robustness and generalization across different datasets.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Feature Extraction &amp; Classification: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EfficientNet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used for feature extraction, while CNN classification for improved processing and performance.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Evaluation: Model effectiveness assessed through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accuracy,offering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insights into classification capabilities.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Clinical Impact: High accuracy aids radiologists in early and precise brain excrescence detection, reducing reliance on manual analysis and supporting automated classification.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64135" indent="0" algn="just">
              <a:spcBef>
                <a:spcPts val="420"/>
              </a:spcBef>
              <a:buSzPts val="800"/>
              <a:buNone/>
              <a:tabLst>
                <a:tab pos="206375" algn="l"/>
              </a:tabLst>
            </a:pP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Aashutosh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Kharb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Prachi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Chaudhary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tumor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 using hybrid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EfficientNet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-faster R-CNN deep learning model,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September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2024.</a:t>
            </a:r>
            <a:endParaRPr lang="en-IN" sz="1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8580" indent="0" algn="just">
              <a:spcBef>
                <a:spcPts val="910"/>
              </a:spcBef>
              <a:buSzPts val="800"/>
              <a:buNone/>
              <a:tabLst>
                <a:tab pos="238125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Chetan Swarup,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Kamred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Udham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Singh, Ankit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Kumar,Saroj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Kumar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Pandey, Neeraj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varshney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Teekam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Singh, Brain tumor detection using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AlexNet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GoogLeNet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learning approaches, electronic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archive(2023).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7310" indent="0" algn="just">
              <a:buSzPts val="800"/>
              <a:buNone/>
              <a:tabLst>
                <a:tab pos="217170" algn="l"/>
              </a:tabLst>
            </a:pP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Sushreeta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Tripathy,Rishabh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Singh 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Mousim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Ray ,Automation of Brain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Tumor Identification using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EfficientNet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 Magnetic Resonance Images,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ScienceDirect,2023.</a:t>
            </a:r>
            <a:endParaRPr lang="en-IN" sz="1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4770" indent="0" algn="just">
              <a:spcBef>
                <a:spcPts val="910"/>
              </a:spcBef>
              <a:buSzPts val="800"/>
              <a:buNone/>
              <a:tabLst>
                <a:tab pos="217170" algn="l"/>
              </a:tabLst>
            </a:pP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Khaliki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M.Z.,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Başarslan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M.S. Brain tumor detection from images and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transfer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3-layer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CNN.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 14, 2664 (2024).</a:t>
            </a:r>
            <a:endParaRPr lang="en-IN" sz="1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915"/>
              </a:lnSpc>
              <a:spcBef>
                <a:spcPts val="5"/>
              </a:spcBef>
              <a:buSzPts val="800"/>
              <a:buNone/>
              <a:tabLst>
                <a:tab pos="186055" algn="l"/>
                <a:tab pos="588645" algn="l"/>
                <a:tab pos="1066800" algn="l"/>
                <a:tab pos="2079625" algn="l"/>
                <a:tab pos="2874010" algn="l"/>
              </a:tabLst>
            </a:pPr>
            <a:r>
              <a:rPr lang="en-US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Dillip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Ranjan,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Nayak,Neelamadhab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Padhy,Pradeep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Kumar</a:t>
            </a:r>
            <a:endParaRPr lang="en-IN" sz="1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Mallick,Mikhail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Zymbler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Sachin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Kumar,Brain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Tumor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Dense Efficient-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Net,MDPI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17 January 2022.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4135" indent="0" algn="just">
              <a:spcBef>
                <a:spcPts val="915"/>
              </a:spcBef>
              <a:buSzPts val="800"/>
              <a:buNone/>
              <a:tabLst>
                <a:tab pos="244475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Tan, M., &amp; Le, Q. 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EfficientNet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Rethinking Model Scaling for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 Neural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Networks,Proceedings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the 36th International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 on Machine Learning (ICML), PMLR,2019.</a:t>
            </a:r>
            <a:endParaRPr lang="en-IN" sz="1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LeCun, Y.,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Bottou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L., Bengio, Y., &amp; Haffner, P. , Gradient-Based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Recognition.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IEEE,1998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67310" lvl="0" indent="0" algn="just">
              <a:buSzPts val="800"/>
              <a:buNone/>
              <a:tabLst>
                <a:tab pos="21463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Cheng, J., Huang, W., Cao, S., Yang, R., Yang, W., Yun, Z., Wang, Z.,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 Feng, Q. , Enhanced Performance of Brain Tumor Classification via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Tumor Region Augmentation and Partition. PLOS ONE,2015.</a:t>
            </a:r>
            <a:endParaRPr lang="en-IN" sz="1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6675" lvl="0" indent="0" algn="just">
              <a:spcBef>
                <a:spcPts val="5"/>
              </a:spcBef>
              <a:spcAft>
                <a:spcPts val="0"/>
              </a:spcAft>
              <a:buSzPts val="800"/>
              <a:buNone/>
              <a:tabLst>
                <a:tab pos="25400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Shorten, C., &amp;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Khoshgoftaar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 M, A Survey on Image Data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Augmentation for Deep Learning. Journal of Big Data,2019.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6040" lvl="0" indent="0" algn="just">
              <a:buSzPts val="800"/>
              <a:buNone/>
              <a:tabLst>
                <a:tab pos="292735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Jayaraman, S.,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Esakkirajan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&amp;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Veerakumar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T, Digital Image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Processing. Tata McGraw-Hill Education,2009.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5405" lvl="0" indent="0" algn="just">
              <a:buSzPts val="800"/>
              <a:buNone/>
              <a:tabLst>
                <a:tab pos="311785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Cortes, C., &amp;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Vapnik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V, Support-Vector Networks. Machine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Learning,1995.</a:t>
            </a:r>
            <a:endParaRPr lang="en-IN" sz="1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4770" lvl="0" indent="0" algn="just">
              <a:buSzPts val="800"/>
              <a:buNone/>
              <a:tabLst>
                <a:tab pos="255905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El-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Dahshan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ESA,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Mohsen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HM,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Revett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Salem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ABM.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Computer-aided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diagnosis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tumor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MRI: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Expert Syst Appl,2014.</a:t>
            </a:r>
            <a:endParaRPr lang="en-IN" sz="1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7945" lvl="0" indent="0" algn="just">
              <a:spcBef>
                <a:spcPts val="915"/>
              </a:spcBef>
              <a:spcAft>
                <a:spcPts val="0"/>
              </a:spcAft>
              <a:buSzPts val="800"/>
              <a:buNone/>
              <a:tabLst>
                <a:tab pos="269240" algn="l"/>
              </a:tabLst>
            </a:pP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Shenbagarajan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Anantharajan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Shenbagalakshmi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Gunasekaran,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Thavasi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Subramanian, Venkatesh R,MRI brain tumor detection using deep learning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machine learning approaches,2024.</a:t>
            </a:r>
            <a:endParaRPr lang="en-IN" sz="1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24130" lvl="0" indent="0" algn="just">
              <a:spcBef>
                <a:spcPts val="415"/>
              </a:spcBef>
              <a:spcAft>
                <a:spcPts val="0"/>
              </a:spcAft>
              <a:buSzPts val="800"/>
              <a:buNone/>
              <a:tabLst>
                <a:tab pos="272415" algn="l"/>
              </a:tabLst>
            </a:pP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I., Celik, O., Bayram, B. et al. Enhancing EfficientNetv2 with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and efficient channel attention mechanisms for accurate MRI-Based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 tumor classification. Cluster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,2024.</a:t>
            </a:r>
            <a:endParaRPr lang="en-IN" sz="1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26670" lvl="0" indent="0" algn="just">
              <a:spcBef>
                <a:spcPts val="915"/>
              </a:spcBef>
              <a:spcAft>
                <a:spcPts val="0"/>
              </a:spcAft>
              <a:buSzPts val="800"/>
              <a:buNone/>
              <a:tabLst>
                <a:tab pos="291465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Md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Manowarul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Islam, Md.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Alamin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Talukder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Md Ashraf Uddin,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Arnisha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Akhter,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Majdi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Khalid,”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BrainNet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Precision Brain Tumor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with Optimized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EfficientNet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Architecture”,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wiley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(2024).</a:t>
            </a:r>
            <a:endParaRPr lang="en-IN" sz="1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4135" indent="0" algn="just">
              <a:spcBef>
                <a:spcPts val="420"/>
              </a:spcBef>
              <a:buSzPts val="800"/>
              <a:buNone/>
              <a:tabLst>
                <a:tab pos="20637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8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91683"/>
            <a:ext cx="10206653" cy="4338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1. Brain tumors are rare, with about 250,000 new cases annually.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Brain tumors are a leading cause of cancer-related deaths due to their aggressive nature.</a:t>
            </a:r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/>
              <a:t>3. Tumors are classified as benign (localized) or malignant (spreading).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4. Early detection and accurate classification are vital for improving survival rates.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5. Manual MRI diagnosis is challenging due to complex brain tissue structure.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6. Automated techniques using machine learning and deep learning are increasingly being explored. 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BEAC8-4AAF-D4C8-A4F2-74FD4C1C9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C71B-7D74-9FCA-A0B6-80B71DC6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15EC4-8323-6701-F817-6AB452F2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 8. </a:t>
            </a:r>
            <a:r>
              <a:rPr lang="en-US" sz="1800" dirty="0" err="1"/>
              <a:t>EfficientNet</a:t>
            </a:r>
            <a:r>
              <a:rPr lang="en-US" sz="1800" dirty="0"/>
              <a:t> is used to improve performance and efficiency.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9. The project aims to develop a composite model combining CNN and </a:t>
            </a:r>
            <a:r>
              <a:rPr lang="en-US" sz="1800" dirty="0" err="1"/>
              <a:t>EfficientNet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10. This model focuses on recognition, segmentation, and classification of brain tumors.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11. The approach aims to reduce computational load while maintaining high accuracy.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12. It provides real-time diagnostic support for medical professionals.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5153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955040"/>
            <a:ext cx="10739120" cy="51409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1. </a:t>
            </a:r>
            <a:r>
              <a:rPr lang="en-US" sz="1600" u="sng" dirty="0"/>
              <a:t>Deep Learning in Tumor Classification</a:t>
            </a:r>
            <a:r>
              <a:rPr lang="en-US" sz="1600" dirty="0"/>
              <a:t>: Deep learning, particularly CNNs and </a:t>
            </a:r>
            <a:r>
              <a:rPr lang="en-US" sz="1600" dirty="0" err="1"/>
              <a:t>EfficientNet</a:t>
            </a:r>
            <a:r>
              <a:rPr lang="en-US" sz="1600" dirty="0"/>
              <a:t> models, has significantly improved brain tumor detection, focusing on optimizing CNN scaling for better accuracy and reduced computational load.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2. </a:t>
            </a:r>
            <a:r>
              <a:rPr lang="en-US" sz="1600" u="sng" dirty="0" err="1"/>
              <a:t>EfficientNet</a:t>
            </a:r>
            <a:r>
              <a:rPr lang="en-US" sz="1600" u="sng" dirty="0"/>
              <a:t> and Feature Extraction</a:t>
            </a:r>
            <a:r>
              <a:rPr lang="en-US" sz="1600" dirty="0"/>
              <a:t>: </a:t>
            </a:r>
            <a:r>
              <a:rPr lang="en-US" sz="1600"/>
              <a:t>EfficientNet </a:t>
            </a:r>
            <a:r>
              <a:rPr lang="en-US" sz="1600" dirty="0"/>
              <a:t>integrates advanced mechanisms like Global Attention and Efficient Channel Attention, enhancing feature extraction, interpretability, and accuracy.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3. </a:t>
            </a:r>
            <a:r>
              <a:rPr lang="en-US" sz="1600" u="sng" dirty="0"/>
              <a:t>Advanced Classification Techniques</a:t>
            </a:r>
            <a:r>
              <a:rPr lang="en-US" sz="1600" dirty="0"/>
              <a:t>: Methods like K-means clustering,  and transfer learning enable multi-class tumor classification, achieving up to 91-93% accuracy.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4. </a:t>
            </a:r>
            <a:r>
              <a:rPr lang="en-US" sz="1600" u="sng" dirty="0"/>
              <a:t>Improved Diagnostics and Patient Outcomes</a:t>
            </a:r>
            <a:r>
              <a:rPr lang="en-US" sz="1600" dirty="0"/>
              <a:t>: Enhanced models using Grad-CAM visualization tackle challenges like tumor variability, improving interpretability, diagnostic accuracy, and patient care outcomes.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Dataset: 3,260 T1-weighted contrast-enhanced MRI images of meningioma, glioma, and pituitary tumors, with normalization and data augmentation applied.</a:t>
            </a:r>
          </a:p>
          <a:p>
            <a:endParaRPr lang="en-US" dirty="0"/>
          </a:p>
          <a:p>
            <a:r>
              <a:rPr lang="en-US" dirty="0" err="1"/>
              <a:t>EfficientNet</a:t>
            </a:r>
            <a:r>
              <a:rPr lang="en-US" dirty="0"/>
              <a:t>: Used for feature extraction, optimized through compound scaling for better performance.</a:t>
            </a:r>
          </a:p>
          <a:p>
            <a:endParaRPr lang="en-US" dirty="0"/>
          </a:p>
          <a:p>
            <a:r>
              <a:rPr lang="en-US" dirty="0"/>
              <a:t>CNN: Refines features from </a:t>
            </a:r>
            <a:r>
              <a:rPr lang="en-US" dirty="0" err="1"/>
              <a:t>EfficientNet</a:t>
            </a:r>
            <a:r>
              <a:rPr lang="en-US" dirty="0"/>
              <a:t> and generates initial class probabilities.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Performance: Outperforms individual models in tumor classification.</a:t>
            </a:r>
          </a:p>
          <a:p>
            <a:endParaRPr lang="en-US" dirty="0"/>
          </a:p>
          <a:p>
            <a:r>
              <a:rPr lang="en-US" dirty="0"/>
              <a:t>Clinical Impact: Enhances detection, localization, diagnosis, and treatment planning for brain tumors in clinical settings.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u="sng" dirty="0"/>
              <a:t>Enhance Detection Accuracy</a:t>
            </a:r>
            <a:r>
              <a:rPr lang="en-US" dirty="0"/>
              <a:t>: Improve the accuracy of tumor detection and classification in MRI scans by integrating </a:t>
            </a:r>
            <a:r>
              <a:rPr lang="en-US" dirty="0" err="1"/>
              <a:t>EfficientNet</a:t>
            </a:r>
            <a:r>
              <a:rPr lang="en-US" dirty="0"/>
              <a:t> and CNNs.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u="sng" dirty="0"/>
              <a:t>Optimize Model Efficiency</a:t>
            </a:r>
            <a:r>
              <a:rPr lang="en-US" dirty="0"/>
              <a:t>: Utilize compound scaling in </a:t>
            </a:r>
            <a:r>
              <a:rPr lang="en-US" dirty="0" err="1"/>
              <a:t>EfficientNet</a:t>
            </a:r>
            <a:r>
              <a:rPr lang="en-US" dirty="0"/>
              <a:t> to balance depth, width, and resolution, reducing computational load while maintaining performance.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en-US" u="sng" dirty="0"/>
              <a:t>Integrate Attention Mechanisms</a:t>
            </a:r>
            <a:r>
              <a:rPr lang="en-US" dirty="0"/>
              <a:t>: Incorporate attention mechanisms to focus on critical regions in MRI images, improving sensitivity and distinguishing healthy tissue from tumors.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u="sng" dirty="0"/>
              <a:t>Evaluate Performance Metrics</a:t>
            </a:r>
            <a:r>
              <a:rPr lang="en-US" dirty="0"/>
              <a:t>: Assess model effectiveness using accuracy, ensuring robust performance in tumor classification.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5.</a:t>
            </a:r>
            <a:r>
              <a:rPr lang="en-US" u="sng" dirty="0"/>
              <a:t>Improve Clinical Utility</a:t>
            </a:r>
            <a:r>
              <a:rPr lang="en-US" dirty="0"/>
              <a:t>: Demonstrate the model’s capability in accurately localizing tumors, aiding in diagnosis and treatment planning, thereby enhancing patient outcomes.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u="sng" dirty="0"/>
              <a:t>Support Real-time Applications</a:t>
            </a:r>
            <a:r>
              <a:rPr lang="en-US" dirty="0"/>
              <a:t>: Develop a model that can be adapted for real-time clinical use, streamlining workflows in diagnostic radiology.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995681"/>
            <a:ext cx="10789920" cy="51003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Dataset: 3,260 T1-weighted MRI scans of meningioma, glioma, and pituitary tumors from three planes (sagittal, axial, coronal), split into training, validation, and test 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Preprocessing: Min-max normalization and data augmentation techniques (rotation, flipping, scaling) to improve model robustness.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Model Architecture: Hybrid model combining </a:t>
            </a:r>
            <a:r>
              <a:rPr lang="en-US" dirty="0" err="1"/>
              <a:t>EfficientNet</a:t>
            </a:r>
            <a:r>
              <a:rPr lang="en-US" dirty="0"/>
              <a:t> for feature extraction, CNN for processing features  for classification.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Training: Categorical cross-entropy loss with optimizers (Adam/SGD), trained over multiple epochs with batch size monitoring.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Evaluation: Performance metrics (accuracy) and hyperparameter tuning, with visualization using confusion matrices and ROC curves.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model’s performance was calculated using formulas of accuracy.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Accuracy is key metrics for evaluating classification models. Accuracy measures the overall correctness of predictions,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Expected Outcomes:</a:t>
            </a:r>
          </a:p>
          <a:p>
            <a:pPr marL="0" indent="0">
              <a:buNone/>
            </a:pPr>
            <a:r>
              <a:rPr lang="en-GB" dirty="0"/>
              <a:t>- The Hybrid Model outperforms in accuracy.</a:t>
            </a:r>
          </a:p>
          <a:p>
            <a:pPr marL="0" indent="0">
              <a:buNone/>
            </a:pPr>
            <a:r>
              <a:rPr lang="en-GB" dirty="0"/>
              <a:t>- The CNN is strong in identifying positive cases but has some limitations.</a:t>
            </a:r>
          </a:p>
          <a:p>
            <a:pPr>
              <a:buFontTx/>
              <a:buChar char="-"/>
            </a:pPr>
            <a:r>
              <a:rPr lang="en-GB" dirty="0" err="1"/>
              <a:t>EfficientNet</a:t>
            </a:r>
            <a:r>
              <a:rPr lang="en-GB" dirty="0"/>
              <a:t> excels in accuracy.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Overall, the hybrid model proves to be the most effective for brain </a:t>
            </a:r>
            <a:r>
              <a:rPr lang="en-GB" dirty="0" err="1"/>
              <a:t>tumor</a:t>
            </a:r>
            <a:r>
              <a:rPr lang="en-GB" dirty="0"/>
              <a:t> classification, highlighting its reliability for clinical use.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ECDF-077C-0806-6D8A-2A547A09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F2400-EA1E-EC64-7AC7-137C62378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" y="1217645"/>
            <a:ext cx="4335623" cy="2438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853F7-3DF5-382D-6045-47E92075C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7645"/>
            <a:ext cx="4335624" cy="2438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5535E4-6E13-7A23-1C92-8973D48105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05" y="3884644"/>
            <a:ext cx="4012162" cy="22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1459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243</TotalTime>
  <Words>1381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Cambria</vt:lpstr>
      <vt:lpstr>Times New Roman</vt:lpstr>
      <vt:lpstr>Verdana</vt:lpstr>
      <vt:lpstr>Bioinformatics</vt:lpstr>
      <vt:lpstr>A Novel approach for brain tumor prediction using hybrid model</vt:lpstr>
      <vt:lpstr>Introduction</vt:lpstr>
      <vt:lpstr>Introduction</vt:lpstr>
      <vt:lpstr>Literature Review</vt:lpstr>
      <vt:lpstr>Proposed Method</vt:lpstr>
      <vt:lpstr>Objectives</vt:lpstr>
      <vt:lpstr>Methodology</vt:lpstr>
      <vt:lpstr>Expected Outcomes</vt:lpstr>
      <vt:lpstr>RESULT</vt:lpstr>
      <vt:lpstr>Conclusion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Misbah Anum</cp:lastModifiedBy>
  <cp:revision>31</cp:revision>
  <dcterms:created xsi:type="dcterms:W3CDTF">2023-03-16T03:26:27Z</dcterms:created>
  <dcterms:modified xsi:type="dcterms:W3CDTF">2024-12-02T17:16:23Z</dcterms:modified>
</cp:coreProperties>
</file>