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70" r:id="rId6"/>
    <p:sldId id="259" r:id="rId7"/>
    <p:sldId id="260" r:id="rId8"/>
    <p:sldId id="261" r:id="rId9"/>
    <p:sldId id="263" r:id="rId10"/>
    <p:sldId id="269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F6201-B318-4C15-98E1-07688421B859}" v="79" dt="2024-12-25T19:23:29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>
        <p:scale>
          <a:sx n="63" d="100"/>
          <a:sy n="63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Novel approach for brain tumor prediction using hybrid model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87995"/>
              </p:ext>
            </p:extLst>
          </p:nvPr>
        </p:nvGraphicFramePr>
        <p:xfrm>
          <a:off x="630904" y="3274141"/>
          <a:ext cx="5418666" cy="249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20211COM0066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20211COM0085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K.M.Madhushree</a:t>
                      </a:r>
                      <a:endParaRPr lang="en-US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Sakshi.S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20211COM0052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Misbah Anum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20211COM0086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Syeda </a:t>
                      </a:r>
                      <a:r>
                        <a:rPr lang="en-US" sz="1800" u="none" strike="noStrike" cap="none" dirty="0" err="1"/>
                        <a:t>Taskiya</a:t>
                      </a:r>
                      <a:r>
                        <a:rPr lang="en-US" sz="1800" u="none" strike="noStrike" cap="none" dirty="0"/>
                        <a:t> Fathima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20211COM0061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Suhana Anjum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501448" y="3446756"/>
            <a:ext cx="5514292" cy="192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Under the Supervision of,</a:t>
            </a:r>
          </a:p>
          <a:p>
            <a:pPr algn="l"/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Prof. Mr. Arun Kumar S</a:t>
            </a:r>
            <a:endParaRPr lang="en-GB" sz="1700" dirty="0"/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</a:t>
            </a:r>
          </a:p>
          <a:p>
            <a:r>
              <a:rPr lang="en-GB" dirty="0"/>
              <a:t>Final Review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ECDF-077C-0806-6D8A-2A547A09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F2400-EA1E-EC64-7AC7-137C62378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" y="1217645"/>
            <a:ext cx="4335623" cy="2438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853F7-3DF5-382D-6045-47E92075C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7645"/>
            <a:ext cx="4335624" cy="2438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5535E4-6E13-7A23-1C92-8973D48105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05" y="3884644"/>
            <a:ext cx="4012162" cy="22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E629DD-B35D-F247-05A6-EEA543B3A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1200" y="839474"/>
            <a:ext cx="10074988" cy="460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project develops a hybrid model combining CNN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accurate brain tumor detection and classification.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ensures high diagnostic accuracy by segmenting tumors and estimating their size.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user-friendly interface allows clinicians to upload MRI images and receive instant feedback on tumor presence and size.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is deployed on cloud platforms for scalability, efficiently handling large datasets.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model aims to improve clinical workflows and contribute to better patient outcomes. 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9" y="933060"/>
            <a:ext cx="10748865" cy="5355773"/>
          </a:xfrm>
        </p:spPr>
        <p:txBody>
          <a:bodyPr>
            <a:noAutofit/>
          </a:bodyPr>
          <a:lstStyle/>
          <a:p>
            <a:pPr marL="0" marR="64135" indent="0" algn="just">
              <a:lnSpc>
                <a:spcPct val="150000"/>
              </a:lnSpc>
              <a:spcBef>
                <a:spcPts val="420"/>
              </a:spcBef>
              <a:buSzPts val="800"/>
              <a:buNone/>
              <a:tabLst>
                <a:tab pos="206375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Aashutosh</a:t>
            </a:r>
            <a:r>
              <a:rPr lang="en-US" sz="1600" spc="-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Kharb</a:t>
            </a:r>
            <a:r>
              <a:rPr lang="en-US" sz="1600" spc="-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Prachi</a:t>
            </a:r>
            <a:r>
              <a:rPr lang="en-US" sz="1600" spc="-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Chaudhary</a:t>
            </a:r>
            <a:r>
              <a:rPr lang="en-US" sz="1600" spc="-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spc="-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en-US" sz="1600" spc="-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1600" spc="-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brain</a:t>
            </a:r>
            <a:r>
              <a:rPr lang="en-US" sz="1600" spc="-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US" sz="1600" spc="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 using hybrid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-faster R-CNN deep learning model,</a:t>
            </a:r>
            <a:r>
              <a:rPr lang="en-US" sz="1600" spc="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September</a:t>
            </a:r>
            <a:r>
              <a:rPr lang="en-US" sz="1600" spc="-3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2024.</a:t>
            </a:r>
          </a:p>
          <a:p>
            <a:pPr marL="0" marR="64135" indent="0" algn="just">
              <a:lnSpc>
                <a:spcPct val="150000"/>
              </a:lnSpc>
              <a:spcBef>
                <a:spcPts val="420"/>
              </a:spcBef>
              <a:buSzPts val="800"/>
              <a:buNone/>
              <a:tabLst>
                <a:tab pos="206375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[2]Chetan Swarup,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Kamred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Udham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Singh, Ankit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Kumar,Saroj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  <a:r>
              <a:rPr lang="en-US" sz="1600" spc="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Pandey, Neeraj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varshney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Teekam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Singh, Brain tumor detection using</a:t>
            </a:r>
            <a:r>
              <a:rPr lang="en-US" sz="1600" spc="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CNN,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ensembling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learning approaches, electronic</a:t>
            </a:r>
            <a:r>
              <a:rPr lang="en-US" sz="1600" spc="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archive(2023).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64135" indent="0" algn="just">
              <a:lnSpc>
                <a:spcPct val="150000"/>
              </a:lnSpc>
              <a:spcBef>
                <a:spcPts val="420"/>
              </a:spcBef>
              <a:buSzPts val="800"/>
              <a:buNone/>
              <a:tabLst>
                <a:tab pos="206375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Sushreeta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Tripathy,Rishabh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Singh ,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Mousim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Ray ,Automation of Brain</a:t>
            </a:r>
            <a:r>
              <a:rPr lang="en-US" sz="1600" spc="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Tumor Identification using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Magnetic Resonance Images,</a:t>
            </a:r>
            <a:r>
              <a:rPr lang="en-US" sz="1600" spc="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ScienceDirect,2023.</a:t>
            </a:r>
          </a:p>
          <a:p>
            <a:pPr marL="0" marR="67310" indent="0" algn="just">
              <a:lnSpc>
                <a:spcPct val="150000"/>
              </a:lnSpc>
              <a:buSzPts val="800"/>
              <a:buNone/>
              <a:tabLst>
                <a:tab pos="217170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Khaliki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M.Z.,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Başarslan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M.S. Brain tumor detection from images and</a:t>
            </a:r>
            <a:r>
              <a:rPr lang="en-US" sz="1600" spc="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sz="1600" spc="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spc="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1600" spc="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1600" spc="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600" spc="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3-layer</a:t>
            </a:r>
            <a:r>
              <a:rPr lang="en-US" sz="1600" spc="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CNN.</a:t>
            </a:r>
            <a:r>
              <a:rPr lang="en-US" sz="1600" spc="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sz="1600" spc="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 14, 2664 (2024).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5"/>
              </a:spcBef>
              <a:buSzPts val="800"/>
              <a:buNone/>
              <a:tabLst>
                <a:tab pos="186055" algn="l"/>
                <a:tab pos="588645" algn="l"/>
                <a:tab pos="1066800" algn="l"/>
                <a:tab pos="2079625" algn="l"/>
                <a:tab pos="2874010" algn="l"/>
              </a:tabLst>
            </a:pPr>
            <a:r>
              <a:rPr lang="en-US" sz="16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sz="1600" spc="-1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Dillip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Ranjan,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Nayak,Neelamadhab,Padhy,Pradeep</a:t>
            </a:r>
            <a:r>
              <a:rPr lang="en-US" sz="1600" spc="-2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Mallick,Mikhail</a:t>
            </a:r>
            <a:r>
              <a:rPr lang="en-US" sz="1600" spc="1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Zymbler</a:t>
            </a:r>
            <a:r>
              <a:rPr lang="en-US" sz="1600" spc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1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1600" spc="1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Kumar,Brain</a:t>
            </a:r>
            <a:r>
              <a:rPr lang="en-US" sz="1600" spc="1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US" sz="1600" spc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1600" spc="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Dense Efficient-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Net,MDPI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17 January 2022.</a:t>
            </a:r>
          </a:p>
          <a:p>
            <a:pPr marL="0" indent="0" algn="just">
              <a:lnSpc>
                <a:spcPct val="150000"/>
              </a:lnSpc>
              <a:spcBef>
                <a:spcPts val="5"/>
              </a:spcBef>
              <a:buSzPts val="800"/>
              <a:buNone/>
              <a:tabLst>
                <a:tab pos="186055" algn="l"/>
                <a:tab pos="588645" algn="l"/>
                <a:tab pos="1066800" algn="l"/>
                <a:tab pos="2079625" algn="l"/>
                <a:tab pos="2874010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[6]Tan, M., &amp; Le, Q. ,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Rethinking Model Scaling for</a:t>
            </a:r>
            <a:r>
              <a:rPr lang="en-US" sz="1600" spc="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Networks,Proceedings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36th International</a:t>
            </a:r>
            <a:r>
              <a:rPr lang="en-US" sz="1600" spc="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Machine Learning (ICML), PMLR,2019.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5"/>
              </a:spcBef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[7]LeCun, Y.,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Bottou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L., Bengio, Y., &amp; Haffner, P. , Gradient-Based</a:t>
            </a:r>
            <a:r>
              <a:rPr lang="en-US" sz="1600" spc="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1600" spc="-3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n-US" sz="1600" spc="-2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2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1600" spc="-2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Recognition.</a:t>
            </a:r>
            <a:r>
              <a:rPr lang="en-US" sz="1600" spc="-3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</a:t>
            </a:r>
            <a:r>
              <a:rPr lang="en-US" sz="1600" spc="-4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4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3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IEEE,1998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477241" cy="4837921"/>
          </a:xfrm>
        </p:spPr>
        <p:txBody>
          <a:bodyPr>
            <a:normAutofit lnSpcReduction="10000"/>
          </a:bodyPr>
          <a:lstStyle/>
          <a:p>
            <a:pPr marL="0" marR="67310" lvl="0" indent="0" algn="just">
              <a:lnSpc>
                <a:spcPct val="150000"/>
              </a:lnSpc>
              <a:buSzPts val="800"/>
              <a:buNone/>
              <a:tabLst>
                <a:tab pos="214630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[8]Cheng, J., Huang, W., Cao, S., Yang, R., Yang, W., Yun, Z., Wang, Z.,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 Feng, Q. , Enhanced Performance of Brain Tumor Classification via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Tumor Region Augmentation and Partition. PLOS ONE,2015.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6675" lvl="0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800"/>
              <a:buNone/>
              <a:tabLst>
                <a:tab pos="254000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[9]Shorten, C., &amp;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Khoshgoftaar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 M, A Survey on Image Data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Augmentation for Deep Learning. Journal of Big Data,2019.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6040" lvl="0" indent="0" algn="just">
              <a:lnSpc>
                <a:spcPct val="150000"/>
              </a:lnSpc>
              <a:buSzPts val="800"/>
              <a:buNone/>
              <a:tabLst>
                <a:tab pos="292735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[10]Jayaraman, S.,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Esakkirajan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&amp;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Veerakumar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T, Digital Image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Processing. Tata McGraw-Hill Education,2009.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5405" lvl="0" indent="0" algn="just">
              <a:lnSpc>
                <a:spcPct val="150000"/>
              </a:lnSpc>
              <a:buSzPts val="800"/>
              <a:buNone/>
              <a:tabLst>
                <a:tab pos="311785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[11]Cortes, C., &amp;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Vapnik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V, Support-Vector Networks. Machine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Learning,1995.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4770" lvl="0" indent="0" algn="just">
              <a:lnSpc>
                <a:spcPct val="150000"/>
              </a:lnSpc>
              <a:buSzPts val="800"/>
              <a:buNone/>
              <a:tabLst>
                <a:tab pos="255905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El-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Dahshan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ESA,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Mohsen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HM,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Revett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K,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Salem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ABM.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Computer-aided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diagnosis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tumor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MRI: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algorithm.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Expert Syst Appl,2014.</a:t>
            </a:r>
            <a:endParaRPr lang="en-IN" sz="16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4770" lvl="0" indent="0" algn="just">
              <a:lnSpc>
                <a:spcPct val="150000"/>
              </a:lnSpc>
              <a:buSzPts val="800"/>
              <a:buNone/>
              <a:tabLst>
                <a:tab pos="255905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[12]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Shenbagarajan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Anantharajan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Shenbagalakshmi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Gunasekaran,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Thavasi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Subramanian, Venkatesh R,MRI brain tumor detection using deep learning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machine learning approaches,2024.</a:t>
            </a:r>
            <a:endParaRPr lang="en-IN" sz="16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4770" lvl="0" indent="0" algn="just">
              <a:lnSpc>
                <a:spcPct val="150000"/>
              </a:lnSpc>
              <a:buSzPts val="800"/>
              <a:buNone/>
              <a:tabLst>
                <a:tab pos="255905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[13]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Pacal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I., Celik, O., Bayram, B. et al. Enhancing EfficientNetv2 with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and efficient channel attention mechanisms for accurate MRI-Based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 tumor classification. Cluster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,2024.</a:t>
            </a:r>
            <a:endParaRPr lang="en-IN" sz="16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4770" lvl="0" indent="0" algn="just">
              <a:lnSpc>
                <a:spcPct val="150000"/>
              </a:lnSpc>
              <a:buSzPts val="800"/>
              <a:buNone/>
              <a:tabLst>
                <a:tab pos="255905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[14]Md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Manowarul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Islam, Md.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Alamin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Talukder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Md Ashraf Uddin,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Arnisha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Akhter,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Majdi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Khalid,”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BrainNet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Precision Brain Tumor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with Optimized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EfficientNet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Architecture”,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wiley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(2024).</a:t>
            </a:r>
            <a:endParaRPr lang="en-IN" sz="16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4135" indent="0" algn="just">
              <a:spcBef>
                <a:spcPts val="420"/>
              </a:spcBef>
              <a:buSzPts val="800"/>
              <a:buNone/>
              <a:tabLst>
                <a:tab pos="20637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8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100047-5490-8260-0681-7DF36C7D03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9167" y="725774"/>
            <a:ext cx="1118740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1.Brain tumors are a significant health concern, with around 250,000 new cases diagnosed annually.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2.They are a leading cause of cancer-related deaths due to their aggressive nature.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3.Tumors are categorized into: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Benign: Non-cancerous and localized.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Malignant: Cancerous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spreading.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51A7F5B-D41C-6F6D-BAB6-9D12423E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67" y="2474074"/>
            <a:ext cx="1080484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4.Early and precise identification of brain tumors is essential to enhance survival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.The complex structure of brain tissues makes manual MRI interpretation time-consuming and difficult.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.There is a growing need for advanced automated systems to aid in accurate diagnosis. 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BEAC8-4AAF-D4C8-A4F2-74FD4C1C9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C71B-7D74-9FCA-A0B6-80B71DC6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15EC4-8323-6701-F817-6AB452F2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 startAt="7"/>
            </a:pPr>
            <a:r>
              <a:rPr lang="en-IN" sz="1800" dirty="0"/>
              <a:t>This project focuses on designing a hybrid model by integrating Convolutional Neural Networks (CNN) with </a:t>
            </a:r>
            <a:r>
              <a:rPr lang="en-IN" sz="1800" dirty="0" err="1"/>
              <a:t>EfficientNet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8.Key goals include:</a:t>
            </a:r>
          </a:p>
          <a:p>
            <a:r>
              <a:rPr lang="en-IN" sz="1800" dirty="0"/>
              <a:t>Detecting </a:t>
            </a:r>
            <a:r>
              <a:rPr lang="en-IN" sz="1800" dirty="0" err="1"/>
              <a:t>tumors</a:t>
            </a:r>
            <a:r>
              <a:rPr lang="en-IN" sz="1800" dirty="0"/>
              <a:t> effectively.</a:t>
            </a:r>
          </a:p>
          <a:p>
            <a:r>
              <a:rPr lang="en-IN" sz="1800" dirty="0"/>
              <a:t>Segmenting </a:t>
            </a:r>
            <a:r>
              <a:rPr lang="en-IN" sz="1800" dirty="0" err="1"/>
              <a:t>tumor</a:t>
            </a:r>
            <a:r>
              <a:rPr lang="en-IN" sz="1800" dirty="0"/>
              <a:t> regions within MRI scans.</a:t>
            </a:r>
          </a:p>
          <a:p>
            <a:r>
              <a:rPr lang="en-IN" sz="1800" dirty="0"/>
              <a:t>Classifying </a:t>
            </a:r>
            <a:r>
              <a:rPr lang="en-IN" sz="1800" dirty="0" err="1"/>
              <a:t>tumors</a:t>
            </a:r>
            <a:r>
              <a:rPr lang="en-IN" sz="1800" dirty="0"/>
              <a:t> into benign or malignant types with high accuracy.  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9. </a:t>
            </a:r>
            <a:r>
              <a:rPr lang="en-US" sz="1800" dirty="0" err="1"/>
              <a:t>EfficientNet</a:t>
            </a:r>
            <a:r>
              <a:rPr lang="en-US" sz="1800" dirty="0"/>
              <a:t> enhances the model’s accuracy while minimizing computational overhead, making it more efficient.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10.</a:t>
            </a:r>
            <a:r>
              <a:rPr lang="en-US" sz="1400" dirty="0"/>
              <a:t> </a:t>
            </a:r>
            <a:r>
              <a:rPr lang="en-US" sz="1800" dirty="0"/>
              <a:t>The hybrid approach ensures better performance in terms of both accuracy and speed.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153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1EB6A1-2553-820F-8520-99540A282B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1200" y="751804"/>
            <a:ext cx="10513528" cy="502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Importance of Early Detection: Early diagnosis is crucial for improving survival rates. Manual MRI interpretations, though standard, are error-prone due to brain tissue complexity, driving the need for automated systems.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 in Imaging: CNNs have proven effective for brain tumor detection, achieving high accuracy with annotated MRI datasets.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EfficientNet's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Role: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EfficientNet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balances performance and efficiency, outperforming models  in medical imaging tasks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Hybrid Model Advancements: Combining CNNs with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EfficientNet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enhances accuracy and speed, ideal for real-time diagnostic systems along with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tumour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size and the  respective graph.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Tumor Segmentation: Hybrid models integrating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EfficientNet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improve MRI tumor segmentation, making it more robust and precise.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C068-BF95-DCE1-B01B-47E57DEE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Tumor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9DCA59-D7CA-EE3C-BADE-FD8731FA7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3" t="40641" r="20915" b="15719"/>
          <a:stretch/>
        </p:blipFill>
        <p:spPr>
          <a:xfrm>
            <a:off x="3198331" y="1137921"/>
            <a:ext cx="6047269" cy="4926540"/>
          </a:xfrm>
        </p:spPr>
      </p:pic>
    </p:spTree>
    <p:extLst>
      <p:ext uri="{BB962C8B-B14F-4D97-AF65-F5344CB8AC3E}">
        <p14:creationId xmlns:p14="http://schemas.microsoft.com/office/powerpoint/2010/main" val="47727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4F13AE-CF70-AE2E-E80C-F256D19B5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33196"/>
            <a:ext cx="10487609" cy="502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Preprocessing: Normalize and augment MRI datasets to enhance quality and address data scarcity.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Extraction: Utilize CNN for identifying critical tumor patterns.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Classification: Integrate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EfficientNet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accurate and computationally efficient tumor classification.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Hybrid Model: Combine CNN's feature extraction with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EfficientNet's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classification for superior performance.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Segmentation: Use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EfficientNet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attention mechanisms for precise tumor boundary detection.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Evaluation: Assess the model using accuracy.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Visualization:T</a:t>
            </a:r>
            <a:r>
              <a:rPr lang="en-US" altLang="en-US" sz="1800" dirty="0" err="1"/>
              <a:t>umour</a:t>
            </a:r>
            <a:r>
              <a:rPr lang="en-US" altLang="en-US" sz="1800" dirty="0"/>
              <a:t> detection along with </a:t>
            </a:r>
            <a:r>
              <a:rPr lang="en-US" altLang="en-US" sz="1800" dirty="0" err="1"/>
              <a:t>tumour</a:t>
            </a:r>
            <a:r>
              <a:rPr lang="en-US" altLang="en-US" sz="1800" dirty="0"/>
              <a:t> size and its respective graph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explainability and reliable clinical use.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373610E-0AA0-459E-331F-B5B2E5628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1200" y="1571922"/>
            <a:ext cx="10490200" cy="37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Preprocess MRI Data: Enhance image quality through normalization and augmentation to address data scarcity.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Extraction with CNN: Use CNN to identify key tumor features in MRI images.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Tumor Classification with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EfficientNet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Implement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EfficientNet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accurate and efficient tumor classification.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Hybrid Model Development: Combine CNN feature extraction with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EfficientNet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classification for enhanced performance.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Interface Development: Create a user-friendly interface for real-time tumor detection and </a:t>
            </a:r>
            <a:r>
              <a:rPr lang="en-US" altLang="en-US" sz="1800" dirty="0"/>
              <a:t>with </a:t>
            </a:r>
            <a:r>
              <a:rPr lang="en-US" altLang="en-US" sz="1800" dirty="0" err="1"/>
              <a:t>tumour</a:t>
            </a:r>
            <a:r>
              <a:rPr lang="en-US" altLang="en-US" sz="1800" dirty="0"/>
              <a:t> size and its respective graph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A0DED1-BB03-C868-E1DF-F572D56D8A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333427"/>
            <a:ext cx="9861420" cy="387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Collection: Acquire MRI images from public datasets.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Preprocessing: Normalize and augment data to enhance image quality and address data scarcity.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Extraction: Use CNN to extract tumor-related features from MRI images.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Tumor Classification: Implement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EfficientNet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accurate tumor classification.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Hybrid Model: Combine CNN feature extraction with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EfficientNet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classification for improved performance  and </a:t>
            </a:r>
            <a:r>
              <a:rPr lang="en-US" altLang="en-US" sz="1800" dirty="0"/>
              <a:t>with </a:t>
            </a:r>
            <a:r>
              <a:rPr lang="en-US" altLang="en-US" sz="1800" dirty="0" err="1"/>
              <a:t>tumour</a:t>
            </a:r>
            <a:r>
              <a:rPr lang="en-US" altLang="en-US" sz="1800" dirty="0"/>
              <a:t> size and its respective graph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1408922"/>
            <a:ext cx="10762343" cy="46870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High Accuracy in Tumor Detection: The model will classify MRI images with high accuracy, identifying whether a brain tumor is present or not.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Tumor Size Estimation: The model will provide an estimate of the tumor size based on the segmented MRI images, helping to assess the severity of the condition.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Real-Time Detection: A user-friendly web interface will allow clinicians to upload MRI images and receive instant feedback on tumor presence and size.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Scalable and Reliable : The model is trained for scalability, capable of handling large datasets and providing quick, reliable results for multiple users.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330</TotalTime>
  <Words>1332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Cambria</vt:lpstr>
      <vt:lpstr>Times New Roman</vt:lpstr>
      <vt:lpstr>Verdana</vt:lpstr>
      <vt:lpstr>Bioinformatics</vt:lpstr>
      <vt:lpstr>A Novel approach for brain tumor prediction using hybrid model</vt:lpstr>
      <vt:lpstr>Introduction</vt:lpstr>
      <vt:lpstr>Introduction</vt:lpstr>
      <vt:lpstr>Literature Review</vt:lpstr>
      <vt:lpstr>Proposed Model to detect the Brain Tumor</vt:lpstr>
      <vt:lpstr>Proposed Method</vt:lpstr>
      <vt:lpstr>Objectives</vt:lpstr>
      <vt:lpstr>Methodology</vt:lpstr>
      <vt:lpstr>Expected Outcomes</vt:lpstr>
      <vt:lpstr>RESULT</vt:lpstr>
      <vt:lpstr>Conclusion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K.M Madhushree</cp:lastModifiedBy>
  <cp:revision>33</cp:revision>
  <dcterms:created xsi:type="dcterms:W3CDTF">2023-03-16T03:26:27Z</dcterms:created>
  <dcterms:modified xsi:type="dcterms:W3CDTF">2025-01-09T16:11:43Z</dcterms:modified>
</cp:coreProperties>
</file>