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2" r:id="rId6"/>
    <p:sldId id="270" r:id="rId7"/>
    <p:sldId id="265" r:id="rId8"/>
    <p:sldId id="273"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988" autoAdjust="0"/>
  </p:normalViewPr>
  <p:slideViewPr>
    <p:cSldViewPr snapToGrid="0">
      <p:cViewPr varScale="1">
        <p:scale>
          <a:sx n="63" d="100"/>
          <a:sy n="63" d="100"/>
        </p:scale>
        <p:origin x="7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862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refhub.elsevier.com/S1746-8094(22)01003-5/sb3"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refhub.elsevier.com/S1746-8094(22)01003-5/sb28" TargetMode="External"/><Relationship Id="rId5" Type="http://schemas.openxmlformats.org/officeDocument/2006/relationships/hyperlink" Target="http://refhub.elsevier.com/S1746-8094(22)01003-5/sb27" TargetMode="External"/><Relationship Id="rId4" Type="http://schemas.openxmlformats.org/officeDocument/2006/relationships/hyperlink" Target="http://refhub.elsevier.com/S1746-8094(22)01003-5/sb4"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bstract/document/1010161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mdpi.com/2078-2489/15/8/489#:~:text=The%20fine%2Dtuned%20EfficientNet%2DB0%20model%20achieved%20an%20accuracy%20of,where%20accurate%20diagnosis%20is%20critica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A Novel approach for brain tumor prediction using  Machine Learning Algorithm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 COM-19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698945150"/>
              </p:ext>
            </p:extLst>
          </p:nvPr>
        </p:nvGraphicFramePr>
        <p:xfrm>
          <a:off x="566057" y="2416629"/>
          <a:ext cx="5405965" cy="2468940"/>
        </p:xfrm>
        <a:graphic>
          <a:graphicData uri="http://schemas.openxmlformats.org/drawingml/2006/table">
            <a:tbl>
              <a:tblPr firstRow="1" bandRow="1">
                <a:noFill/>
                <a:tableStyleId>{57690726-49DA-4552-BDEB-330DD8EA8BD9}</a:tableStyleId>
              </a:tblPr>
              <a:tblGrid>
                <a:gridCol w="2080109">
                  <a:extLst>
                    <a:ext uri="{9D8B030D-6E8A-4147-A177-3AD203B41FA5}">
                      <a16:colId xmlns:a16="http://schemas.microsoft.com/office/drawing/2014/main" val="20000"/>
                    </a:ext>
                  </a:extLst>
                </a:gridCol>
                <a:gridCol w="3325856">
                  <a:extLst>
                    <a:ext uri="{9D8B030D-6E8A-4147-A177-3AD203B41FA5}">
                      <a16:colId xmlns:a16="http://schemas.microsoft.com/office/drawing/2014/main" val="20001"/>
                    </a:ext>
                  </a:extLst>
                </a:gridCol>
              </a:tblGrid>
              <a:tr h="334372">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85143">
                <a:tc>
                  <a:txBody>
                    <a:bodyPr/>
                    <a:lstStyle/>
                    <a:p>
                      <a:pPr marL="0" marR="0" lvl="0" indent="0" algn="ctr" rtl="0">
                        <a:spcBef>
                          <a:spcPts val="0"/>
                        </a:spcBef>
                        <a:spcAft>
                          <a:spcPts val="0"/>
                        </a:spcAft>
                        <a:buFont typeface="+mj-lt"/>
                        <a:buNone/>
                      </a:pPr>
                      <a:r>
                        <a:rPr lang="en-US" sz="1800" u="none" strike="noStrike" cap="none" dirty="0"/>
                        <a:t>20211COM0066</a:t>
                      </a:r>
                    </a:p>
                    <a:p>
                      <a:pPr marL="0" marR="0" lvl="0" indent="0" algn="ctr" rtl="0">
                        <a:spcBef>
                          <a:spcPts val="0"/>
                        </a:spcBef>
                        <a:spcAft>
                          <a:spcPts val="0"/>
                        </a:spcAft>
                        <a:buFont typeface="+mj-lt"/>
                        <a:buNone/>
                      </a:pPr>
                      <a:r>
                        <a:rPr lang="en-US" sz="1800" u="none" strike="noStrike" cap="none" dirty="0"/>
                        <a:t>20211COM0085</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t>K.M.Madhushree</a:t>
                      </a:r>
                      <a:endParaRPr lang="en-US" sz="1800" u="none" strike="noStrike" cap="none" dirty="0"/>
                    </a:p>
                    <a:p>
                      <a:pPr marL="0" marR="0" lvl="0" indent="0" algn="ctr" rtl="0">
                        <a:spcBef>
                          <a:spcPts val="0"/>
                        </a:spcBef>
                        <a:spcAft>
                          <a:spcPts val="0"/>
                        </a:spcAft>
                        <a:buNone/>
                      </a:pPr>
                      <a:r>
                        <a:rPr lang="en-US" sz="1800" u="none" strike="noStrike" cap="none" dirty="0" err="1"/>
                        <a:t>Sakshi.S</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34372">
                <a:tc>
                  <a:txBody>
                    <a:bodyPr/>
                    <a:lstStyle/>
                    <a:p>
                      <a:pPr marL="0" marR="0" lvl="0" indent="0" algn="ctr" rtl="0">
                        <a:spcBef>
                          <a:spcPts val="0"/>
                        </a:spcBef>
                        <a:spcAft>
                          <a:spcPts val="0"/>
                        </a:spcAft>
                        <a:buNone/>
                      </a:pPr>
                      <a:r>
                        <a:rPr lang="en-US" sz="1800" u="none" strike="noStrike" cap="none" dirty="0"/>
                        <a:t>20211COM0052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Misbah Anum</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34372">
                <a:tc>
                  <a:txBody>
                    <a:bodyPr/>
                    <a:lstStyle/>
                    <a:p>
                      <a:pPr marL="0" marR="0" lvl="0" indent="0" algn="ctr" rtl="0">
                        <a:spcBef>
                          <a:spcPts val="0"/>
                        </a:spcBef>
                        <a:spcAft>
                          <a:spcPts val="0"/>
                        </a:spcAft>
                        <a:buNone/>
                      </a:pPr>
                      <a:r>
                        <a:rPr lang="en-US" sz="1800" u="none" strike="noStrike" cap="none" dirty="0"/>
                        <a:t>20211COM0086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Syeda </a:t>
                      </a:r>
                      <a:r>
                        <a:rPr lang="en-US" sz="1800" u="none" strike="noStrike" cap="none" dirty="0" err="1"/>
                        <a:t>Taskiya</a:t>
                      </a:r>
                      <a:r>
                        <a:rPr lang="en-US" sz="1800" u="none" strike="noStrike" cap="none" dirty="0"/>
                        <a:t> Fathima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34372">
                <a:tc>
                  <a:txBody>
                    <a:bodyPr/>
                    <a:lstStyle/>
                    <a:p>
                      <a:pPr marL="0" marR="0" lvl="0" indent="0" algn="ctr" rtl="0">
                        <a:spcBef>
                          <a:spcPts val="0"/>
                        </a:spcBef>
                        <a:spcAft>
                          <a:spcPts val="0"/>
                        </a:spcAft>
                        <a:buNone/>
                      </a:pPr>
                      <a:r>
                        <a:rPr lang="en-US" sz="1800" u="none" strike="noStrike" cap="none" dirty="0"/>
                        <a:t>20211COM0061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Suhana Anjum</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34372">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353818"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a:t>
            </a:r>
            <a:r>
              <a:rPr lang="en-IN"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a:t>
            </a:r>
            <a:r>
              <a:rPr lang="en-IN"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Prof.</a:t>
            </a:r>
            <a:r>
              <a:rPr lang="en-IN"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Mr. </a:t>
            </a:r>
            <a:r>
              <a:rPr lang="en-IN"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Arun</a:t>
            </a:r>
            <a:r>
              <a:rPr lang="en-IN"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Kumar S</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95022" y="4732554"/>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Computer Engineering</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Dr.Gopal</a:t>
            </a:r>
            <a:r>
              <a:rPr lang="en-US" sz="2000" b="1" dirty="0">
                <a:solidFill>
                  <a:schemeClr val="accent1"/>
                </a:solidFill>
                <a:latin typeface="Cambria" panose="02040503050406030204" pitchFamily="18" charset="0"/>
                <a:ea typeface="Cambria" panose="02040503050406030204" pitchFamily="18" charset="0"/>
                <a:cs typeface="Verdana"/>
                <a:sym typeface="Verdana"/>
              </a:rPr>
              <a:t> Krishna Shyam</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IN"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Dr </a:t>
            </a:r>
            <a:r>
              <a:rPr lang="en-IN"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Sudha</a:t>
            </a:r>
            <a:r>
              <a:rPr lang="en-IN"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P(AP)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a:t>
            </a:r>
            <a:r>
              <a:rPr lang="en-US" dirty="0">
                <a:latin typeface="Cambria" panose="02040503050406030204" pitchFamily="18" charset="0"/>
                <a:ea typeface="Cambria" panose="02040503050406030204" pitchFamily="18" charset="0"/>
              </a:rPr>
              <a:t>: Presidency University</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a:t>
            </a:r>
            <a:r>
              <a:rPr lang="en-US" u="sng"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(Hardware / Software / Both) :Software</a:t>
            </a:r>
          </a:p>
          <a:p>
            <a:pPr marL="342900" lvl="0" indent="-190500" algn="just">
              <a:lnSpc>
                <a:spcPct val="170000"/>
              </a:lnSpc>
              <a:spcBef>
                <a:spcPts val="0"/>
              </a:spcBef>
              <a:buNone/>
            </a:pPr>
            <a:r>
              <a:rPr lang="en-US" b="1" dirty="0">
                <a:latin typeface="Cambria" panose="02040503050406030204" pitchFamily="18" charset="0"/>
                <a:ea typeface="Cambria" panose="02040503050406030204" pitchFamily="18" charset="0"/>
              </a:rPr>
              <a:t>Problem Description </a:t>
            </a:r>
            <a:r>
              <a:rPr lang="en-US" dirty="0">
                <a:latin typeface="Cambria" panose="02040503050406030204" pitchFamily="18" charset="0"/>
                <a:ea typeface="Cambria" panose="02040503050406030204" pitchFamily="18" charset="0"/>
              </a:rPr>
              <a:t>: Current brain tumor detection methods can be limited by subjective image analysis and variability in medical imaging. We propose a novel approach using support vector machine(SVM) algorithm to automatically and accurately predict brain tumors from scans and data provided  with efficient net frameworks. This hybrid model aims to leverage SVMs for improved feature extraction and classification, enhancing diagnostic precision and early detection. </a:t>
            </a:r>
          </a:p>
          <a:p>
            <a:pPr marL="342900" lvl="0" indent="-190500" algn="just">
              <a:lnSpc>
                <a:spcPct val="170000"/>
              </a:lnSpc>
              <a:spcBef>
                <a:spcPts val="0"/>
              </a:spcBef>
              <a:buNone/>
            </a:pPr>
            <a:r>
              <a:rPr lang="en-US" b="1" dirty="0">
                <a:latin typeface="Cambria" panose="02040503050406030204" pitchFamily="18" charset="0"/>
                <a:ea typeface="Cambria" panose="02040503050406030204" pitchFamily="18" charset="0"/>
              </a:rPr>
              <a:t>Difficulty Level</a:t>
            </a:r>
            <a:r>
              <a:rPr lang="en-US" dirty="0">
                <a:latin typeface="Cambria" panose="02040503050406030204" pitchFamily="18" charset="0"/>
                <a:ea typeface="Cambria" panose="02040503050406030204" pitchFamily="18" charset="0"/>
              </a:rPr>
              <a:t>: Moderate to high difficulty </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54430"/>
            <a:ext cx="10668000" cy="5897880"/>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rtl="0">
              <a:spcBef>
                <a:spcPts val="0"/>
              </a:spcBef>
              <a:spcAft>
                <a:spcPts val="0"/>
              </a:spcAft>
              <a:buClr>
                <a:schemeClr val="dk1"/>
              </a:buClr>
              <a:buSzPct val="100000"/>
              <a:buNone/>
            </a:pPr>
            <a:r>
              <a:rPr lang="en-US" sz="2800" b="1" dirty="0">
                <a:latin typeface="Cambria" panose="02040503050406030204" pitchFamily="18" charset="0"/>
                <a:ea typeface="Cambria" panose="02040503050406030204" pitchFamily="18" charset="0"/>
              </a:rPr>
              <a:t>Technology Stack Components:</a:t>
            </a:r>
          </a:p>
          <a:p>
            <a:pPr marL="342900" lvl="0" indent="-190500" algn="just" rtl="0">
              <a:lnSpc>
                <a:spcPct val="120000"/>
              </a:lnSpc>
              <a:spcBef>
                <a:spcPts val="0"/>
              </a:spcBef>
              <a:spcAft>
                <a:spcPts val="0"/>
              </a:spcAft>
              <a:buClr>
                <a:schemeClr val="dk1"/>
              </a:buClr>
              <a:buSzPct val="100000"/>
              <a:buNone/>
            </a:pPr>
            <a:endParaRPr lang="en-US" sz="2100" dirty="0">
              <a:latin typeface="Cambria" panose="02040503050406030204" pitchFamily="18" charset="0"/>
              <a:ea typeface="Cambria" panose="02040503050406030204" pitchFamily="18" charset="0"/>
            </a:endParaRPr>
          </a:p>
          <a:p>
            <a:pPr marL="342900" lvl="0" indent="-190500" algn="just" rtl="0">
              <a:lnSpc>
                <a:spcPct val="120000"/>
              </a:lnSpc>
              <a:spcBef>
                <a:spcPts val="0"/>
              </a:spcBef>
              <a:spcAft>
                <a:spcPts val="0"/>
              </a:spcAft>
              <a:buClr>
                <a:schemeClr val="dk1"/>
              </a:buClr>
              <a:buSzPct val="100000"/>
              <a:buNone/>
            </a:pPr>
            <a:r>
              <a:rPr lang="en-IN" sz="2600" dirty="0"/>
              <a:t>1.Data Acquisition and Management  : data storage and data sources</a:t>
            </a:r>
          </a:p>
          <a:p>
            <a:pPr marL="342900" lvl="0" indent="-190500" algn="just" rtl="0">
              <a:lnSpc>
                <a:spcPct val="120000"/>
              </a:lnSpc>
              <a:spcBef>
                <a:spcPts val="0"/>
              </a:spcBef>
              <a:spcAft>
                <a:spcPts val="0"/>
              </a:spcAft>
              <a:buClr>
                <a:schemeClr val="dk1"/>
              </a:buClr>
              <a:buSzPct val="100000"/>
              <a:buNone/>
            </a:pPr>
            <a:r>
              <a:rPr lang="en-IN" sz="1800" dirty="0"/>
              <a:t>   </a:t>
            </a:r>
            <a:r>
              <a:rPr lang="en-US" sz="1800" dirty="0"/>
              <a:t>Cloud storage solutions or local storage systems for managing large volumes of imaging data.</a:t>
            </a:r>
          </a:p>
          <a:p>
            <a:pPr marL="342900" lvl="0" indent="-190500" algn="just" rtl="0">
              <a:lnSpc>
                <a:spcPct val="120000"/>
              </a:lnSpc>
              <a:spcBef>
                <a:spcPts val="0"/>
              </a:spcBef>
              <a:spcAft>
                <a:spcPts val="0"/>
              </a:spcAft>
              <a:buClr>
                <a:schemeClr val="dk1"/>
              </a:buClr>
              <a:buSzPct val="100000"/>
              <a:buNone/>
            </a:pPr>
            <a:r>
              <a:rPr lang="en-IN" sz="1800" dirty="0"/>
              <a:t> </a:t>
            </a:r>
          </a:p>
          <a:p>
            <a:pPr marL="342900" lvl="0" indent="-190500" algn="just" rtl="0">
              <a:lnSpc>
                <a:spcPct val="12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2.</a:t>
            </a:r>
            <a:r>
              <a:rPr lang="en-US" sz="2600" dirty="0"/>
              <a:t>Data Preprocessing:</a:t>
            </a:r>
            <a:r>
              <a:rPr lang="en-US" sz="2600" b="1" dirty="0"/>
              <a:t> </a:t>
            </a:r>
            <a:r>
              <a:rPr lang="en-US" sz="2600" dirty="0"/>
              <a:t>Libraries and tools</a:t>
            </a:r>
          </a:p>
          <a:p>
            <a:pPr marL="342900" lvl="0" indent="-190500" algn="just" rtl="0">
              <a:lnSpc>
                <a:spcPct val="120000"/>
              </a:lnSpc>
              <a:spcBef>
                <a:spcPts val="0"/>
              </a:spcBef>
              <a:spcAft>
                <a:spcPts val="0"/>
              </a:spcAft>
              <a:buClr>
                <a:schemeClr val="dk1"/>
              </a:buClr>
              <a:buSzPct val="100000"/>
              <a:buNone/>
            </a:pPr>
            <a:r>
              <a:rPr lang="en-US" sz="1400" dirty="0"/>
              <a:t>    Python Libraries: NumPy, OpenCV, SciPy, PIL (Pillow) for image manipulation and preprocessing.</a:t>
            </a:r>
          </a:p>
          <a:p>
            <a:pPr marL="76200" indent="0">
              <a:lnSpc>
                <a:spcPct val="120000"/>
              </a:lnSpc>
              <a:buNone/>
            </a:pPr>
            <a:r>
              <a:rPr lang="en-US" dirty="0">
                <a:latin typeface="Cambria" panose="02040503050406030204" pitchFamily="18" charset="0"/>
                <a:ea typeface="Cambria" panose="02040503050406030204" pitchFamily="18" charset="0"/>
              </a:rPr>
              <a:t> 3.</a:t>
            </a:r>
            <a:r>
              <a:rPr lang="en-IN" b="1" dirty="0"/>
              <a:t> </a:t>
            </a:r>
            <a:r>
              <a:rPr lang="en-IN" sz="2600" dirty="0"/>
              <a:t>Model Development : Deep Learning Frameworks</a:t>
            </a:r>
          </a:p>
          <a:p>
            <a:pPr marL="76200" indent="0">
              <a:lnSpc>
                <a:spcPct val="120000"/>
              </a:lnSpc>
              <a:buNone/>
            </a:pPr>
            <a:r>
              <a:rPr lang="en-IN" sz="1600" dirty="0"/>
              <a:t>    </a:t>
            </a:r>
            <a:r>
              <a:rPr lang="en-IN" sz="1400" dirty="0" err="1"/>
              <a:t>PyTorch</a:t>
            </a:r>
            <a:r>
              <a:rPr lang="en-IN" sz="1400" dirty="0"/>
              <a:t> : Popular deep learning framework providing flexibility and control over the network design.</a:t>
            </a:r>
          </a:p>
          <a:p>
            <a:pPr marL="76200" indent="0">
              <a:lnSpc>
                <a:spcPct val="120000"/>
              </a:lnSpc>
              <a:buNone/>
            </a:pPr>
            <a:r>
              <a:rPr lang="en-IN" dirty="0">
                <a:latin typeface="Cambria" panose="02040503050406030204" pitchFamily="18" charset="0"/>
                <a:ea typeface="Cambria" panose="02040503050406030204" pitchFamily="18" charset="0"/>
              </a:rPr>
              <a:t> </a:t>
            </a:r>
            <a:r>
              <a:rPr lang="en-IN" sz="2600" dirty="0">
                <a:latin typeface="Cambria" panose="02040503050406030204" pitchFamily="18" charset="0"/>
                <a:ea typeface="Cambria" panose="02040503050406030204" pitchFamily="18" charset="0"/>
              </a:rPr>
              <a:t>4. </a:t>
            </a:r>
            <a:r>
              <a:rPr lang="en-IN" sz="2600" dirty="0"/>
              <a:t>Training and Evaluation : </a:t>
            </a:r>
          </a:p>
          <a:p>
            <a:pPr marL="76200" indent="0">
              <a:lnSpc>
                <a:spcPct val="120000"/>
              </a:lnSpc>
              <a:buNone/>
            </a:pPr>
            <a:r>
              <a:rPr lang="en-IN" sz="1400" dirty="0"/>
              <a:t>    </a:t>
            </a:r>
            <a:r>
              <a:rPr lang="en-US" sz="1400" dirty="0"/>
              <a:t>Evaluation</a:t>
            </a:r>
            <a:r>
              <a:rPr lang="en-US" sz="1400" b="1" dirty="0"/>
              <a:t> </a:t>
            </a:r>
            <a:r>
              <a:rPr lang="en-US" sz="1400" dirty="0"/>
              <a:t>Metrics</a:t>
            </a:r>
            <a:r>
              <a:rPr lang="en-US" sz="1400" b="1" dirty="0"/>
              <a:t>:</a:t>
            </a:r>
            <a:r>
              <a:rPr lang="en-US" sz="1400" dirty="0"/>
              <a:t> Tools and libraries for evaluating model performance, such as scikit-learn for metrics like</a:t>
            </a:r>
          </a:p>
          <a:p>
            <a:pPr marL="76200" indent="0">
              <a:lnSpc>
                <a:spcPct val="120000"/>
              </a:lnSpc>
              <a:buNone/>
            </a:pPr>
            <a:r>
              <a:rPr lang="en-US" sz="1400" dirty="0"/>
              <a:t>    accuracy, precision, recall, F1-score, and confusion matrix.</a:t>
            </a:r>
          </a:p>
          <a:p>
            <a:pPr marL="76200" indent="0">
              <a:lnSpc>
                <a:spcPct val="120000"/>
              </a:lnSpc>
              <a:buNone/>
            </a:pPr>
            <a:r>
              <a:rPr lang="en-US" dirty="0">
                <a:latin typeface="Cambria" panose="02040503050406030204" pitchFamily="18" charset="0"/>
                <a:ea typeface="Cambria" panose="02040503050406030204" pitchFamily="18" charset="0"/>
              </a:rPr>
              <a:t> </a:t>
            </a:r>
            <a:r>
              <a:rPr lang="en-US" sz="2600" dirty="0">
                <a:latin typeface="Cambria" panose="02040503050406030204" pitchFamily="18" charset="0"/>
                <a:ea typeface="Cambria" panose="02040503050406030204" pitchFamily="18" charset="0"/>
              </a:rPr>
              <a:t>5.</a:t>
            </a:r>
            <a:r>
              <a:rPr lang="en-IN" sz="2600" dirty="0"/>
              <a:t> Model Optimization</a:t>
            </a:r>
            <a:r>
              <a:rPr lang="en-IN" sz="1600" dirty="0"/>
              <a:t>:</a:t>
            </a:r>
          </a:p>
          <a:p>
            <a:pPr marL="76200" indent="0">
              <a:lnSpc>
                <a:spcPct val="120000"/>
              </a:lnSpc>
              <a:buNone/>
            </a:pPr>
            <a:r>
              <a:rPr lang="en-US" sz="1600" dirty="0">
                <a:latin typeface="Cambria" panose="02040503050406030204" pitchFamily="18" charset="0"/>
                <a:ea typeface="Cambria" panose="02040503050406030204" pitchFamily="18" charset="0"/>
              </a:rPr>
              <a:t>      </a:t>
            </a:r>
            <a:r>
              <a:rPr lang="en-US" sz="1400" dirty="0"/>
              <a:t>Techniques for reducing model size and improving inference speed, like quantization and pruning.</a:t>
            </a:r>
            <a:endParaRPr lang="en-US" sz="1400" dirty="0">
              <a:latin typeface="Cambria" panose="02040503050406030204" pitchFamily="18" charset="0"/>
              <a:ea typeface="Cambria" panose="02040503050406030204" pitchFamily="18" charset="0"/>
            </a:endParaRPr>
          </a:p>
          <a:p>
            <a:pPr marL="76200" indent="0">
              <a:lnSpc>
                <a:spcPct val="120000"/>
              </a:lnSpc>
              <a:buNone/>
            </a:pPr>
            <a:r>
              <a:rPr lang="en-IN" sz="1400" dirty="0"/>
              <a:t> </a:t>
            </a:r>
            <a:r>
              <a:rPr lang="en-IN" dirty="0">
                <a:latin typeface="Cambria" panose="02040503050406030204" pitchFamily="18" charset="0"/>
                <a:ea typeface="Cambria" panose="02040503050406030204" pitchFamily="18" charset="0"/>
              </a:rPr>
              <a:t> 6</a:t>
            </a:r>
            <a:r>
              <a:rPr lang="en-IN" sz="2600" dirty="0">
                <a:latin typeface="Cambria" panose="02040503050406030204" pitchFamily="18" charset="0"/>
                <a:ea typeface="Cambria" panose="02040503050406030204" pitchFamily="18" charset="0"/>
              </a:rPr>
              <a:t>.</a:t>
            </a:r>
            <a:r>
              <a:rPr lang="en-IN" sz="2600" dirty="0"/>
              <a:t> Deployment : Deployment Platforms</a:t>
            </a:r>
          </a:p>
          <a:p>
            <a:pPr marL="76200" indent="0">
              <a:lnSpc>
                <a:spcPct val="120000"/>
              </a:lnSpc>
              <a:buNone/>
            </a:pPr>
            <a:r>
              <a:rPr lang="en-IN" sz="1600" dirty="0"/>
              <a:t>     </a:t>
            </a:r>
            <a:r>
              <a:rPr lang="en-IN" sz="1500" dirty="0"/>
              <a:t>API’s : RESTful Api’s for integrating the model with other application or healthcare systems.</a:t>
            </a:r>
          </a:p>
          <a:p>
            <a:pPr marL="76200" indent="0">
              <a:lnSpc>
                <a:spcPct val="120000"/>
              </a:lnSpc>
              <a:buNone/>
            </a:pPr>
            <a:r>
              <a:rPr lang="en-IN" sz="1500" dirty="0"/>
              <a:t>     Cloud Services: Google cloud functions for serverless deployment.</a:t>
            </a:r>
          </a:p>
          <a:p>
            <a:pPr marL="76200" indent="0">
              <a:lnSpc>
                <a:spcPct val="120000"/>
              </a:lnSpc>
              <a:buNone/>
            </a:pPr>
            <a:r>
              <a:rPr lang="en-IN" sz="1500" dirty="0"/>
              <a:t>  </a:t>
            </a:r>
          </a:p>
          <a:p>
            <a:pPr marL="76200" indent="0">
              <a:buNone/>
            </a:pPr>
            <a:endParaRPr lang="en-IN" sz="1500" dirty="0"/>
          </a:p>
          <a:p>
            <a:pPr marL="76200" indent="0">
              <a:buNone/>
            </a:pPr>
            <a:r>
              <a:rPr lang="en-IN" sz="1600" dirty="0"/>
              <a:t>    </a:t>
            </a:r>
          </a:p>
          <a:p>
            <a:pPr marL="76200" indent="0">
              <a:buNone/>
            </a:pPr>
            <a:r>
              <a:rPr lang="en-IN" sz="1600" dirty="0"/>
              <a:t>      </a:t>
            </a:r>
          </a:p>
          <a:p>
            <a:pPr marL="76200" indent="0">
              <a:buNone/>
            </a:pPr>
            <a:r>
              <a:rPr lang="en-IN" sz="1600" dirty="0">
                <a:latin typeface="Cambria" panose="02040503050406030204" pitchFamily="18" charset="0"/>
                <a:ea typeface="Cambria" panose="02040503050406030204" pitchFamily="18" charset="0"/>
              </a:rPr>
              <a:t>      </a:t>
            </a:r>
          </a:p>
          <a:p>
            <a:pPr marL="76200" indent="0">
              <a:buNone/>
            </a:pPr>
            <a:endParaRPr lang="en-IN" sz="1400" dirty="0"/>
          </a:p>
          <a:p>
            <a:pPr marL="457200" lvl="1" indent="0">
              <a:buNone/>
            </a:pPr>
            <a:endParaRPr lang="en-IN" sz="1400" dirty="0"/>
          </a:p>
          <a:p>
            <a:pPr marL="457200" lvl="1" indent="0">
              <a:buNone/>
            </a:pPr>
            <a:r>
              <a:rPr lang="en-IN" sz="1200" dirty="0"/>
              <a:t> </a:t>
            </a: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17" name="Rectangle 12">
            <a:extLst>
              <a:ext uri="{FF2B5EF4-FFF2-40B4-BE49-F238E27FC236}">
                <a16:creationId xmlns:a16="http://schemas.microsoft.com/office/drawing/2014/main" id="{C7CE1757-591C-F146-D4AA-CC57276FEAEC}"/>
              </a:ext>
            </a:extLst>
          </p:cNvPr>
          <p:cNvSpPr>
            <a:spLocks noChangeArrowheads="1"/>
          </p:cNvSpPr>
          <p:nvPr/>
        </p:nvSpPr>
        <p:spPr bwMode="auto">
          <a:xfrm>
            <a:off x="-124393"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20000"/>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Software Requirements:</a:t>
            </a:r>
          </a:p>
          <a:p>
            <a:pPr marL="342900" lvl="0" indent="-190500" rtl="0">
              <a:lnSpc>
                <a:spcPct val="15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1.Development environment:</a:t>
            </a:r>
          </a:p>
          <a:p>
            <a:pPr marL="342900" lvl="0" indent="-190500" rtl="0">
              <a:lnSpc>
                <a:spcPct val="150000"/>
              </a:lnSpc>
              <a:spcBef>
                <a:spcPts val="0"/>
              </a:spcBef>
              <a:spcAft>
                <a:spcPts val="0"/>
              </a:spcAft>
              <a:buClr>
                <a:schemeClr val="dk1"/>
              </a:buClr>
              <a:buSzPct val="100000"/>
              <a:buNone/>
            </a:pPr>
            <a:r>
              <a:rPr lang="en-US" sz="1800" dirty="0">
                <a:latin typeface="Cambria" panose="02040503050406030204" pitchFamily="18" charset="0"/>
                <a:ea typeface="Cambria" panose="02040503050406030204" pitchFamily="18" charset="0"/>
              </a:rPr>
              <a:t>    programming language : python</a:t>
            </a:r>
          </a:p>
          <a:p>
            <a:pPr marL="342900" lvl="0" indent="-190500" rtl="0">
              <a:lnSpc>
                <a:spcPct val="15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2.Machine learning  frameworks:</a:t>
            </a:r>
          </a:p>
          <a:p>
            <a:pPr marL="342900" lvl="0" indent="-190500" rtl="0">
              <a:lnSpc>
                <a:spcPct val="150000"/>
              </a:lnSpc>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   TensorFlow , </a:t>
            </a:r>
            <a:r>
              <a:rPr lang="en-US" sz="1800" dirty="0" err="1">
                <a:latin typeface="Cambria" panose="02040503050406030204" pitchFamily="18" charset="0"/>
                <a:ea typeface="Cambria" panose="02040503050406030204" pitchFamily="18" charset="0"/>
              </a:rPr>
              <a:t>PyTorch</a:t>
            </a:r>
            <a:endParaRPr lang="en-US" sz="1800" dirty="0">
              <a:latin typeface="Cambria" panose="02040503050406030204" pitchFamily="18" charset="0"/>
              <a:ea typeface="Cambria" panose="02040503050406030204" pitchFamily="18" charset="0"/>
            </a:endParaRPr>
          </a:p>
          <a:p>
            <a:pPr marL="342900" lvl="0" indent="-190500" rtl="0">
              <a:lnSpc>
                <a:spcPct val="15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3.Development tools:</a:t>
            </a:r>
          </a:p>
          <a:p>
            <a:pPr marL="342900" lvl="0" indent="-190500" rtl="0">
              <a:lnSpc>
                <a:spcPct val="15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a:t>
            </a:r>
            <a:r>
              <a:rPr lang="en-US" sz="1800" dirty="0" err="1">
                <a:latin typeface="Cambria" panose="02040503050406030204" pitchFamily="18" charset="0"/>
                <a:ea typeface="Cambria" panose="02040503050406030204" pitchFamily="18" charset="0"/>
              </a:rPr>
              <a:t>Jupyter</a:t>
            </a:r>
            <a:r>
              <a:rPr lang="en-US" sz="1800" dirty="0">
                <a:latin typeface="Cambria" panose="02040503050406030204" pitchFamily="18" charset="0"/>
                <a:ea typeface="Cambria" panose="02040503050406030204" pitchFamily="18" charset="0"/>
              </a:rPr>
              <a:t> notebook, </a:t>
            </a:r>
            <a:r>
              <a:rPr lang="en-US" sz="1800" dirty="0" err="1">
                <a:latin typeface="Cambria" panose="02040503050406030204" pitchFamily="18" charset="0"/>
                <a:ea typeface="Cambria" panose="02040503050406030204" pitchFamily="18" charset="0"/>
              </a:rPr>
              <a:t>pycharm</a:t>
            </a:r>
            <a:r>
              <a:rPr lang="en-US" sz="1800" dirty="0">
                <a:latin typeface="Cambria" panose="02040503050406030204" pitchFamily="18" charset="0"/>
                <a:ea typeface="Cambria" panose="02040503050406030204" pitchFamily="18" charset="0"/>
              </a:rPr>
              <a:t> / visual studio code</a:t>
            </a:r>
          </a:p>
          <a:p>
            <a:pPr marL="342900" lvl="0" indent="-190500" rtl="0">
              <a:lnSpc>
                <a:spcPct val="15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4.Data security: </a:t>
            </a:r>
          </a:p>
          <a:p>
            <a:pPr marL="342900" lvl="0" indent="-190500" rtl="0">
              <a:lnSpc>
                <a:spcPct val="15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Encryption tools : using python libraries for securing data.</a:t>
            </a:r>
          </a:p>
          <a:p>
            <a:pPr marL="342900" lvl="0" indent="-190500" rtl="0">
              <a:spcBef>
                <a:spcPts val="0"/>
              </a:spcBef>
              <a:spcAft>
                <a:spcPts val="0"/>
              </a:spcAft>
              <a:buClr>
                <a:schemeClr val="dk1"/>
              </a:buClr>
              <a:buSzPct val="100000"/>
              <a:buNone/>
            </a:pPr>
            <a:r>
              <a:rPr lang="en-US" sz="2600" dirty="0">
                <a:latin typeface="Cambria" panose="02040503050406030204" pitchFamily="18" charset="0"/>
                <a:ea typeface="Cambria" panose="02040503050406030204" pitchFamily="18" charset="0"/>
              </a:rPr>
              <a:t>5.Version controls:</a:t>
            </a:r>
          </a:p>
          <a:p>
            <a:pPr marL="342900" lvl="0" indent="-190500" rtl="0">
              <a:spcBef>
                <a:spcPts val="0"/>
              </a:spcBef>
              <a:spcAft>
                <a:spcPts val="0"/>
              </a:spcAft>
              <a:buClr>
                <a:schemeClr val="dk1"/>
              </a:buClr>
              <a:buSzPct val="100000"/>
              <a:buNone/>
            </a:pPr>
            <a:r>
              <a:rPr lang="en-US" sz="2600" dirty="0">
                <a:latin typeface="Cambria" panose="02040503050406030204" pitchFamily="18" charset="0"/>
                <a:ea typeface="Cambria" panose="02040503050406030204" pitchFamily="18" charset="0"/>
              </a:rPr>
              <a:t>   </a:t>
            </a:r>
            <a:r>
              <a:rPr lang="en-US" sz="1900" dirty="0">
                <a:latin typeface="Cambria" panose="02040503050406030204" pitchFamily="18" charset="0"/>
                <a:ea typeface="Cambria" panose="02040503050406030204" pitchFamily="18" charset="0"/>
              </a:rPr>
              <a:t>version control systems : Git , GitHub</a:t>
            </a:r>
          </a:p>
          <a:p>
            <a:pPr marL="342900" lvl="0" indent="-190500"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a:t>
            </a:r>
          </a:p>
          <a:p>
            <a:pPr marL="342900" lvl="0" indent="-190500"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C670458D-08F9-E089-64F9-D41B0B645840}"/>
              </a:ext>
            </a:extLst>
          </p:cNvPr>
          <p:cNvPicPr>
            <a:picLocks noChangeAspect="1"/>
          </p:cNvPicPr>
          <p:nvPr/>
        </p:nvPicPr>
        <p:blipFill>
          <a:blip r:embed="rId3"/>
          <a:stretch>
            <a:fillRect/>
          </a:stretch>
        </p:blipFill>
        <p:spPr>
          <a:xfrm>
            <a:off x="647700" y="1533525"/>
            <a:ext cx="10896600" cy="3790950"/>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38150" indent="-285750">
              <a:spcBef>
                <a:spcPts val="0"/>
              </a:spcBef>
              <a:buFont typeface="Wingdings" panose="05000000000000000000" pitchFamily="2" charset="2"/>
              <a:buChar char="Ø"/>
            </a:pPr>
            <a:r>
              <a:rPr lang="en-IN" sz="1800" u="none" strike="noStrike" kern="100" dirty="0">
                <a:solidFill>
                  <a:srgbClr val="0080A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3"/>
              </a:rPr>
              <a:t>M.A. Naser, M.J. Deen, Brain </a:t>
            </a:r>
            <a:r>
              <a:rPr lang="en-IN" sz="1800" u="none" strike="noStrike" kern="100" dirty="0" err="1">
                <a:solidFill>
                  <a:srgbClr val="0080A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3"/>
              </a:rPr>
              <a:t>tumor</a:t>
            </a:r>
            <a:r>
              <a:rPr lang="en-IN" sz="1800" u="none" strike="noStrike" kern="100" dirty="0">
                <a:solidFill>
                  <a:srgbClr val="0080A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3"/>
              </a:rPr>
              <a:t> segmentation and grading of lower-grade glioma using deep learning in MRI images, </a:t>
            </a:r>
            <a:r>
              <a:rPr lang="en-IN" sz="1800" u="none" strike="noStrike" kern="100" dirty="0" err="1">
                <a:solidFill>
                  <a:srgbClr val="0080A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3"/>
              </a:rPr>
              <a:t>Comput</a:t>
            </a:r>
            <a:r>
              <a:rPr lang="en-IN" sz="1800" u="none" strike="noStrike" kern="100" dirty="0">
                <a:solidFill>
                  <a:srgbClr val="0080A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3"/>
              </a:rPr>
              <a:t>. Biol. Med. 121 (2020) 103758.</a:t>
            </a:r>
            <a:endPar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38150" indent="-285750">
              <a:spcBef>
                <a:spcPts val="0"/>
              </a:spcBef>
              <a:buFont typeface="Wingdings" panose="05000000000000000000" pitchFamily="2" charset="2"/>
              <a:buChar char="Ø"/>
            </a:pPr>
            <a:r>
              <a:rPr lang="en-IN" sz="1800" u="none" strike="noStrike" kern="100" dirty="0">
                <a:solidFill>
                  <a:srgbClr val="0080A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4"/>
              </a:rPr>
              <a:t>M. Naidu, P.R. Kumar, K. Chiranjeevi, Shannon and fuzzy entropy based evolutionary image thresholding for image segmentation, Alex. Eng. J. 57 (3) (2018) 1643–1655.</a:t>
            </a:r>
            <a:endPar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38150" indent="-285750">
              <a:spcBef>
                <a:spcPts val="0"/>
              </a:spcBef>
              <a:buFont typeface="Wingdings" panose="05000000000000000000" pitchFamily="2" charset="2"/>
              <a:buChar char="Ø"/>
            </a:pPr>
            <a:r>
              <a:rPr lang="en-IN" sz="1800" u="none" strike="noStrike" kern="100" dirty="0">
                <a:solidFill>
                  <a:srgbClr val="0080A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5"/>
              </a:rPr>
              <a:t>M.U. Rehman, S. Cho, J.H. Kim, K.T. Chong, Bu-net: Brain </a:t>
            </a:r>
            <a:r>
              <a:rPr lang="en-IN" sz="1800" u="none" strike="noStrike" kern="100" dirty="0" err="1">
                <a:solidFill>
                  <a:srgbClr val="0080A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5"/>
              </a:rPr>
              <a:t>tumor</a:t>
            </a:r>
            <a:r>
              <a:rPr lang="en-IN" sz="1800" u="none" strike="noStrike" kern="100" dirty="0">
                <a:solidFill>
                  <a:srgbClr val="0080A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5"/>
              </a:rPr>
              <a:t> segmentation using modified U-Net architecture, Electronics 9 (12) (2020) 2203.</a:t>
            </a:r>
            <a:endPar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438150" indent="-285750">
              <a:spcBef>
                <a:spcPts val="0"/>
              </a:spcBef>
              <a:buFont typeface="Wingdings" panose="05000000000000000000" pitchFamily="2" charset="2"/>
              <a:buChar char="Ø"/>
            </a:pPr>
            <a:r>
              <a:rPr lang="en-IN" sz="1800" u="none" strike="noStrike" kern="100" dirty="0">
                <a:solidFill>
                  <a:srgbClr val="0080A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6"/>
              </a:rPr>
              <a:t>L. Chen, Y. Wu, A.M. </a:t>
            </a:r>
            <a:r>
              <a:rPr lang="en-IN" sz="1800" u="none" strike="noStrike" kern="100" dirty="0" err="1">
                <a:solidFill>
                  <a:srgbClr val="0080A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6"/>
              </a:rPr>
              <a:t>DSouza</a:t>
            </a:r>
            <a:r>
              <a:rPr lang="en-IN" sz="1800" u="none" strike="noStrike" kern="100" dirty="0">
                <a:solidFill>
                  <a:srgbClr val="0080A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6"/>
              </a:rPr>
              <a:t>, A.Z. Abidin, A. </a:t>
            </a:r>
            <a:r>
              <a:rPr lang="en-IN" sz="1800" u="none" strike="noStrike" kern="100" dirty="0" err="1">
                <a:solidFill>
                  <a:srgbClr val="0080A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6"/>
              </a:rPr>
              <a:t>Wismüller</a:t>
            </a:r>
            <a:r>
              <a:rPr lang="en-IN" sz="1800" u="none" strike="noStrike" kern="100" dirty="0">
                <a:solidFill>
                  <a:srgbClr val="0080A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6"/>
              </a:rPr>
              <a:t>, C. Xu, MRI </a:t>
            </a:r>
            <a:r>
              <a:rPr lang="en-IN" sz="1800" u="none" strike="noStrike" kern="100" dirty="0" err="1">
                <a:solidFill>
                  <a:srgbClr val="0080A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6"/>
              </a:rPr>
              <a:t>tumor</a:t>
            </a:r>
            <a:r>
              <a:rPr lang="en-IN" sz="1800" u="none" strike="noStrike" kern="100" dirty="0">
                <a:solidFill>
                  <a:srgbClr val="0080AC"/>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6"/>
              </a:rPr>
              <a:t> segmentation with densely connected 3D CNN, in: Medical Imaging 2018: Image Processing. Vol. 10574, SPIE, 2018, pp. 357–364.</a:t>
            </a:r>
            <a:endPar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(links)</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hlinkClick r:id="rId3"/>
              </a:rPr>
              <a:t>https://ieeexplore.ieee.org/abstract/document/10101618</a:t>
            </a:r>
            <a:endParaRPr lang="en-IN"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IN"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hlinkClick r:id="rId4"/>
              </a:rPr>
              <a:t>https://www.mdpi.com/2078-2489/15/8/489#:~:text=The%20fine%2Dtuned%20EfficientNet%2DB0%20model%20achieved%20an%20accuracy%20of,where%20accurate%20diagnosis%20is%20critical</a:t>
            </a:r>
            <a:r>
              <a:rPr lang="en-IN" dirty="0">
                <a:latin typeface="Cambria" panose="02040503050406030204" pitchFamily="18" charset="0"/>
                <a:ea typeface="Cambria" panose="02040503050406030204" pitchFamily="18" charset="0"/>
              </a:rPr>
              <a:t>.</a:t>
            </a:r>
          </a:p>
          <a:p>
            <a:pPr marL="152400" indent="0">
              <a:spcBef>
                <a:spcPts val="0"/>
              </a:spcBef>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1094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756</Words>
  <Application>Microsoft Office PowerPoint</Application>
  <PresentationFormat>Widescreen</PresentationFormat>
  <Paragraphs>94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vt:lpstr>
      <vt:lpstr>Verdana</vt:lpstr>
      <vt:lpstr>Wingdings</vt:lpstr>
      <vt:lpstr>Bioinformatics</vt:lpstr>
      <vt:lpstr>A Novel approach for brain tumor prediction using  Machine Learning Algorithm</vt:lpstr>
      <vt:lpstr>Content</vt:lpstr>
      <vt:lpstr>Problem Statement Number: </vt:lpstr>
      <vt:lpstr>Analysis of Problem Statement</vt:lpstr>
      <vt:lpstr>Analysis of Problem Statement (contd...)</vt:lpstr>
      <vt:lpstr>Timeline of the Project (Gantt Chart)</vt:lpstr>
      <vt:lpstr>References (IEEE Paper format)</vt:lpstr>
      <vt:lpstr>References (links)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K.M Madhushree</cp:lastModifiedBy>
  <cp:revision>35</cp:revision>
  <dcterms:modified xsi:type="dcterms:W3CDTF">2024-09-24T16:29:25Z</dcterms:modified>
</cp:coreProperties>
</file>