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69" r:id="rId2"/>
    <p:sldId id="288" r:id="rId3"/>
    <p:sldId id="289" r:id="rId4"/>
    <p:sldId id="290" r:id="rId5"/>
    <p:sldId id="291" r:id="rId6"/>
    <p:sldId id="270" r:id="rId7"/>
    <p:sldId id="273" r:id="rId8"/>
    <p:sldId id="271" r:id="rId9"/>
    <p:sldId id="272" r:id="rId10"/>
    <p:sldId id="274" r:id="rId11"/>
    <p:sldId id="276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59" d="100"/>
          <a:sy n="59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6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44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64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6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7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convolutional-neural-net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convolutional-neural-network" TargetMode="External"/><Relationship Id="rId2" Type="http://schemas.openxmlformats.org/officeDocument/2006/relationships/hyperlink" Target="https://www.sciencedirect.com/topics/engineering/deep-learn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No: 26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Authors:Haichun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Li, Ao Li,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Minghui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Wang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published:2019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 An end-to-end brain tumor segmentation method based on image slices in both training and testing phases which is built upon U-Net with innovative up skip connections and modified inception modules.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Conclusion: An end-to-end brain tumor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 built upon an improved fully convolutional network by modifying the U-Net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architecture.An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innovative structure named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upskip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connection is proposed to enhance information flow.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CEAB-D62E-2A73-82D4-7A27C12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Papers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7AF1-59B0-AF8E-017F-3BEBDC5C5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Serial No: 44</a:t>
            </a:r>
          </a:p>
          <a:p>
            <a:r>
              <a:rPr lang="en-US" dirty="0">
                <a:latin typeface="Cambria" panose="02040503050406030204" pitchFamily="18" charset="0"/>
              </a:rPr>
              <a:t>Authors: Amin Kabir </a:t>
            </a:r>
            <a:r>
              <a:rPr lang="en-US" dirty="0" err="1">
                <a:latin typeface="Cambria" panose="02040503050406030204" pitchFamily="18" charset="0"/>
              </a:rPr>
              <a:t>Anaraki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Moosa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Ayati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Foad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Kazemi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r>
              <a:rPr lang="en-US" dirty="0">
                <a:latin typeface="Cambria" panose="02040503050406030204" pitchFamily="18" charset="0"/>
              </a:rPr>
              <a:t>Year published:2019</a:t>
            </a:r>
          </a:p>
          <a:p>
            <a:r>
              <a:rPr lang="en-US" dirty="0">
                <a:latin typeface="Cambria" panose="02040503050406030204" pitchFamily="18" charset="0"/>
              </a:rPr>
              <a:t>Proposed algorithm in the paper: Convolutional Neural Networks (CNNs) combined with a Genetic Algorithm (GA) to optimize the CNN architecture </a:t>
            </a:r>
          </a:p>
          <a:p>
            <a:r>
              <a:rPr lang="en-US" dirty="0">
                <a:latin typeface="Cambria" panose="02040503050406030204" pitchFamily="18" charset="0"/>
              </a:rPr>
              <a:t>Conclusion :CNN-GA-based method is effective for non-invasively classifying and grading brain tumors using MRI images. The flexibility of the approach, where the CNN architecture is evolved through a Genetic Algorithm and enhanced using bagging, makes the system suitable for practical applications in the medical field.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746A-7AB1-CD56-56A9-A40F91D0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9785-D71A-534A-3CE3-47177997C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 38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Authors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  J. Zhang, X. </a:t>
            </a:r>
            <a:r>
              <a:rPr lang="en-US" sz="24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Lv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H. Zhang, B. Liu, A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:2020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Proposed algorithm in the paper: U-Net architecture(</a:t>
            </a:r>
            <a:r>
              <a:rPr lang="en-US" sz="2400" u="sng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AResU</a:t>
            </a: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-Net)</a:t>
            </a:r>
            <a:endParaRPr lang="en-IN" sz="3200" b="0" i="0" u="none" strike="noStrike" dirty="0">
              <a:solidFill>
                <a:srgbClr val="222222"/>
              </a:solidFill>
              <a:effectLst/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 Novel </a:t>
            </a:r>
            <a:r>
              <a:rPr lang="en-US" sz="24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AResU</a:t>
            </a:r>
            <a:r>
              <a:rPr lang="en-US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-Net model for the MRI brain tumor segmentation task, which simultaneously embedded attention mechanism and residual units into U-Net to improve the segmentation performance of brain tumors.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23AF-0110-0319-D47E-CCE9E28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E8C2-896C-1CB0-8E2B-0B8F7C07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34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Authors:Yusuke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Sugawara,Sayaka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Shiota 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andHitoshi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Kiya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:2019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CNNs without any checkerboard artifacts.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Avoid generating checkerboard artifacts caused by both of two processes, forward-propagation of up sampling layers and backpropagation of convolutional layers, while maintaining the excellent properties that CNNs have. As a result, the proposed structure allows us to offer CNNs without any checkerboard artifacts.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EAD-6358-5094-659B-84597280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0752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3D36-1E81-3BF3-1194-4E9CB57EF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35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Authors:Evan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Shelhamer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, Jonathan Long , and Trevor Darrell,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:2019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</a:t>
            </a:r>
            <a:r>
              <a:rPr lang="en-IN" sz="2400" dirty="0"/>
              <a:t> </a:t>
            </a:r>
            <a:r>
              <a:rPr lang="en-IN" sz="2400" dirty="0">
                <a:latin typeface="Cambria" panose="02040503050406030204" pitchFamily="18" charset="0"/>
              </a:rPr>
              <a:t>Fully Convolutional Networks for Semantic Segmentation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/>
              <a:t> Fully convolutional networks are a rich class of models that address many pixelwise tasks. FCNs for semantic segmentation dramatically improve accuracy by transferring pretrained classifier weights, fusing different layer representations, and learning end-to-end on whole images.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EAD-6358-5094-659B-84597280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0752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3D36-1E81-3BF3-1194-4E9CB57EF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17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Authors: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Zhihui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 Guo,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Honghai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 Zhang, Zhi Chen, Ellen van der Plas, Laurie Gutmann, Daniel 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Thedens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, Peggy 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Nopoulos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, Milan 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Sonka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endParaRPr lang="en-US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:2020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</a:t>
            </a:r>
            <a:r>
              <a:rPr lang="en-IN" sz="2400" dirty="0"/>
              <a:t> </a:t>
            </a:r>
            <a:r>
              <a:rPr lang="en-IN" sz="2400" dirty="0">
                <a:latin typeface="Cambria" panose="02040503050406030204" pitchFamily="18" charset="0"/>
              </a:rPr>
              <a:t>Fully Convolutional Networks for Semantic Segmentation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/>
              <a:t> </a:t>
            </a:r>
            <a:r>
              <a:rPr lang="en-US" dirty="0"/>
              <a:t>An FMNL-enhanced FCN was presented and tested with calf muscle </a:t>
            </a:r>
            <a:r>
              <a:rPr lang="en-US" dirty="0" err="1"/>
              <a:t>compartmentalisation</a:t>
            </a:r>
            <a:r>
              <a:rPr lang="en-US" dirty="0"/>
              <a:t> on T1-weighted MR images of a single participant in this </a:t>
            </a:r>
            <a:r>
              <a:rPr lang="en-US" dirty="0" err="1"/>
              <a:t>neighbourhood</a:t>
            </a:r>
            <a:r>
              <a:rPr lang="en-US" dirty="0"/>
              <a:t> relationship. By taking advantage of the nature of </a:t>
            </a:r>
            <a:r>
              <a:rPr lang="en-US" dirty="0" err="1"/>
              <a:t>peripoint</a:t>
            </a:r>
            <a:r>
              <a:rPr lang="en-US" dirty="0"/>
              <a:t> muscle detection, we incorporated whether muscles are present at a neighboring point into the segmentation model 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59B9A-C52B-A9AF-7B3C-CCF34BEE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65383F-5C2D-4F13-5A9A-386A9B88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8C8EDF-DE77-EE63-F2A9-C57562B9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2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EAD-6358-5094-659B-84597280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0752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3D36-1E81-3BF3-1194-4E9CB57EF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31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Authors: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Nitigya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Sambyal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, Poonam Saini, Rupali 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ElsevierSans"/>
              </a:rPr>
              <a:t>Syal</a:t>
            </a:r>
            <a:r>
              <a:rPr lang="en-IN" b="0" i="0" dirty="0">
                <a:solidFill>
                  <a:srgbClr val="1F1F1F"/>
                </a:solidFill>
                <a:effectLst/>
                <a:latin typeface="ElsevierSans"/>
              </a:rPr>
              <a:t>, Varun Gupta</a:t>
            </a:r>
            <a:endParaRPr lang="en-US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:2020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</a:t>
            </a:r>
            <a:r>
              <a:rPr lang="en-IN" sz="2400" dirty="0"/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U-Net architecture based on </a:t>
            </a:r>
            <a:r>
              <a:rPr lang="en-US" dirty="0">
                <a:solidFill>
                  <a:srgbClr val="1F1F1F"/>
                </a:solidFill>
                <a:latin typeface="ElsevierGulliver"/>
              </a:rPr>
              <a:t>residual network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and employs periodic shuffling with sub-pixel convolution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/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Diabetic retinopathy occurs due to prolonged diabetes and is a leading cause of irreversible visual damage worldwide. DR detection done through manual screening by an ophthalmologist is not just time-consuming but requires high precision to mark lesion boundaries correctly.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59B9A-C52B-A9AF-7B3C-CCF34BEE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65383F-5C2D-4F13-5A9A-386A9B88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8C8EDF-DE77-EE63-F2A9-C57562B9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EAD-6358-5094-659B-84597280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0752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Paper</a:t>
            </a:r>
            <a:r>
              <a:rPr lang="en-US" dirty="0"/>
              <a:t> </a:t>
            </a:r>
            <a:r>
              <a:rPr lang="en-US" dirty="0" err="1">
                <a:latin typeface="Cambria" panose="02040503050406030204" pitchFamily="18" charset="0"/>
              </a:rPr>
              <a:t>analysed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3D36-1E81-3BF3-1194-4E9CB57EF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36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Authors: Mahmoud 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Fahsi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Mahammed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Nadir, </a:t>
            </a:r>
            <a:r>
              <a:rPr lang="en-US" sz="2400" u="sng" dirty="0" err="1">
                <a:latin typeface="Cambria" panose="02040503050406030204" pitchFamily="18" charset="0"/>
                <a:ea typeface="Cambria" panose="02040503050406030204" pitchFamily="18" charset="0"/>
              </a:rPr>
              <a:t>Mouilah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 Cheikh</a:t>
            </a:r>
          </a:p>
          <a:p>
            <a:pPr marL="342900" indent="-190500" algn="just">
              <a:lnSpc>
                <a:spcPct val="200000"/>
              </a:lnSpc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:2022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</a:t>
            </a:r>
            <a:r>
              <a:rPr lang="en-IN" b="0" i="0">
                <a:solidFill>
                  <a:srgbClr val="000000"/>
                </a:solidFill>
                <a:effectLst/>
                <a:latin typeface="Helvetica Neue"/>
              </a:rPr>
              <a:t>U-Net ,Convolutional Neural Network architecture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/>
              <a:t> </a:t>
            </a:r>
            <a:r>
              <a:rPr lang="en-US" dirty="0"/>
              <a:t>FMNL-enhanced FCN in calve muscle compartmentalization using T1-weighted MR images from a single subject and utilizing dilated convolutions and skip connections filtering increasing their receptive field without diminishing resolution dramatically improving performance on our </a:t>
            </a:r>
            <a:r>
              <a:rPr lang="en-US" dirty="0" err="1"/>
              <a:t>FilterNet</a:t>
            </a:r>
            <a:r>
              <a:rPr lang="en-US" dirty="0"/>
              <a:t>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59B9A-C52B-A9AF-7B3C-CCF34BEE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65383F-5C2D-4F13-5A9A-386A9B88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8C8EDF-DE77-EE63-F2A9-C57562B9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F991-14A3-79E3-9B72-BFDA7E58E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45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Fatih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Özyurt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 </a:t>
            </a:r>
            <a:r>
              <a:rPr lang="en-US" sz="2400" b="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Eser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Sert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  </a:t>
            </a:r>
            <a:r>
              <a:rPr lang="en-US" sz="2400" b="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Engin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Avci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US" sz="2400" b="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Esin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r>
              <a:rPr lang="en-US" sz="1800" b="0" i="0" dirty="0" err="1">
                <a:solidFill>
                  <a:srgbClr val="1F1F1F"/>
                </a:solidFill>
                <a:effectLst/>
                <a:latin typeface="ElsevierSans"/>
              </a:rPr>
              <a:t>Dogantekin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ElsevierSans"/>
              </a:rPr>
              <a:t> 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:2019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dirty="0" err="1">
                <a:solidFill>
                  <a:srgbClr val="1F1F1F"/>
                </a:solidFill>
                <a:latin typeface="ElsevierGulliver"/>
                <a:ea typeface="Cambria" panose="02040503050406030204" pitchFamily="18" charset="0"/>
              </a:rPr>
              <a:t>N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ElsevierGulliver"/>
              </a:rPr>
              <a:t>eutrosophic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 Set – Expert </a:t>
            </a:r>
            <a:r>
              <a:rPr lang="en-US" sz="2400" dirty="0">
                <a:solidFill>
                  <a:srgbClr val="1F1F1F"/>
                </a:solidFill>
                <a:latin typeface="ElsevierGulliver"/>
              </a:rPr>
              <a:t>M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aximum </a:t>
            </a:r>
            <a:r>
              <a:rPr lang="en-US" sz="2400" dirty="0">
                <a:solidFill>
                  <a:srgbClr val="1F1F1F"/>
                </a:solidFill>
                <a:latin typeface="ElsevierGulliver"/>
              </a:rPr>
              <a:t>F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uzzy-Sure </a:t>
            </a:r>
            <a:r>
              <a:rPr lang="en-US" sz="2400" dirty="0">
                <a:solidFill>
                  <a:srgbClr val="1F1F1F"/>
                </a:solidFill>
                <a:latin typeface="ElsevierGulliver"/>
              </a:rPr>
              <a:t>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ntropy (NS-EMFSE) approach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 :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he main purpose of the present paper is to design an efficient automatic brain tumor segmentation system by classifying brain tumors as benign and malignant. Brain tumors were segmented using NS-EMFSE method.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2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0D1B-25D4-87C9-F48A-EA37E7E5F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24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Adel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Kermi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, Issam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Mahmoudi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and Mohammed Tarek Khadir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2019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 :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2D Deep Convolutional Neural Networks (DNNs) using a modified U-net architecture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 fully automatic and accurate method for segmentation of whole brain tumor and intra-tumoral regions using a 2D deep convolutional network based on a well-known architecture in medical imaging called “U-net” is proposed. The constructed DNN model was trained to segment both HGG and LGG volumes.</a:t>
            </a:r>
            <a:endParaRPr lang="en-US" sz="2400" dirty="0">
              <a:latin typeface="ElsevierSans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5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859A-3775-FDF6-C3A4-3F3AC5707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28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Nabil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Ibtehaz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,M.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Sohel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Rahman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:2020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ElsevierGulliver"/>
              </a:rPr>
              <a:t>MultiResUNet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, an enhanced version of U-Net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noticed some discrepancy between the features passed from the encoder network and the features propagating through the decoder network. To reconcile these two incompatible sets of features, we have proposed </a:t>
            </a:r>
            <a:r>
              <a:rPr lang="en-US" sz="2400" b="0" i="1" dirty="0">
                <a:solidFill>
                  <a:srgbClr val="1F1F1F"/>
                </a:solidFill>
                <a:effectLst/>
                <a:latin typeface="ElsevierGulliver"/>
              </a:rPr>
              <a:t>Res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ElsevierGulliver"/>
              </a:rPr>
              <a:t> paths, that introduce some additional processing to make the two feature maps more homogeneous.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9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465007"/>
            <a:ext cx="10504129" cy="44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01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Mohamed A. Naser and M. Jamal Deen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:2020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ElsevierGulliver"/>
                <a:hlinkClick r:id="rId3" tooltip="Learn more about convolutional neural networks from ScienceDirect's AI-generated Topic Pages"/>
              </a:rPr>
              <a:t>convolutional neural networks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ElsevierGulliver"/>
              </a:rPr>
              <a:t> (CNN)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work illustrates the potential of using deep learning and transfer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learning models in MRI images to provide accurate automatic tumor segmentation,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detection and grading of LGG brain tumors</a:t>
            </a:r>
            <a:r>
              <a:rPr lang="en-US" sz="2000" dirty="0">
                <a:solidFill>
                  <a:srgbClr val="1F1F1F"/>
                </a:solidFill>
                <a:effectLst/>
                <a:latin typeface="ElsevierSans"/>
              </a:rPr>
              <a:t>. </a:t>
            </a:r>
            <a:endParaRPr lang="en-US" sz="2000" dirty="0">
              <a:latin typeface="ElsevierSans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4BDAD9-C306-5F02-3B18-F5C8E28C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29F77-3B7C-D3DD-94F4-DFE67008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F6C70-A59B-4A8C-DC2A-75F8C62E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AA1D8-C2DD-808A-8858-24D864B91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55ADD8-9E71-F0A2-FA3F-AB64A62C1EA6}"/>
              </a:ext>
            </a:extLst>
          </p:cNvPr>
          <p:cNvSpPr txBox="1"/>
          <p:nvPr/>
        </p:nvSpPr>
        <p:spPr>
          <a:xfrm>
            <a:off x="875071" y="1219201"/>
            <a:ext cx="9969910" cy="4253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02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M.S.R. Naidu , </a:t>
            </a:r>
            <a:r>
              <a:rPr lang="en-IN" sz="2000" b="0" i="0" dirty="0" err="1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P.Rajesh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Kumar,</a:t>
            </a:r>
            <a:r>
              <a:rPr lang="en-IN" sz="2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K. Chiranjeevi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:2018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evolutionary algorithm and swarm intelligence , firefly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algorithm , bat algorithm.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A firefly algorithm based multilevel image thresholding for image segmentation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has been productively proposed with the desired output.</a:t>
            </a:r>
            <a:endParaRPr lang="en-US" sz="2000" dirty="0">
              <a:latin typeface="ElsevierSans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9B28B-6376-B752-1F69-E56A154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B8FFDD-ED2A-8FDD-9CBF-1EE63F0A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CAE7A8-EA1D-E149-2335-BD9DDC04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372"/>
            <a:ext cx="559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C2EED7A-5E52-61E6-5941-BB358C83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55ADD8-9E71-F0A2-FA3F-AB64A62C1EA6}"/>
              </a:ext>
            </a:extLst>
          </p:cNvPr>
          <p:cNvSpPr txBox="1"/>
          <p:nvPr/>
        </p:nvSpPr>
        <p:spPr>
          <a:xfrm>
            <a:off x="875071" y="1219201"/>
            <a:ext cx="9920748" cy="485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03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Mobeen Ur Rehman , Seung Cho,</a:t>
            </a:r>
            <a:r>
              <a:rPr lang="en-IN" sz="2800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N" sz="200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Jee Hong Kim , Kil To Chong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:2020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N41TK algorithm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Brain tumor segmentation is a difficult task due to the complexity of MRI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brain images, and it aims to predict tumors by segmenting them through artificial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intelligence models. We propose BU-Net to segment and classify the brain tumor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regions.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9B28B-6376-B752-1F69-E56A154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B8FFDD-ED2A-8FDD-9CBF-1EE63F0A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CAE7A8-EA1D-E149-2335-BD9DDC04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372"/>
            <a:ext cx="559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C2EED7A-5E52-61E6-5941-BB358C83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55ADD8-9E71-F0A2-FA3F-AB64A62C1EA6}"/>
              </a:ext>
            </a:extLst>
          </p:cNvPr>
          <p:cNvSpPr txBox="1"/>
          <p:nvPr/>
        </p:nvSpPr>
        <p:spPr>
          <a:xfrm>
            <a:off x="776748" y="983268"/>
            <a:ext cx="9940413" cy="5475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Serial No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04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Authors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 err="1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Xiaomei</a:t>
            </a:r>
            <a:r>
              <a:rPr lang="en-IN" sz="200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Zhao , </a:t>
            </a:r>
            <a:r>
              <a:rPr lang="en-IN" sz="2000" dirty="0" err="1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Yihong</a:t>
            </a:r>
            <a:r>
              <a:rPr lang="en-IN" sz="200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Wu,Guidong</a:t>
            </a:r>
            <a:r>
              <a:rPr lang="en-IN" sz="200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Song  , </a:t>
            </a:r>
            <a:r>
              <a:rPr lang="en-IN" sz="2000" dirty="0" err="1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Zhenye</a:t>
            </a:r>
            <a:r>
              <a:rPr lang="en-IN" sz="2000" dirty="0">
                <a:solidFill>
                  <a:srgbClr val="1F1F1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 ,Yong Fan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Year published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:2018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tooltip="Learn more about deep learning from ScienceDirect's AI-generated Topic Pages"/>
              </a:rPr>
              <a:t>deep learning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model integrating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tooltip="Learn more about FCNNs from ScienceDirect's AI-generated Topic Pages"/>
              </a:rPr>
              <a:t>FCNNs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CRFs for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brain tumor segmentation.</a:t>
            </a:r>
            <a:endParaRPr lang="en-US" sz="2000" b="0" i="0" dirty="0">
              <a:solidFill>
                <a:srgbClr val="1F1F1F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Inspired by the success of deep learning techniques in medical image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segmentation, we propose a new brain tumor segmentation method by integrating Fully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Networks (FCNNs) and CRFs in a unified framework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ElsevierGulliver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9B28B-6376-B752-1F69-E56A154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B8FFDD-ED2A-8FDD-9CBF-1EE63F0A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CAE7A8-EA1D-E149-2335-BD9DDC04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372"/>
            <a:ext cx="559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C2EED7A-5E52-61E6-5941-BB358C83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5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No: 16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Authors: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Haocheng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Shen 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Ruixuan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Wang,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Jianguao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Zhang , Stephan J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published:2017</a:t>
            </a:r>
          </a:p>
          <a:p>
            <a:pPr marL="342900" lvl="0" indent="-1905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  A multi tasking ,fully convolution network(FCN) architecture for automatic segmentation of brain tumor. Achieves improved segmentation performance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incooperating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boundary information directly into loss function.</a:t>
            </a: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Conclusion: A boundary aware FCN was introduced for brain tumor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jointly learns boundary and region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tasks,which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achieved state-of-the-art results and improved the precision of segmented boundaries on both BRATS13 and BRATS15 datasets and has low computational cost at test-time.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No: 15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Authors: Mohammed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Havaei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, Axel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Davy,David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Warde-Farley,Antoine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Biard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Aaron Courville, Yoshua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Beingo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Chris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Pal,Pierre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Jodoin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HugoLarochella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published:2017</a:t>
            </a: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 The method is based on deep neural networks(DNN) and learns features that are specific to brain tumor segmentation.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Conclusion: It was presented as an automatic brain tumor segmentation method based on deep convolutional neural networks by considering different architectures and achieving higher accuracy and speed.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0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No: 30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Authors:Olaf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Ronneberger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Philip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Fischer,Thomas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Brox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published:2015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 A network and training strategy that relies on the strong use of data augmentation to use available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annoted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samples more efficiently is presented.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0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Papers analysed: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No: 6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Authors:Xiangbin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Liu,Liping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Song, Shuai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Liu,Yudong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Zang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published:2021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algorithm in the paper: Medical image segmentation based on deep learning like CNN’s ,RCNN,FCN.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Conclusion: With all the progress in image segmentation there are still drawbacks which needs to be met with practical applications.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8757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1574</Words>
  <Application>Microsoft Office PowerPoint</Application>
  <PresentationFormat>Widescreen</PresentationFormat>
  <Paragraphs>144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ElsevierGulliver</vt:lpstr>
      <vt:lpstr>ElsevierSans</vt:lpstr>
      <vt:lpstr>Helvetica Neue</vt:lpstr>
      <vt:lpstr>Merriweather</vt:lpstr>
      <vt:lpstr>Verdana</vt:lpstr>
      <vt:lpstr>Bioinformatics</vt:lpstr>
      <vt:lpstr>Papers analysed:</vt:lpstr>
      <vt:lpstr>Papers analysed:</vt:lpstr>
      <vt:lpstr>PowerPoint Presentation</vt:lpstr>
      <vt:lpstr>PowerPoint Presentation</vt:lpstr>
      <vt:lpstr>PowerPoint Presentation</vt:lpstr>
      <vt:lpstr>Papers analysed:</vt:lpstr>
      <vt:lpstr>Papers analysed:</vt:lpstr>
      <vt:lpstr>Papers analysed:</vt:lpstr>
      <vt:lpstr>Papers analysed:</vt:lpstr>
      <vt:lpstr>Papers analysed:</vt:lpstr>
      <vt:lpstr>Paper analysed</vt:lpstr>
      <vt:lpstr>Paper analysed</vt:lpstr>
      <vt:lpstr>Paper analysed</vt:lpstr>
      <vt:lpstr>Paper analysed</vt:lpstr>
      <vt:lpstr>Paper analysed</vt:lpstr>
      <vt:lpstr>Paper analysed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K.M Madhushree</cp:lastModifiedBy>
  <cp:revision>39</cp:revision>
  <dcterms:modified xsi:type="dcterms:W3CDTF">2024-09-19T01:55:04Z</dcterms:modified>
</cp:coreProperties>
</file>