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29" Type="http://schemas.openxmlformats.org/officeDocument/2006/relationships/slide" Target="slides/slide26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33" Type="http://schemas.openxmlformats.org/officeDocument/2006/relationships/slide" Target="slides/slide30.xml"/><Relationship Id="rId10" Type="http://schemas.openxmlformats.org/officeDocument/2006/relationships/slide" Target="slides/slide7.xml"/><Relationship Id="rId32" Type="http://schemas.openxmlformats.org/officeDocument/2006/relationships/slide" Target="slides/slide29.xml"/><Relationship Id="rId13" Type="http://schemas.openxmlformats.org/officeDocument/2006/relationships/slide" Target="slides/slide10.xml"/><Relationship Id="rId35" Type="http://schemas.openxmlformats.org/officeDocument/2006/relationships/slide" Target="slides/slide32.xml"/><Relationship Id="rId12" Type="http://schemas.openxmlformats.org/officeDocument/2006/relationships/slide" Target="slides/slide9.xml"/><Relationship Id="rId34" Type="http://schemas.openxmlformats.org/officeDocument/2006/relationships/slide" Target="slides/slide3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9" Type="http://schemas.openxmlformats.org/officeDocument/2006/relationships/slide" Target="slides/slide16.xml"/><Relationship Id="rId18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86805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Artificial Intelligence Task 1 : Informed Search</a:t>
            </a:r>
          </a:p>
          <a:p>
            <a:r>
              <a:rPr lang="en-US" sz="1200" dirty="0" smtClean="0">
                <a:latin typeface="Ubuntu" panose="020B0504030602030204" pitchFamily="34" charset="0"/>
              </a:rPr>
              <a:t> </a:t>
            </a:r>
            <a:endParaRPr lang="en-US" sz="3200" dirty="0" smtClean="0">
              <a:latin typeface="Ubuntu" panose="020B0504030602030204" pitchFamily="34" charset="0"/>
            </a:endParaRPr>
          </a:p>
          <a:p>
            <a:r>
              <a:rPr lang="en-US" sz="2400" dirty="0" smtClean="0">
                <a:latin typeface="Ubuntu" panose="020B0504030602030204" pitchFamily="34" charset="0"/>
              </a:rPr>
              <a:t>A* Search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Heuristic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8067" y="3519636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8925" y="2538412"/>
            <a:ext cx="5967413" cy="16192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9181" y="200457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Heuristic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8067" y="3519636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8925" y="2538412"/>
            <a:ext cx="5967413" cy="16192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9181" y="200457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8101" y="3981301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Ubuntu" panose="020B0504030602030204" pitchFamily="34" charset="0"/>
              </a:rPr>
              <a:t>g</a:t>
            </a:r>
            <a:r>
              <a:rPr lang="en-US" sz="2400" dirty="0" err="1" smtClean="0">
                <a:latin typeface="Ubuntu" panose="020B0504030602030204" pitchFamily="34" charset="0"/>
              </a:rPr>
              <a:t>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0894" y="318951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Ubuntu" panose="020B0504030602030204" pitchFamily="34" charset="0"/>
              </a:rPr>
              <a:t>g</a:t>
            </a:r>
            <a:r>
              <a:rPr lang="en-US" sz="2400" dirty="0" err="1" smtClean="0">
                <a:latin typeface="Ubuntu" panose="020B0504030602030204" pitchFamily="34" charset="0"/>
              </a:rPr>
              <a:t>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22" y="1642268"/>
            <a:ext cx="8507071" cy="357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6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89"/>
          <a:stretch/>
        </p:blipFill>
        <p:spPr bwMode="auto">
          <a:xfrm>
            <a:off x="257176" y="899101"/>
            <a:ext cx="11898472" cy="16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401"/>
          <a:stretch/>
        </p:blipFill>
        <p:spPr bwMode="auto">
          <a:xfrm>
            <a:off x="257176" y="899100"/>
            <a:ext cx="11898472" cy="40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616"/>
          <a:stretch/>
        </p:blipFill>
        <p:spPr bwMode="auto">
          <a:xfrm>
            <a:off x="257176" y="899100"/>
            <a:ext cx="11898472" cy="62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5676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What should be the heuristic?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616"/>
          <a:stretch/>
        </p:blipFill>
        <p:spPr bwMode="auto">
          <a:xfrm>
            <a:off x="257176" y="899100"/>
            <a:ext cx="11898472" cy="62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737573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Two properties of a heuristics function</a:t>
            </a:r>
          </a:p>
          <a:p>
            <a:endParaRPr lang="en-US" sz="3200" dirty="0" smtClean="0">
              <a:latin typeface="Ubuntu" panose="020B0504030602030204" pitchFamily="34" charset="0"/>
            </a:endParaRPr>
          </a:p>
          <a:p>
            <a:r>
              <a:rPr lang="en-US" sz="3200" dirty="0" smtClean="0">
                <a:latin typeface="Ubuntu" panose="020B0504030602030204" pitchFamily="34" charset="0"/>
              </a:rPr>
              <a:t> - Admissible (Optimistic)</a:t>
            </a:r>
          </a:p>
          <a:p>
            <a:r>
              <a:rPr lang="en-US" sz="3200" dirty="0" smtClean="0">
                <a:latin typeface="Ubuntu" panose="020B0504030602030204" pitchFamily="34" charset="0"/>
              </a:rPr>
              <a:t> - Consistent</a:t>
            </a:r>
            <a:endParaRPr lang="en-US" sz="3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616"/>
          <a:stretch/>
        </p:blipFill>
        <p:spPr bwMode="auto">
          <a:xfrm>
            <a:off x="257176" y="899100"/>
            <a:ext cx="11898472" cy="62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1485900"/>
            <a:ext cx="8574669" cy="519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Developing intuition</a:t>
            </a:r>
          </a:p>
          <a:p>
            <a:r>
              <a:rPr lang="en-US" sz="2400" dirty="0" smtClean="0">
                <a:latin typeface="Ubuntu" panose="020B0504030602030204" pitchFamily="34" charset="0"/>
              </a:rPr>
              <a:t>Which one is an old car?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26" name="Picture 2" descr="Image result for new car vs old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1271587"/>
            <a:ext cx="76200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1691640"/>
            <a:ext cx="8574669" cy="4988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1965960"/>
            <a:ext cx="8574669" cy="4713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2446020"/>
            <a:ext cx="8574669" cy="423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2697480"/>
            <a:ext cx="8574669" cy="398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2903220"/>
            <a:ext cx="8574669" cy="377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3429000"/>
            <a:ext cx="8574669" cy="325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3886200"/>
            <a:ext cx="8574669" cy="2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4114800"/>
            <a:ext cx="8574669" cy="256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4343400"/>
            <a:ext cx="8574669" cy="23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4594860"/>
            <a:ext cx="8574669" cy="208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0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Developing intuition</a:t>
            </a:r>
          </a:p>
          <a:p>
            <a:r>
              <a:rPr lang="en-US" sz="2400" dirty="0" smtClean="0">
                <a:latin typeface="Ubuntu" panose="020B0504030602030204" pitchFamily="34" charset="0"/>
              </a:rPr>
              <a:t>Which one is a malware?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2226468"/>
            <a:ext cx="5281705" cy="19478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5068"/>
            <a:ext cx="5900049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5029200"/>
            <a:ext cx="8574669" cy="1650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8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6240780"/>
            <a:ext cx="8574669" cy="43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1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 3077"/>
          <p:cNvSpPr txBox="1"/>
          <p:nvPr/>
        </p:nvSpPr>
        <p:spPr>
          <a:xfrm>
            <a:off x="257176" y="314325"/>
            <a:ext cx="4371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Applying A* Algorithm</a:t>
            </a:r>
            <a:endParaRPr sz="3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078" name="Shape 30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9635" y="1362078"/>
            <a:ext cx="8210550" cy="549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9" name="Shape 3079"/>
          <p:cNvGrpSpPr/>
          <p:nvPr/>
        </p:nvGrpSpPr>
        <p:grpSpPr>
          <a:xfrm>
            <a:off x="7801019" y="899176"/>
            <a:ext cx="3309135" cy="1650787"/>
            <a:chOff x="2291707" y="2281237"/>
            <a:chExt cx="7033231" cy="3573132"/>
          </a:xfrm>
        </p:grpSpPr>
        <p:sp>
          <p:nvSpPr>
            <p:cNvPr id="3080" name="Shape 3080"/>
            <p:cNvSpPr/>
            <p:nvPr/>
          </p:nvSpPr>
          <p:spPr>
            <a:xfrm>
              <a:off x="3414713" y="3114675"/>
              <a:ext cx="528600" cy="5142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1" name="Shape 3081"/>
            <p:cNvSpPr txBox="1"/>
            <p:nvPr/>
          </p:nvSpPr>
          <p:spPr>
            <a:xfrm>
              <a:off x="3428057" y="3714717"/>
              <a:ext cx="70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Start</a:t>
              </a:r>
              <a:endParaRPr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>
              <a:off x="8796338" y="2281237"/>
              <a:ext cx="528600" cy="514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Shape 3083"/>
            <p:cNvSpPr txBox="1"/>
            <p:nvPr/>
          </p:nvSpPr>
          <p:spPr>
            <a:xfrm>
              <a:off x="8708636" y="2990849"/>
              <a:ext cx="585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End</a:t>
              </a:r>
              <a:endParaRPr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>
              <a:off x="2291707" y="2476499"/>
              <a:ext cx="528600" cy="514200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801669" y="3847027"/>
              <a:ext cx="528600" cy="5142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6" name="Shape 3086"/>
            <p:cNvSpPr txBox="1"/>
            <p:nvPr/>
          </p:nvSpPr>
          <p:spPr>
            <a:xfrm>
              <a:off x="2398770" y="3002518"/>
              <a:ext cx="3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87" name="Shape 3087"/>
            <p:cNvSpPr txBox="1"/>
            <p:nvPr/>
          </p:nvSpPr>
          <p:spPr>
            <a:xfrm>
              <a:off x="5908732" y="4361377"/>
              <a:ext cx="3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3088" name="Shape 3088"/>
            <p:cNvCxnSpPr>
              <a:endCxn id="3084" idx="5"/>
            </p:cNvCxnSpPr>
            <p:nvPr/>
          </p:nvCxnSpPr>
          <p:spPr>
            <a:xfrm rot="10800000">
              <a:off x="2742895" y="2915396"/>
              <a:ext cx="714900" cy="342300"/>
            </a:xfrm>
            <a:prstGeom prst="straightConnector1">
              <a:avLst/>
            </a:prstGeom>
            <a:noFill/>
            <a:ln cap="flat" cmpd="sng" w="762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9" name="Shape 3089"/>
            <p:cNvCxnSpPr/>
            <p:nvPr/>
          </p:nvCxnSpPr>
          <p:spPr>
            <a:xfrm rot="10800000">
              <a:off x="3943313" y="3471975"/>
              <a:ext cx="1871700" cy="5571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90" name="Shape 3090"/>
            <p:cNvSpPr/>
            <p:nvPr/>
          </p:nvSpPr>
          <p:spPr>
            <a:xfrm>
              <a:off x="2291707" y="4922218"/>
              <a:ext cx="528600" cy="514200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1" name="Shape 3091"/>
            <p:cNvSpPr txBox="1"/>
            <p:nvPr/>
          </p:nvSpPr>
          <p:spPr>
            <a:xfrm>
              <a:off x="2291707" y="5485069"/>
              <a:ext cx="3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3092" name="Shape 3092"/>
            <p:cNvCxnSpPr>
              <a:endCxn id="3080" idx="3"/>
            </p:cNvCxnSpPr>
            <p:nvPr/>
          </p:nvCxnSpPr>
          <p:spPr>
            <a:xfrm flipH="1" rot="10800000">
              <a:off x="2671625" y="3553572"/>
              <a:ext cx="820500" cy="1389600"/>
            </a:xfrm>
            <a:prstGeom prst="straightConnector1">
              <a:avLst/>
            </a:prstGeom>
            <a:noFill/>
            <a:ln cap="flat" cmpd="sng" w="762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3" name="Shape 3093"/>
            <p:cNvCxnSpPr>
              <a:stCxn id="3082" idx="2"/>
              <a:endCxn id="3085" idx="7"/>
            </p:cNvCxnSpPr>
            <p:nvPr/>
          </p:nvCxnSpPr>
          <p:spPr>
            <a:xfrm flipH="1">
              <a:off x="6252938" y="2538337"/>
              <a:ext cx="2543400" cy="13839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3094" name="Shape 3094"/>
            <p:cNvSpPr txBox="1"/>
            <p:nvPr/>
          </p:nvSpPr>
          <p:spPr>
            <a:xfrm>
              <a:off x="7148067" y="3519636"/>
              <a:ext cx="19770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h_score()</a:t>
              </a:r>
              <a:endParaRPr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6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2828925" y="2538412"/>
            <a:ext cx="5967413" cy="16192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Heuristic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8067" y="3519636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