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315" r:id="rId3"/>
    <p:sldId id="257" r:id="rId4"/>
    <p:sldId id="299" r:id="rId5"/>
    <p:sldId id="313" r:id="rId6"/>
    <p:sldId id="316" r:id="rId7"/>
    <p:sldId id="317" r:id="rId8"/>
    <p:sldId id="314" r:id="rId9"/>
    <p:sldId id="261" r:id="rId10"/>
    <p:sldId id="318" r:id="rId11"/>
    <p:sldId id="301" r:id="rId12"/>
    <p:sldId id="278" r:id="rId13"/>
  </p:sldIdLst>
  <p:sldSz cx="9144000" cy="5143500" type="screen16x9"/>
  <p:notesSz cx="6858000" cy="9144000"/>
  <p:embeddedFontLst>
    <p:embeddedFont>
      <p:font typeface="Oswald" panose="00000500000000000000" pitchFamily="2"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53921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556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72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0" y="2970906"/>
            <a:ext cx="6604517" cy="16126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INTERNET OF THINGS</a:t>
            </a:r>
            <a:endParaRPr sz="5000" dirty="0"/>
          </a:p>
        </p:txBody>
      </p:sp>
    </p:spTree>
  </p:cSld>
  <p:clrMapOvr>
    <a:masterClrMapping/>
  </p:clrMapOvr>
  <p:transition advTm="238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F0ADE2-3456-ABD5-8484-915A1909F7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dirty="0"/>
          </a:p>
        </p:txBody>
      </p:sp>
      <p:sp>
        <p:nvSpPr>
          <p:cNvPr id="7" name="Title 6">
            <a:extLst>
              <a:ext uri="{FF2B5EF4-FFF2-40B4-BE49-F238E27FC236}">
                <a16:creationId xmlns:a16="http://schemas.microsoft.com/office/drawing/2014/main" id="{45E7F816-C208-906C-E848-3B941CBE9869}"/>
              </a:ext>
            </a:extLst>
          </p:cNvPr>
          <p:cNvSpPr>
            <a:spLocks noGrp="1"/>
          </p:cNvSpPr>
          <p:nvPr>
            <p:ph type="title" idx="4294967295"/>
          </p:nvPr>
        </p:nvSpPr>
        <p:spPr>
          <a:xfrm>
            <a:off x="-892969" y="72231"/>
            <a:ext cx="6997700" cy="715962"/>
          </a:xfrm>
        </p:spPr>
        <p:txBody>
          <a:bodyPr/>
          <a:lstStyle/>
          <a:p>
            <a:r>
              <a:rPr lang="en-IN" dirty="0"/>
              <a:t>Bot setup in mobile</a:t>
            </a:r>
          </a:p>
        </p:txBody>
      </p:sp>
      <p:pic>
        <p:nvPicPr>
          <p:cNvPr id="9" name="Picture 8">
            <a:extLst>
              <a:ext uri="{FF2B5EF4-FFF2-40B4-BE49-F238E27FC236}">
                <a16:creationId xmlns:a16="http://schemas.microsoft.com/office/drawing/2014/main" id="{7480AA97-0A2F-D10B-6839-7E4430712C6E}"/>
              </a:ext>
            </a:extLst>
          </p:cNvPr>
          <p:cNvPicPr>
            <a:picLocks noChangeAspect="1"/>
          </p:cNvPicPr>
          <p:nvPr/>
        </p:nvPicPr>
        <p:blipFill>
          <a:blip r:embed="rId2"/>
          <a:stretch>
            <a:fillRect/>
          </a:stretch>
        </p:blipFill>
        <p:spPr>
          <a:xfrm>
            <a:off x="971999" y="788192"/>
            <a:ext cx="5443089" cy="3249945"/>
          </a:xfrm>
          <a:prstGeom prst="rect">
            <a:avLst/>
          </a:prstGeom>
          <a:ln>
            <a:solidFill>
              <a:schemeClr val="tx1"/>
            </a:solidFill>
          </a:ln>
        </p:spPr>
      </p:pic>
    </p:spTree>
    <p:extLst>
      <p:ext uri="{BB962C8B-B14F-4D97-AF65-F5344CB8AC3E}">
        <p14:creationId xmlns:p14="http://schemas.microsoft.com/office/powerpoint/2010/main" val="220004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546540" y="23402"/>
            <a:ext cx="6996600" cy="6306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accent2"/>
                </a:solidFill>
              </a:rPr>
              <a:t>OUTPUTS</a:t>
            </a:r>
            <a:endParaRPr sz="2400" dirty="0">
              <a:solidFill>
                <a:schemeClr val="accent2"/>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654" y="657965"/>
            <a:ext cx="2339309" cy="27845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C405377C-D917-BFFF-8A20-8F952601553F}"/>
              </a:ext>
            </a:extLst>
          </p:cNvPr>
          <p:cNvSpPr txBox="1"/>
          <p:nvPr/>
        </p:nvSpPr>
        <p:spPr>
          <a:xfrm>
            <a:off x="1821656" y="3660309"/>
            <a:ext cx="6065043" cy="307777"/>
          </a:xfrm>
          <a:prstGeom prst="rect">
            <a:avLst/>
          </a:prstGeom>
          <a:noFill/>
        </p:spPr>
        <p:txBody>
          <a:bodyPr wrap="square">
            <a:spAutoFit/>
          </a:bodyPr>
          <a:lstStyle/>
          <a:p>
            <a:r>
              <a:rPr lang="en-US" b="1" dirty="0">
                <a:latin typeface="Oswald" panose="00000500000000000000" pitchFamily="2" charset="0"/>
              </a:rPr>
              <a:t>Telegram bot responding and turning ON\OFF LED on give commands </a:t>
            </a:r>
            <a:endParaRPr lang="en-IN" b="1" dirty="0">
              <a:latin typeface="Oswald" panose="00000500000000000000" pitchFamily="2" charset="0"/>
            </a:endParaRPr>
          </a:p>
        </p:txBody>
      </p:sp>
    </p:spTree>
    <p:extLst>
      <p:ext uri="{BB962C8B-B14F-4D97-AF65-F5344CB8AC3E}">
        <p14:creationId xmlns:p14="http://schemas.microsoft.com/office/powerpoint/2010/main" val="861987650"/>
      </p:ext>
    </p:extLst>
  </p:cSld>
  <p:clrMapOvr>
    <a:masterClrMapping/>
  </p:clrMapOvr>
  <p:transition advTm="1317">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6241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THANKYOU</a:t>
            </a:r>
            <a:endParaRPr sz="10000" dirty="0"/>
          </a:p>
        </p:txBody>
      </p:sp>
      <p:sp>
        <p:nvSpPr>
          <p:cNvPr id="720" name="Google Shape;720;p35"/>
          <p:cNvSpPr txBox="1">
            <a:spLocks noGrp="1"/>
          </p:cNvSpPr>
          <p:nvPr>
            <p:ph type="subTitle" idx="4294967295"/>
          </p:nvPr>
        </p:nvSpPr>
        <p:spPr>
          <a:xfrm>
            <a:off x="1275150" y="28801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dirty="0"/>
          </a:p>
        </p:txBody>
      </p:sp>
    </p:spTree>
  </p:cSld>
  <p:clrMapOvr>
    <a:masterClrMapping/>
  </p:clrMapOvr>
  <p:transition advTm="3248">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81" y="161159"/>
            <a:ext cx="8985425" cy="646035"/>
          </a:xfrm>
        </p:spPr>
        <p:txBody>
          <a:bodyPr/>
          <a:lstStyle/>
          <a:p>
            <a:r>
              <a:rPr lang="en-US" sz="2400" dirty="0"/>
              <a:t>INTRODUCTION OF IOT</a:t>
            </a:r>
            <a:endParaRPr lang="en-IN"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dirty="0"/>
          </a:p>
        </p:txBody>
      </p:sp>
      <p:pic>
        <p:nvPicPr>
          <p:cNvPr id="1026" name="Picture 2" descr="C:\Users\Lenovo\Downloads\WhatsApp Image 2022-06-09 at 8.07.09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796" y="892967"/>
            <a:ext cx="6104408" cy="31393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94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latin typeface="Oswald" panose="020B0604020202020204" pitchFamily="2" charset="0"/>
                <a:cs typeface="Times New Roman" panose="02020603050405020304" pitchFamily="18" charset="0"/>
              </a:rPr>
              <a:t>INTRODUCTION</a:t>
            </a:r>
            <a:endParaRPr sz="2500" dirty="0">
              <a:latin typeface="Oswald" panose="020B0604020202020204" pitchFamily="2" charset="0"/>
              <a:cs typeface="Times New Roman" panose="02020603050405020304" pitchFamily="18" charset="0"/>
            </a:endParaRPr>
          </a:p>
        </p:txBody>
      </p:sp>
      <p:sp>
        <p:nvSpPr>
          <p:cNvPr id="470" name="Google Shape;470;p14"/>
          <p:cNvSpPr txBox="1"/>
          <p:nvPr/>
        </p:nvSpPr>
        <p:spPr>
          <a:xfrm>
            <a:off x="226828" y="816525"/>
            <a:ext cx="8647814" cy="3627885"/>
          </a:xfrm>
          <a:prstGeom prst="rect">
            <a:avLst/>
          </a:prstGeom>
          <a:noFill/>
          <a:ln>
            <a:noFill/>
          </a:ln>
        </p:spPr>
        <p:txBody>
          <a:bodyPr spcFirstLastPara="1" wrap="square" lIns="91425" tIns="91425" rIns="91425" bIns="91425" anchor="t" anchorCtr="0">
            <a:noAutofit/>
          </a:bodyPr>
          <a:lstStyle/>
          <a:p>
            <a:pPr marL="285750" lvl="0" indent="-285750" algn="just">
              <a:spcBef>
                <a:spcPts val="600"/>
              </a:spcBef>
              <a:buClr>
                <a:schemeClr val="dk1"/>
              </a:buClr>
              <a:buSzPts val="1100"/>
              <a:buFont typeface="Wingdings" panose="05000000000000000000" pitchFamily="2" charset="2"/>
              <a:buChar char="v"/>
            </a:pPr>
            <a:r>
              <a:rPr lang="en-GB" sz="1600" dirty="0">
                <a:latin typeface="Oswald" panose="00000500000000000000" pitchFamily="2" charset="0"/>
              </a:rPr>
              <a:t>The Internet of Things (IOT) describes physical objects (or groups of such objects), that are embedded with sensors, processing ability, software, and other technologies, and that connect and exchange data with other devices and systems over the Internet or other communications networks.</a:t>
            </a:r>
          </a:p>
          <a:p>
            <a:pPr lvl="0" algn="just">
              <a:spcBef>
                <a:spcPts val="600"/>
              </a:spcBef>
              <a:buClr>
                <a:schemeClr val="dk1"/>
              </a:buClr>
              <a:buSzPts val="1100"/>
            </a:pPr>
            <a:r>
              <a:rPr lang="en-GB" sz="1600" dirty="0">
                <a:latin typeface="Oswald" panose="00000500000000000000" pitchFamily="2" charset="0"/>
              </a:rPr>
              <a:t> </a:t>
            </a:r>
          </a:p>
          <a:p>
            <a:pPr marL="285750" lvl="0" indent="-285750" algn="just">
              <a:spcBef>
                <a:spcPts val="600"/>
              </a:spcBef>
              <a:buClr>
                <a:schemeClr val="dk1"/>
              </a:buClr>
              <a:buSzPts val="1100"/>
              <a:buFont typeface="Wingdings" panose="05000000000000000000" pitchFamily="2" charset="2"/>
              <a:buChar char="v"/>
            </a:pPr>
            <a:r>
              <a:rPr lang="en-US" sz="1600" dirty="0">
                <a:latin typeface="Oswald" panose="00000500000000000000" pitchFamily="2" charset="0"/>
              </a:rPr>
              <a:t>The Internet of Things refers to </a:t>
            </a:r>
            <a:r>
              <a:rPr lang="en-US" sz="1600" b="1" dirty="0">
                <a:latin typeface="Oswald" panose="00000500000000000000" pitchFamily="2" charset="0"/>
              </a:rPr>
              <a:t>the rapidly growing network of connected objects that are able to collect and exchange data in real time using embedded sensors</a:t>
            </a:r>
            <a:r>
              <a:rPr lang="en-US" sz="1600" dirty="0">
                <a:latin typeface="Oswald" panose="00000500000000000000" pitchFamily="2" charset="0"/>
              </a:rPr>
              <a:t>. Thermostats, cars, lights, refrigerators, and more appliances can all be connected to the </a:t>
            </a:r>
            <a:r>
              <a:rPr lang="en-US" sz="1600" dirty="0" err="1">
                <a:latin typeface="Oswald" panose="00000500000000000000" pitchFamily="2" charset="0"/>
              </a:rPr>
              <a:t>IoT</a:t>
            </a:r>
            <a:r>
              <a:rPr lang="en-US" sz="1600" dirty="0">
                <a:latin typeface="Oswald" panose="00000500000000000000" pitchFamily="2" charset="0"/>
              </a:rPr>
              <a:t>.</a:t>
            </a:r>
          </a:p>
          <a:p>
            <a:pPr lvl="0" algn="just">
              <a:spcBef>
                <a:spcPts val="600"/>
              </a:spcBef>
              <a:buClr>
                <a:schemeClr val="dk1"/>
              </a:buClr>
              <a:buSzPts val="1100"/>
            </a:pPr>
            <a:endParaRPr lang="en-US" sz="1600" dirty="0">
              <a:latin typeface="Oswald" panose="00000500000000000000" pitchFamily="2" charset="0"/>
            </a:endParaRPr>
          </a:p>
          <a:p>
            <a:pPr marL="285750" lvl="0" indent="-285750" algn="just">
              <a:spcBef>
                <a:spcPts val="600"/>
              </a:spcBef>
              <a:buClr>
                <a:schemeClr val="dk1"/>
              </a:buClr>
              <a:buSzPts val="1100"/>
              <a:buFont typeface="Wingdings" panose="05000000000000000000" pitchFamily="2" charset="2"/>
              <a:buChar char="v"/>
            </a:pPr>
            <a:r>
              <a:rPr lang="en-US" sz="1600" dirty="0">
                <a:latin typeface="Oswald" panose="00000500000000000000" pitchFamily="2" charset="0"/>
              </a:rPr>
              <a:t>Examples of IOT are smart home, smart watches, smart mirrors etc</a:t>
            </a:r>
            <a:r>
              <a:rPr lang="en-US" sz="1600" dirty="0"/>
              <a:t>.</a:t>
            </a:r>
            <a:endParaRPr lang="en-US" sz="1500" dirty="0">
              <a:latin typeface="Source Sans Pro" panose="020B0503030403020204" pitchFamily="34" charset="0"/>
              <a:ea typeface="Source Sans Pro" panose="020B0503030403020204" pitchFamily="34" charset="0"/>
              <a:sym typeface="Source Sans Pro"/>
            </a:endParaRPr>
          </a:p>
        </p:txBody>
      </p:sp>
      <p:sp>
        <p:nvSpPr>
          <p:cNvPr id="471" name="Google Shape;471;p14"/>
          <p:cNvSpPr txBox="1"/>
          <p:nvPr/>
        </p:nvSpPr>
        <p:spPr>
          <a:xfrm>
            <a:off x="4720050"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75650"/>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Tree>
  </p:cSld>
  <p:clrMapOvr>
    <a:masterClrMapping/>
  </p:clrMapOvr>
  <p:transition advTm="2438">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491884" y="542335"/>
            <a:ext cx="8185366" cy="3684066"/>
          </a:xfrm>
          <a:prstGeom prst="rect">
            <a:avLst/>
          </a:prstGeom>
        </p:spPr>
        <p:txBody>
          <a:bodyPr spcFirstLastPara="1" wrap="square" lIns="91425" tIns="91425" rIns="91425" bIns="91425" anchor="t" anchorCtr="0">
            <a:noAutofit/>
          </a:bodyPr>
          <a:lstStyle/>
          <a:p>
            <a:pPr marL="101600" indent="0" algn="just">
              <a:buNone/>
            </a:pPr>
            <a:r>
              <a:rPr lang="en-US" sz="1200" b="1" dirty="0">
                <a:solidFill>
                  <a:schemeClr val="accent1"/>
                </a:solidFill>
                <a:latin typeface="Oswald" panose="00000500000000000000" pitchFamily="2" charset="0"/>
              </a:rPr>
              <a:t>Things or devices : </a:t>
            </a:r>
            <a:r>
              <a:rPr lang="en-US" sz="1200" dirty="0">
                <a:latin typeface="Oswald" panose="00000500000000000000" pitchFamily="2" charset="0"/>
              </a:rPr>
              <a:t>Devices and sensors are the components of the device connectivity layer. These smart sensors are continuously collecting data from the environment and transmit the information to the next layer.</a:t>
            </a:r>
            <a:r>
              <a:rPr lang="en-US" sz="1200" b="1" dirty="0">
                <a:solidFill>
                  <a:schemeClr val="accent1"/>
                </a:solidFill>
                <a:latin typeface="Oswald" panose="00000500000000000000" pitchFamily="2" charset="0"/>
              </a:rPr>
              <a:t> </a:t>
            </a:r>
            <a:endParaRPr lang="en-US" sz="1200" dirty="0">
              <a:latin typeface="Oswald" panose="00000500000000000000" pitchFamily="2" charset="0"/>
            </a:endParaRPr>
          </a:p>
          <a:p>
            <a:pPr marL="101600" indent="0" algn="just">
              <a:buNone/>
            </a:pPr>
            <a:r>
              <a:rPr lang="en-US" sz="1200" dirty="0">
                <a:latin typeface="Oswald" panose="00000500000000000000" pitchFamily="2" charset="0"/>
              </a:rPr>
              <a:t>Example Pulse Sensor - Heart Rate Detector ,</a:t>
            </a:r>
            <a:r>
              <a:rPr lang="en-IN" sz="1200" dirty="0" err="1">
                <a:latin typeface="Oswald" panose="00000500000000000000" pitchFamily="2" charset="0"/>
              </a:rPr>
              <a:t>Temperture</a:t>
            </a:r>
            <a:r>
              <a:rPr lang="en-IN" sz="1200" dirty="0">
                <a:latin typeface="Oswald" panose="00000500000000000000" pitchFamily="2" charset="0"/>
              </a:rPr>
              <a:t> Sensor, Humidity Sensor, Motion Sensor</a:t>
            </a:r>
          </a:p>
          <a:p>
            <a:pPr marL="101600" indent="0" algn="just">
              <a:buNone/>
            </a:pPr>
            <a:endParaRPr lang="en-IN" sz="1200" b="1" dirty="0">
              <a:solidFill>
                <a:schemeClr val="accent1"/>
              </a:solidFill>
              <a:latin typeface="Oswald" panose="00000500000000000000" pitchFamily="2" charset="0"/>
            </a:endParaRPr>
          </a:p>
          <a:p>
            <a:pPr marL="101600" indent="0" algn="just">
              <a:buNone/>
            </a:pPr>
            <a:r>
              <a:rPr lang="en-IN" sz="1200" b="1" dirty="0">
                <a:solidFill>
                  <a:schemeClr val="accent1"/>
                </a:solidFill>
                <a:latin typeface="Oswald" panose="00000500000000000000" pitchFamily="2" charset="0"/>
              </a:rPr>
              <a:t>Gateway : </a:t>
            </a:r>
            <a:r>
              <a:rPr lang="en-US" sz="1200" dirty="0" err="1">
                <a:latin typeface="Oswald" panose="00000500000000000000" pitchFamily="2" charset="0"/>
              </a:rPr>
              <a:t>IoT</a:t>
            </a:r>
            <a:r>
              <a:rPr lang="en-US" sz="1200" dirty="0">
                <a:latin typeface="Oswald" panose="00000500000000000000" pitchFamily="2" charset="0"/>
              </a:rPr>
              <a:t> Gateway manages the bidirectional data traffic between different networks and protocols. Another function of gateway is to translate different network protocols and make sure interoperability of the connected devices and sensors.</a:t>
            </a:r>
          </a:p>
          <a:p>
            <a:pPr marL="101600" indent="0" algn="just">
              <a:buNone/>
            </a:pPr>
            <a:endParaRPr lang="en-US" sz="1200" b="1" dirty="0">
              <a:solidFill>
                <a:schemeClr val="accent1"/>
              </a:solidFill>
              <a:latin typeface="Oswald" panose="00000500000000000000" pitchFamily="2" charset="0"/>
            </a:endParaRPr>
          </a:p>
          <a:p>
            <a:pPr marL="101600" indent="0">
              <a:buNone/>
            </a:pPr>
            <a:r>
              <a:rPr lang="en-US" sz="1200" b="1" dirty="0">
                <a:solidFill>
                  <a:schemeClr val="accent1"/>
                </a:solidFill>
                <a:latin typeface="Oswald" panose="00000500000000000000" pitchFamily="2" charset="0"/>
              </a:rPr>
              <a:t>Cloud : </a:t>
            </a:r>
            <a:r>
              <a:rPr lang="en-US" sz="1200" dirty="0">
                <a:latin typeface="Oswald" panose="00000500000000000000" pitchFamily="2" charset="0"/>
              </a:rPr>
              <a:t>Internet of things creates massive data from devices, applications and users which has to be managed in an efficient way. IOT cloud offers tools to collect, process, manage and store huge amount of data in real time. Industries and services can easily access these data remotely and make critical decisions when necessary.</a:t>
            </a:r>
          </a:p>
          <a:p>
            <a:pPr marL="101600" indent="0">
              <a:buNone/>
            </a:pPr>
            <a:endParaRPr lang="en-US" sz="1200" dirty="0">
              <a:latin typeface="Oswald" panose="00000500000000000000" pitchFamily="2" charset="0"/>
            </a:endParaRPr>
          </a:p>
          <a:p>
            <a:pPr marL="101600" indent="0">
              <a:buNone/>
            </a:pPr>
            <a:r>
              <a:rPr lang="en-IN" sz="1200" b="1" dirty="0">
                <a:solidFill>
                  <a:schemeClr val="accent1"/>
                </a:solidFill>
                <a:latin typeface="Oswald" panose="00000500000000000000" pitchFamily="2" charset="0"/>
              </a:rPr>
              <a:t>Analytics : </a:t>
            </a:r>
            <a:r>
              <a:rPr lang="en-US" sz="1200" dirty="0">
                <a:latin typeface="Oswald" panose="00000500000000000000" pitchFamily="2" charset="0"/>
              </a:rPr>
              <a:t>Analytics is the process of converting analog data from billions of smart devices and sensors into useful insights which can be interpreted and used for detailed analysis. Smart analytics solutions are inevitable for </a:t>
            </a:r>
            <a:r>
              <a:rPr lang="en-US" sz="1200" dirty="0" err="1">
                <a:latin typeface="Oswald" panose="00000500000000000000" pitchFamily="2" charset="0"/>
              </a:rPr>
              <a:t>IoT</a:t>
            </a:r>
            <a:r>
              <a:rPr lang="en-US" sz="1200" dirty="0">
                <a:latin typeface="Oswald" panose="00000500000000000000" pitchFamily="2" charset="0"/>
              </a:rPr>
              <a:t> system for management and improvement of the entire system.</a:t>
            </a:r>
            <a:endParaRPr lang="en-IN" sz="1200" b="1" dirty="0">
              <a:solidFill>
                <a:schemeClr val="accent1"/>
              </a:solidFill>
              <a:latin typeface="Oswald" panose="00000500000000000000" pitchFamily="2" charset="0"/>
            </a:endParaRPr>
          </a:p>
          <a:p>
            <a:pPr marL="101600" indent="0">
              <a:buNone/>
            </a:pPr>
            <a:endParaRPr lang="en-US" sz="1200" dirty="0"/>
          </a:p>
          <a:p>
            <a:pPr marL="101600" indent="0" algn="just">
              <a:buNone/>
            </a:pPr>
            <a:endParaRPr lang="en-IN" sz="1200" b="1" dirty="0">
              <a:solidFill>
                <a:schemeClr val="accent1"/>
              </a:solidFill>
            </a:endParaRPr>
          </a:p>
          <a:p>
            <a:pPr marL="101600" indent="0" algn="just">
              <a:buNone/>
            </a:pPr>
            <a:endParaRPr lang="en-US" sz="1200" dirty="0"/>
          </a:p>
          <a:p>
            <a:pPr marL="101600" indent="0" algn="just">
              <a:buNone/>
            </a:pPr>
            <a:endParaRPr lang="en-US" sz="1400" b="1" dirty="0">
              <a:solidFill>
                <a:schemeClr val="accent1"/>
              </a:solidFill>
            </a:endParaRPr>
          </a:p>
          <a:p>
            <a:pPr marL="101600" indent="0">
              <a:buNone/>
            </a:pPr>
            <a:endParaRPr sz="1500" b="1" dirty="0">
              <a:solidFill>
                <a:schemeClr val="accent1"/>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dirty="0"/>
          </a:p>
        </p:txBody>
      </p:sp>
    </p:spTree>
    <p:extLst>
      <p:ext uri="{BB962C8B-B14F-4D97-AF65-F5344CB8AC3E}">
        <p14:creationId xmlns:p14="http://schemas.microsoft.com/office/powerpoint/2010/main" val="2881713661"/>
      </p:ext>
    </p:extLst>
  </p:cSld>
  <p:clrMapOvr>
    <a:masterClrMapping/>
  </p:clrMapOvr>
  <p:transition advTm="1161">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517110" y="870258"/>
            <a:ext cx="8091110" cy="3579342"/>
          </a:xfrm>
          <a:prstGeom prst="rect">
            <a:avLst/>
          </a:prstGeom>
        </p:spPr>
        <p:txBody>
          <a:bodyPr spcFirstLastPara="1" wrap="square" lIns="91425" tIns="91425" rIns="91425" bIns="91425" anchor="t" anchorCtr="0">
            <a:noAutofit/>
          </a:bodyPr>
          <a:lstStyle/>
          <a:p>
            <a:pPr algn="ctr">
              <a:buNone/>
            </a:pPr>
            <a:r>
              <a:rPr lang="en-US" sz="1600" b="1" dirty="0">
                <a:solidFill>
                  <a:schemeClr val="accent1"/>
                </a:solidFill>
                <a:latin typeface="Oswald" panose="00000500000000000000" pitchFamily="2" charset="0"/>
              </a:rPr>
              <a:t>CONTROL LED USING RASPBERRY PI AND TELEGRAM BOT</a:t>
            </a:r>
          </a:p>
          <a:p>
            <a:pPr algn="ctr">
              <a:buNone/>
            </a:pPr>
            <a:endParaRPr lang="en-US" sz="1600" dirty="0">
              <a:solidFill>
                <a:schemeClr val="accent1"/>
              </a:solidFill>
              <a:latin typeface="Oswald" panose="00000500000000000000" pitchFamily="2" charset="0"/>
            </a:endParaRPr>
          </a:p>
          <a:p>
            <a:pPr algn="just">
              <a:buFont typeface="Arial" pitchFamily="34" charset="0"/>
              <a:buChar char="•"/>
            </a:pPr>
            <a:r>
              <a:rPr lang="en-US" sz="1600" dirty="0">
                <a:latin typeface="Oswald" panose="00000500000000000000" pitchFamily="2" charset="0"/>
              </a:rPr>
              <a:t>Telegram is an instant messaging app based on cloud. Telegram is almost similar to </a:t>
            </a:r>
            <a:r>
              <a:rPr lang="en-US" sz="1600" dirty="0" err="1">
                <a:latin typeface="Oswald" panose="00000500000000000000" pitchFamily="2" charset="0"/>
              </a:rPr>
              <a:t>Whatsapp</a:t>
            </a:r>
            <a:r>
              <a:rPr lang="en-US" sz="1600" dirty="0">
                <a:latin typeface="Oswald" panose="00000500000000000000" pitchFamily="2" charset="0"/>
              </a:rPr>
              <a:t> and available for all devices like Android, IOS, Windows, Mac and </a:t>
            </a:r>
            <a:r>
              <a:rPr lang="en-US" sz="1600" dirty="0" err="1">
                <a:latin typeface="Oswald" panose="00000500000000000000" pitchFamily="2" charset="0"/>
              </a:rPr>
              <a:t>linux</a:t>
            </a:r>
            <a:r>
              <a:rPr lang="en-US" sz="1600" dirty="0">
                <a:latin typeface="Oswald" panose="00000500000000000000" pitchFamily="2" charset="0"/>
              </a:rPr>
              <a:t>. User can send stickers, messages </a:t>
            </a:r>
            <a:r>
              <a:rPr lang="en-US" sz="1600" dirty="0" err="1">
                <a:latin typeface="Oswald" panose="00000500000000000000" pitchFamily="2" charset="0"/>
              </a:rPr>
              <a:t>Pics</a:t>
            </a:r>
            <a:r>
              <a:rPr lang="en-US" sz="1600" dirty="0">
                <a:latin typeface="Oswald" panose="00000500000000000000" pitchFamily="2" charset="0"/>
              </a:rPr>
              <a:t>, audio files and videos. So, Telegram has an API bot that allows the human to talk to machines. Telegram bot is like a robot which programmed with a set of instruction and answer to interact with the user.</a:t>
            </a:r>
            <a:endParaRPr lang="en-US" sz="1600" b="1" dirty="0">
              <a:solidFill>
                <a:schemeClr val="accent1"/>
              </a:solidFill>
              <a:latin typeface="Oswald" panose="00000500000000000000" pitchFamily="2"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
        <p:nvSpPr>
          <p:cNvPr id="499" name="Google Shape;499;p18"/>
          <p:cNvSpPr txBox="1">
            <a:spLocks noGrp="1"/>
          </p:cNvSpPr>
          <p:nvPr>
            <p:ph type="title"/>
          </p:nvPr>
        </p:nvSpPr>
        <p:spPr>
          <a:xfrm>
            <a:off x="157655" y="126124"/>
            <a:ext cx="8721483"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500" dirty="0">
                <a:solidFill>
                  <a:schemeClr val="accent2"/>
                </a:solidFill>
              </a:rPr>
              <a:t>PROJECT</a:t>
            </a:r>
            <a:endParaRPr sz="2500" dirty="0"/>
          </a:p>
        </p:txBody>
      </p:sp>
    </p:spTree>
  </p:cSld>
  <p:clrMapOvr>
    <a:masterClrMapping/>
  </p:clrMapOvr>
  <p:transition advTm="1415">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D9854D-18CE-FF3D-B774-42A436DFFE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dirty="0"/>
          </a:p>
        </p:txBody>
      </p:sp>
      <p:sp>
        <p:nvSpPr>
          <p:cNvPr id="2" name="Title 1">
            <a:extLst>
              <a:ext uri="{FF2B5EF4-FFF2-40B4-BE49-F238E27FC236}">
                <a16:creationId xmlns:a16="http://schemas.microsoft.com/office/drawing/2014/main" id="{81BCFE83-3920-8976-E94A-D47ECF8871F9}"/>
              </a:ext>
            </a:extLst>
          </p:cNvPr>
          <p:cNvSpPr>
            <a:spLocks noGrp="1"/>
          </p:cNvSpPr>
          <p:nvPr>
            <p:ph type="title" idx="4294967295"/>
          </p:nvPr>
        </p:nvSpPr>
        <p:spPr>
          <a:xfrm>
            <a:off x="921543" y="384176"/>
            <a:ext cx="6996113" cy="715962"/>
          </a:xfrm>
        </p:spPr>
        <p:txBody>
          <a:bodyPr/>
          <a:lstStyle/>
          <a:p>
            <a:pPr algn="l"/>
            <a:r>
              <a:rPr lang="en-IN" dirty="0"/>
              <a:t>CODE</a:t>
            </a:r>
          </a:p>
        </p:txBody>
      </p:sp>
      <p:pic>
        <p:nvPicPr>
          <p:cNvPr id="6" name="Picture 5">
            <a:extLst>
              <a:ext uri="{FF2B5EF4-FFF2-40B4-BE49-F238E27FC236}">
                <a16:creationId xmlns:a16="http://schemas.microsoft.com/office/drawing/2014/main" id="{4C2BACBA-B5DC-D30E-87C6-D728B3743B8F}"/>
              </a:ext>
            </a:extLst>
          </p:cNvPr>
          <p:cNvPicPr>
            <a:picLocks noChangeAspect="1"/>
          </p:cNvPicPr>
          <p:nvPr/>
        </p:nvPicPr>
        <p:blipFill>
          <a:blip r:embed="rId2"/>
          <a:stretch>
            <a:fillRect/>
          </a:stretch>
        </p:blipFill>
        <p:spPr>
          <a:xfrm>
            <a:off x="5203032" y="1214438"/>
            <a:ext cx="2707479" cy="2707479"/>
          </a:xfrm>
          <a:prstGeom prst="rect">
            <a:avLst/>
          </a:prstGeom>
          <a:ln>
            <a:solidFill>
              <a:schemeClr val="tx1"/>
            </a:solidFill>
          </a:ln>
        </p:spPr>
      </p:pic>
      <p:pic>
        <p:nvPicPr>
          <p:cNvPr id="8" name="Picture 7">
            <a:extLst>
              <a:ext uri="{FF2B5EF4-FFF2-40B4-BE49-F238E27FC236}">
                <a16:creationId xmlns:a16="http://schemas.microsoft.com/office/drawing/2014/main" id="{7C6CB312-3001-E585-3A77-63C19194A40D}"/>
              </a:ext>
            </a:extLst>
          </p:cNvPr>
          <p:cNvPicPr>
            <a:picLocks noChangeAspect="1"/>
          </p:cNvPicPr>
          <p:nvPr/>
        </p:nvPicPr>
        <p:blipFill>
          <a:blip r:embed="rId3"/>
          <a:stretch>
            <a:fillRect/>
          </a:stretch>
        </p:blipFill>
        <p:spPr>
          <a:xfrm>
            <a:off x="921543" y="1178718"/>
            <a:ext cx="3578085" cy="2743199"/>
          </a:xfrm>
          <a:prstGeom prst="rect">
            <a:avLst/>
          </a:prstGeom>
          <a:ln>
            <a:solidFill>
              <a:schemeClr val="tx1"/>
            </a:solidFill>
          </a:ln>
        </p:spPr>
      </p:pic>
    </p:spTree>
    <p:extLst>
      <p:ext uri="{BB962C8B-B14F-4D97-AF65-F5344CB8AC3E}">
        <p14:creationId xmlns:p14="http://schemas.microsoft.com/office/powerpoint/2010/main" val="21830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AB2D2B-617F-23FD-61EF-800521664EB0}"/>
              </a:ext>
            </a:extLst>
          </p:cNvPr>
          <p:cNvSpPr>
            <a:spLocks noGrp="1"/>
          </p:cNvSpPr>
          <p:nvPr>
            <p:ph type="title"/>
          </p:nvPr>
        </p:nvSpPr>
        <p:spPr>
          <a:xfrm>
            <a:off x="1075850" y="448388"/>
            <a:ext cx="6996600" cy="715800"/>
          </a:xfrm>
        </p:spPr>
        <p:txBody>
          <a:bodyPr/>
          <a:lstStyle/>
          <a:p>
            <a:r>
              <a:rPr lang="en-IN" dirty="0"/>
              <a:t>Raspberry Pi setup for Telegram Bot</a:t>
            </a:r>
          </a:p>
        </p:txBody>
      </p:sp>
      <p:sp>
        <p:nvSpPr>
          <p:cNvPr id="10" name="Text Placeholder 9">
            <a:extLst>
              <a:ext uri="{FF2B5EF4-FFF2-40B4-BE49-F238E27FC236}">
                <a16:creationId xmlns:a16="http://schemas.microsoft.com/office/drawing/2014/main" id="{C5085D13-ACF0-A9F8-2210-35822F767079}"/>
              </a:ext>
            </a:extLst>
          </p:cNvPr>
          <p:cNvSpPr>
            <a:spLocks noGrp="1"/>
          </p:cNvSpPr>
          <p:nvPr>
            <p:ph type="body" idx="1"/>
          </p:nvPr>
        </p:nvSpPr>
        <p:spPr>
          <a:xfrm>
            <a:off x="1075850" y="1282999"/>
            <a:ext cx="6996600" cy="2388888"/>
          </a:xfrm>
        </p:spPr>
        <p:txBody>
          <a:bodyPr/>
          <a:lstStyle/>
          <a:p>
            <a:r>
              <a:rPr lang="en-US" dirty="0">
                <a:latin typeface="Oswald" panose="00000500000000000000" pitchFamily="2" charset="0"/>
              </a:rPr>
              <a:t>Start with installing the teleport library on your Pi. Type the below command in the terminal to install it:</a:t>
            </a:r>
          </a:p>
          <a:p>
            <a:endParaRPr lang="en-US" dirty="0">
              <a:latin typeface="Oswald" panose="00000500000000000000" pitchFamily="2" charset="0"/>
            </a:endParaRPr>
          </a:p>
          <a:p>
            <a:r>
              <a:rPr lang="en-US" dirty="0">
                <a:latin typeface="Oswald" panose="00000500000000000000" pitchFamily="2" charset="0"/>
              </a:rPr>
              <a:t>pip install </a:t>
            </a:r>
            <a:r>
              <a:rPr lang="en-US" dirty="0" err="1">
                <a:latin typeface="Oswald" panose="00000500000000000000" pitchFamily="2" charset="0"/>
              </a:rPr>
              <a:t>telepot</a:t>
            </a:r>
            <a:endParaRPr lang="en-IN" dirty="0">
              <a:latin typeface="Oswald" panose="00000500000000000000" pitchFamily="2" charset="0"/>
            </a:endParaRPr>
          </a:p>
        </p:txBody>
      </p:sp>
      <p:sp>
        <p:nvSpPr>
          <p:cNvPr id="4" name="Slide Number Placeholder 3">
            <a:extLst>
              <a:ext uri="{FF2B5EF4-FFF2-40B4-BE49-F238E27FC236}">
                <a16:creationId xmlns:a16="http://schemas.microsoft.com/office/drawing/2014/main" id="{E096C360-C47D-44CE-3468-083D436ACA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dirty="0"/>
          </a:p>
        </p:txBody>
      </p:sp>
    </p:spTree>
    <p:extLst>
      <p:ext uri="{BB962C8B-B14F-4D97-AF65-F5344CB8AC3E}">
        <p14:creationId xmlns:p14="http://schemas.microsoft.com/office/powerpoint/2010/main" val="315412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41173" y="336001"/>
            <a:ext cx="8689952"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500" dirty="0">
                <a:solidFill>
                  <a:schemeClr val="accent2"/>
                </a:solidFill>
              </a:rPr>
              <a:t>COMPONENTS REQUIRED</a:t>
            </a:r>
            <a:endParaRPr sz="2500" dirty="0"/>
          </a:p>
        </p:txBody>
      </p:sp>
      <p:sp>
        <p:nvSpPr>
          <p:cNvPr id="500" name="Google Shape;500;p18"/>
          <p:cNvSpPr txBox="1">
            <a:spLocks noGrp="1"/>
          </p:cNvSpPr>
          <p:nvPr>
            <p:ph type="body" idx="1"/>
          </p:nvPr>
        </p:nvSpPr>
        <p:spPr>
          <a:xfrm>
            <a:off x="1073700" y="1122998"/>
            <a:ext cx="6996600" cy="3169439"/>
          </a:xfrm>
          <a:prstGeom prst="rect">
            <a:avLst/>
          </a:prstGeom>
        </p:spPr>
        <p:txBody>
          <a:bodyPr spcFirstLastPara="1" wrap="square" lIns="91425" tIns="91425" rIns="91425" bIns="91425" anchor="t" anchorCtr="0">
            <a:noAutofit/>
          </a:bodyPr>
          <a:lstStyle/>
          <a:p>
            <a:pPr lvl="0">
              <a:buFont typeface="Arial" pitchFamily="34" charset="0"/>
              <a:buChar char="•"/>
            </a:pPr>
            <a:r>
              <a:rPr lang="en-US" dirty="0">
                <a:latin typeface="Oswald" panose="00000500000000000000" pitchFamily="2" charset="0"/>
              </a:rPr>
              <a:t>Raspberry Pi</a:t>
            </a:r>
            <a:endParaRPr lang="en-IN" dirty="0">
              <a:latin typeface="Oswald" panose="00000500000000000000" pitchFamily="2" charset="0"/>
            </a:endParaRPr>
          </a:p>
          <a:p>
            <a:pPr lvl="0">
              <a:buFont typeface="Arial" pitchFamily="34" charset="0"/>
              <a:buChar char="•"/>
            </a:pPr>
            <a:r>
              <a:rPr lang="en-US" dirty="0">
                <a:latin typeface="Oswald" panose="00000500000000000000" pitchFamily="2" charset="0"/>
              </a:rPr>
              <a:t>LED</a:t>
            </a:r>
            <a:endParaRPr lang="en-IN" dirty="0">
              <a:latin typeface="Oswald" panose="00000500000000000000" pitchFamily="2" charset="0"/>
            </a:endParaRPr>
          </a:p>
          <a:p>
            <a:pPr lvl="0">
              <a:buFont typeface="Arial" pitchFamily="34" charset="0"/>
              <a:buChar char="•"/>
            </a:pPr>
            <a:r>
              <a:rPr lang="en-US" dirty="0">
                <a:latin typeface="Oswald" panose="00000500000000000000" pitchFamily="2" charset="0"/>
              </a:rPr>
              <a:t>Breadboard</a:t>
            </a:r>
            <a:endParaRPr lang="en-IN" dirty="0">
              <a:latin typeface="Oswald" panose="00000500000000000000" pitchFamily="2" charset="0"/>
            </a:endParaRPr>
          </a:p>
          <a:p>
            <a:pPr lvl="0">
              <a:buFont typeface="Arial" pitchFamily="34" charset="0"/>
              <a:buChar char="•"/>
            </a:pPr>
            <a:r>
              <a:rPr lang="en-US" dirty="0">
                <a:latin typeface="Oswald" panose="00000500000000000000" pitchFamily="2" charset="0"/>
              </a:rPr>
              <a:t>Resistor (250 ohm)</a:t>
            </a:r>
            <a:endParaRPr lang="en-IN" dirty="0">
              <a:latin typeface="Oswald" panose="00000500000000000000" pitchFamily="2" charset="0"/>
            </a:endParaRPr>
          </a:p>
          <a:p>
            <a:pPr lvl="0">
              <a:buFont typeface="Arial" pitchFamily="34" charset="0"/>
              <a:buChar char="•"/>
            </a:pPr>
            <a:r>
              <a:rPr lang="en-US" dirty="0">
                <a:latin typeface="Oswald" panose="00000500000000000000" pitchFamily="2" charset="0"/>
              </a:rPr>
              <a:t>Jumper Wires</a:t>
            </a:r>
            <a:endParaRPr lang="en-IN" dirty="0">
              <a:latin typeface="Oswald" panose="00000500000000000000" pitchFamily="2" charset="0"/>
            </a:endParaRPr>
          </a:p>
          <a:p>
            <a:pPr marL="101600" indent="0">
              <a:buNone/>
            </a:pPr>
            <a:endParaRPr sz="1500" b="1" dirty="0">
              <a:solidFill>
                <a:schemeClr val="accent1"/>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dirty="0"/>
          </a:p>
        </p:txBody>
      </p:sp>
    </p:spTree>
  </p:cSld>
  <p:clrMapOvr>
    <a:masterClrMapping/>
  </p:clrMapOvr>
  <p:transition advTm="1415">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04331" y="0"/>
            <a:ext cx="6996600" cy="715800"/>
          </a:xfrm>
          <a:prstGeom prst="rect">
            <a:avLst/>
          </a:prstGeom>
        </p:spPr>
        <p:txBody>
          <a:bodyPr spcFirstLastPara="1" wrap="square" lIns="91425" tIns="91425" rIns="91425" bIns="91425" anchor="b" anchorCtr="0">
            <a:noAutofit/>
          </a:bodyPr>
          <a:lstStyle/>
          <a:p>
            <a:r>
              <a:rPr lang="en-US" sz="2400" dirty="0"/>
              <a:t>CIRCUIT </a:t>
            </a:r>
            <a:r>
              <a:rPr lang="en-US" sz="2400" dirty="0">
                <a:solidFill>
                  <a:schemeClr val="accent2"/>
                </a:solidFill>
              </a:rPr>
              <a:t>DIAGRAM</a:t>
            </a:r>
            <a:endParaRPr lang="en-IN" sz="2400" dirty="0">
              <a:solidFill>
                <a:schemeClr val="accent2"/>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35" y="715800"/>
            <a:ext cx="5082803" cy="3106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694DEC57-D46D-69F2-D66B-B62B8CDA7A1C}"/>
              </a:ext>
            </a:extLst>
          </p:cNvPr>
          <p:cNvSpPr txBox="1"/>
          <p:nvPr/>
        </p:nvSpPr>
        <p:spPr>
          <a:xfrm>
            <a:off x="3243263" y="3807896"/>
            <a:ext cx="4614862" cy="307777"/>
          </a:xfrm>
          <a:prstGeom prst="rect">
            <a:avLst/>
          </a:prstGeom>
          <a:noFill/>
        </p:spPr>
        <p:txBody>
          <a:bodyPr wrap="square">
            <a:spAutoFit/>
          </a:bodyPr>
          <a:lstStyle/>
          <a:p>
            <a:r>
              <a:rPr lang="en-US" b="1" dirty="0">
                <a:latin typeface="Oswald" panose="00000500000000000000" pitchFamily="2" charset="0"/>
              </a:rPr>
              <a:t>Raspberry pi interfacing with LED </a:t>
            </a:r>
            <a:endParaRPr lang="en-IN" b="1" dirty="0">
              <a:latin typeface="Oswald" panose="00000500000000000000" pitchFamily="2" charset="0"/>
            </a:endParaRPr>
          </a:p>
        </p:txBody>
      </p:sp>
    </p:spTree>
  </p:cSld>
  <p:clrMapOvr>
    <a:masterClrMapping/>
  </p:clrMapOvr>
  <p:transition advTm="1415">
    <p:fade thruBlk="1"/>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485</Words>
  <Application>Microsoft Office PowerPoint</Application>
  <PresentationFormat>On-screen Show (16:9)</PresentationFormat>
  <Paragraphs>51</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Oswald</vt:lpstr>
      <vt:lpstr>Source Sans Pro</vt:lpstr>
      <vt:lpstr>Wingdings</vt:lpstr>
      <vt:lpstr>Arial</vt:lpstr>
      <vt:lpstr>Quince template</vt:lpstr>
      <vt:lpstr>INTERNET OF THINGS</vt:lpstr>
      <vt:lpstr>INTRODUCTION OF IOT</vt:lpstr>
      <vt:lpstr>INTRODUCTION</vt:lpstr>
      <vt:lpstr>PowerPoint Presentation</vt:lpstr>
      <vt:lpstr>PROJECT</vt:lpstr>
      <vt:lpstr>CODE</vt:lpstr>
      <vt:lpstr>Raspberry Pi setup for Telegram Bot</vt:lpstr>
      <vt:lpstr>COMPONENTS REQUIRED</vt:lpstr>
      <vt:lpstr>CIRCUIT DIAGRAM</vt:lpstr>
      <vt:lpstr>Bot setup in mobile</vt:lpstr>
      <vt:lpstr>OUTPUTS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MIRROR USING RASPBERRY PI</dc:title>
  <dc:creator>SYED NOUFIL</dc:creator>
  <cp:lastModifiedBy>GHOUSE PEER</cp:lastModifiedBy>
  <cp:revision>38</cp:revision>
  <dcterms:modified xsi:type="dcterms:W3CDTF">2024-06-15T16:26:58Z</dcterms:modified>
</cp:coreProperties>
</file>