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71" r:id="rId5"/>
    <p:sldId id="270" r:id="rId6"/>
    <p:sldId id="261" r:id="rId7"/>
    <p:sldId id="272" r:id="rId8"/>
    <p:sldId id="273" r:id="rId9"/>
    <p:sldId id="269" r:id="rId10"/>
    <p:sldId id="268" r:id="rId11"/>
    <p:sldId id="264" r:id="rId12"/>
    <p:sldId id="265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2343E7-6D32-4C92-BE4E-E4B3D272DBAD}" v="16" dt="2024-10-28T04:42:03.992"/>
    <p1510:client id="{D3A69860-28C5-49C3-8AD6-959075C8FE01}" v="492" dt="2024-10-27T21:02:21.6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51" d="100"/>
          <a:sy n="51" d="100"/>
        </p:scale>
        <p:origin x="72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5099-B3AD-44D7-919B-BCB6DC3E7F21}" type="datetimeFigureOut">
              <a:rPr lang="en-US" dirty="0"/>
              <a:t>11/19/2024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674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15DA-6CBC-4AEF-A85F-371C66916CF8}" type="datetimeFigureOut">
              <a:rPr lang="en-US" dirty="0"/>
              <a:t>11/19/2024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965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007E4-95E8-4ABC-B20B-51235318A487}" type="datetimeFigureOut">
              <a:rPr lang="en-US" dirty="0"/>
              <a:t>11/19/2024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4829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F121-2723-4D35-ADA9-215CD054C4BC}" type="datetimeFigureOut">
              <a:rPr lang="en-US" dirty="0"/>
              <a:t>11/19/2024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107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54BA-4BC6-480F-839C-951A49B248A9}" type="datetimeFigureOut">
              <a:rPr lang="en-US" dirty="0"/>
              <a:t>11/19/2024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5292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D0EA-4726-4440-BF9D-E88296FC3068}" type="datetimeFigureOut">
              <a:rPr lang="en-US" dirty="0"/>
              <a:t>11/19/2024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4249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AD10D-99D1-46B2-A85A-C16850FCF8CF}" type="datetimeFigureOut">
              <a:rPr lang="en-US" dirty="0"/>
              <a:t>11/19/2024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051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7E51-34D6-4E3D-8F41-CC63EA446EDD}" type="datetimeFigureOut">
              <a:rPr lang="en-US" dirty="0"/>
              <a:t>11/19/2024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706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E550-CE3F-497F-B953-7DE0932F91C0}" type="datetimeFigureOut">
              <a:rPr lang="en-US" dirty="0"/>
              <a:t>11/19/2024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434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0BF4-BAA0-4539-95F2-9C4277F97478}" type="datetimeFigureOut">
              <a:rPr lang="en-US" dirty="0"/>
              <a:t>11/19/2024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6156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884E-D945-496C-84BE-49C61F78F9EC}" type="datetimeFigureOut">
              <a:rPr lang="en-US" dirty="0"/>
              <a:t>11/19/2024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1688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CD438618-DEE5-47CF-A8B2-A9E090D503CD}" type="datetimeFigureOut">
              <a:rPr lang="en-US" dirty="0"/>
              <a:t>11/19/2024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376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672">
          <p15:clr>
            <a:srgbClr val="F26B43"/>
          </p15:clr>
        </p15:guide>
        <p15:guide id="4" orient="horz" pos="912">
          <p15:clr>
            <a:srgbClr val="F26B43"/>
          </p15:clr>
        </p15:guide>
        <p15:guide id="5" pos="7176">
          <p15:clr>
            <a:srgbClr val="F26B43"/>
          </p15:clr>
        </p15:guide>
        <p15:guide id="6" pos="504">
          <p15:clr>
            <a:srgbClr val="F26B43"/>
          </p15:clr>
        </p15:guide>
        <p15:guide id="7" orient="horz" pos="3864">
          <p15:clr>
            <a:srgbClr val="F26B43"/>
          </p15:clr>
        </p15:guide>
        <p15:guide id="8" orient="horz" pos="4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01231" y="1239158"/>
            <a:ext cx="7115706" cy="1382233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4800" b="1" i="0" dirty="0">
                <a:latin typeface="Times New Roman"/>
                <a:ea typeface="+mj-lt"/>
                <a:cs typeface="+mj-lt"/>
              </a:rPr>
              <a:t>Gold Price Forecasting Model</a:t>
            </a:r>
            <a:endParaRPr lang="en-US" sz="4800" b="1" dirty="0">
              <a:latin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11658" y="4125304"/>
            <a:ext cx="5095685" cy="229908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dirty="0"/>
              <a:t>     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1AB1AA7-004D-2310-ACC2-ACFC4F3AD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447" r="19400" b="-3"/>
          <a:stretch/>
        </p:blipFill>
        <p:spPr>
          <a:xfrm>
            <a:off x="-71867" y="-7444"/>
            <a:ext cx="4966427" cy="6874330"/>
          </a:xfrm>
          <a:custGeom>
            <a:avLst/>
            <a:gdLst/>
            <a:ahLst/>
            <a:cxnLst/>
            <a:rect l="l" t="t" r="r" b="b"/>
            <a:pathLst>
              <a:path w="4966447" h="6874330">
                <a:moveTo>
                  <a:pt x="0" y="0"/>
                </a:moveTo>
                <a:lnTo>
                  <a:pt x="4966447" y="0"/>
                </a:lnTo>
                <a:lnTo>
                  <a:pt x="3355712" y="6874330"/>
                </a:lnTo>
                <a:lnTo>
                  <a:pt x="0" y="6874330"/>
                </a:ln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B80572-5B12-16FB-5D55-B90ED6841A81}"/>
              </a:ext>
            </a:extLst>
          </p:cNvPr>
          <p:cNvSpPr txBox="1"/>
          <p:nvPr/>
        </p:nvSpPr>
        <p:spPr>
          <a:xfrm>
            <a:off x="5143002" y="2816988"/>
            <a:ext cx="635695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Times New Roman"/>
                <a:ea typeface="+mn-lt"/>
                <a:cs typeface="+mn-lt"/>
              </a:rPr>
              <a:t>A predictive model for forecasting gold prices for the next 30 days</a:t>
            </a:r>
            <a:endParaRPr lang="en-US" sz="1600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A442D-632B-6700-D1FB-8C3BBCAC7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latin typeface="Times New Roman"/>
                <a:cs typeface="Times New Roman"/>
              </a:rPr>
              <a:t>Deployment:</a:t>
            </a:r>
            <a:endParaRPr lang="en-US" dirty="0"/>
          </a:p>
        </p:txBody>
      </p:sp>
      <p:pic>
        <p:nvPicPr>
          <p:cNvPr id="4" name="Content Placeholder 10" descr="A screenshot of a black screen&#10;&#10;Description automatically generated">
            <a:extLst>
              <a:ext uri="{FF2B5EF4-FFF2-40B4-BE49-F238E27FC236}">
                <a16:creationId xmlns:a16="http://schemas.microsoft.com/office/drawing/2014/main" id="{2D56D929-6C05-B13A-8421-5781421A7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143" y="1803802"/>
            <a:ext cx="10014856" cy="484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405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graph on a screen&#10;&#10;Description automatically generated">
            <a:extLst>
              <a:ext uri="{FF2B5EF4-FFF2-40B4-BE49-F238E27FC236}">
                <a16:creationId xmlns:a16="http://schemas.microsoft.com/office/drawing/2014/main" id="{D7B4901E-3AE4-C21F-0CBA-86B214968E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16889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665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376B7-D1A1-CAE2-BD0F-920A7ECBA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3" y="1065238"/>
            <a:ext cx="3822635" cy="1631751"/>
          </a:xfrm>
        </p:spPr>
        <p:txBody>
          <a:bodyPr anchor="t">
            <a:noAutofit/>
          </a:bodyPr>
          <a:lstStyle/>
          <a:p>
            <a:r>
              <a:rPr lang="en-US" sz="4000" b="1" i="0" dirty="0">
                <a:latin typeface="Times New Roman"/>
                <a:cs typeface="Times New Roman"/>
              </a:rPr>
              <a:t>Challenges faced: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C1262-B706-4ED9-2F2E-1F7C6BE53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7791" y="796471"/>
            <a:ext cx="7159019" cy="5528128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342900" indent="-342900">
              <a:lnSpc>
                <a:spcPct val="90000"/>
              </a:lnSpc>
              <a:buAutoNum type="arabicPeriod"/>
            </a:pPr>
            <a:r>
              <a:rPr lang="en-US" sz="2000" b="1">
                <a:latin typeface="Times New Roman"/>
                <a:ea typeface="+mn-lt"/>
                <a:cs typeface="+mn-lt"/>
              </a:rPr>
              <a:t>Data Collection:</a:t>
            </a:r>
            <a:endParaRPr lang="en-US" sz="2000" b="1">
              <a:latin typeface="Times New Roman"/>
              <a:cs typeface="Times New Roman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>
                <a:latin typeface="Times New Roman"/>
                <a:ea typeface="+mn-lt"/>
                <a:cs typeface="+mn-lt"/>
              </a:rPr>
              <a:t>Availability of Data: Getting consistent historical data on gold prices and any relevant external factors (like currency rates) can be challenging.</a:t>
            </a:r>
            <a:endParaRPr lang="en-US" sz="2000">
              <a:latin typeface="Times New Roman"/>
              <a:cs typeface="Times New Roman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 b="1">
                <a:latin typeface="Times New Roman"/>
                <a:ea typeface="+mn-lt"/>
                <a:cs typeface="+mn-lt"/>
              </a:rPr>
              <a:t>2.   Data Preprocessing:</a:t>
            </a:r>
            <a:endParaRPr lang="en-US" sz="2000" b="1">
              <a:latin typeface="Times New Roman"/>
              <a:cs typeface="Times New Roman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>
                <a:latin typeface="Times New Roman"/>
                <a:ea typeface="+mn-lt"/>
                <a:cs typeface="+mn-lt"/>
              </a:rPr>
              <a:t>Normalization/Scaling: Ensuring the dataset is scaled correctly, especially if combining features with different units or ranges.</a:t>
            </a:r>
            <a:endParaRPr lang="en-US" sz="2000">
              <a:latin typeface="Times New Roman"/>
              <a:ea typeface="+mn-lt"/>
              <a:cs typeface="Times New Roman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>
                <a:latin typeface="Times New Roman"/>
                <a:ea typeface="+mn-lt"/>
                <a:cs typeface="+mn-lt"/>
              </a:rPr>
              <a:t>Feature Engineering: Selecting or engineering relevant features, such as lagged prices or moving averages, to capture gold price trends effectively.</a:t>
            </a:r>
            <a:endParaRPr lang="en-US" sz="2000">
              <a:latin typeface="Times New Roman"/>
              <a:cs typeface="Times New Roman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 b="1">
                <a:latin typeface="Times New Roman"/>
                <a:ea typeface="+mn-lt"/>
                <a:cs typeface="+mn-lt"/>
              </a:rPr>
              <a:t>3.   Model Selection:</a:t>
            </a:r>
            <a:endParaRPr lang="en-US" sz="2000" b="1">
              <a:latin typeface="Times New Roman"/>
              <a:ea typeface="+mn-lt"/>
              <a:cs typeface="Times New Roman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>
                <a:latin typeface="Times New Roman"/>
                <a:ea typeface="+mn-lt"/>
                <a:cs typeface="+mn-lt"/>
              </a:rPr>
              <a:t>Choosing the Right Model: Forecasting models like ARIMA, LSTM, and Random Forest each have unique strengths. Selecting the most accurate model requires testing .</a:t>
            </a:r>
            <a:endParaRPr lang="en-US" sz="2000">
              <a:latin typeface="Times New Roman"/>
              <a:cs typeface="Times New Roman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 b="1">
                <a:latin typeface="Times New Roman"/>
                <a:ea typeface="+mn-lt"/>
                <a:cs typeface="+mn-lt"/>
              </a:rPr>
              <a:t>4.  Deployment:</a:t>
            </a:r>
            <a:endParaRPr lang="en-US" sz="2000" b="1">
              <a:latin typeface="Times New Roman"/>
              <a:cs typeface="Times New Roman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>
                <a:latin typeface="Times New Roman"/>
                <a:ea typeface="+mn-lt"/>
                <a:cs typeface="+mn-lt"/>
              </a:rPr>
              <a:t>Real-Time Forecasting Needs: Ensuring the model can handle updates and deliver real-time insights.</a:t>
            </a:r>
            <a:endParaRPr lang="en-US" sz="2000"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  <a:buAutoNum type="arabicPeriod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550805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77AF3-7E04-C861-78AB-5B84C533E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005" y="1739562"/>
            <a:ext cx="7899991" cy="337286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1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658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C9B89-4448-F7C5-883E-CD0E81886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59" y="915838"/>
            <a:ext cx="6238688" cy="1382233"/>
          </a:xfrm>
        </p:spPr>
        <p:txBody>
          <a:bodyPr>
            <a:normAutofit/>
          </a:bodyPr>
          <a:lstStyle/>
          <a:p>
            <a:r>
              <a:rPr lang="en-US" i="0">
                <a:latin typeface="Bookman Old Style"/>
              </a:rPr>
              <a:t>Project Objective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BFB29-619D-51B2-3CEA-5AFB07E1B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158" y="2301949"/>
            <a:ext cx="6238687" cy="402265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>
                <a:latin typeface="Times New Roman"/>
                <a:cs typeface="Arial"/>
              </a:rPr>
              <a:t>Data provided is related to gold prices. The objective is to understand the underlying structure in your dataset and come up with a suitable forecasting model which can effectively forecast gold prices for next 30 days.</a:t>
            </a:r>
            <a:endParaRPr lang="en-US" sz="2200"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</a:pPr>
            <a:r>
              <a:rPr lang="en-US" sz="2200">
                <a:latin typeface="Times New Roman"/>
                <a:cs typeface="Arial"/>
              </a:rPr>
              <a:t>This forecast model will be used by gold exporting and gold importing companies to understand the metal price movements and accordingly set their revenue expectations.</a:t>
            </a:r>
            <a:endParaRPr lang="en-US" sz="2200">
              <a:latin typeface="Times New Roman"/>
            </a:endParaRPr>
          </a:p>
          <a:p>
            <a:pPr marL="0" indent="0">
              <a:lnSpc>
                <a:spcPct val="90000"/>
              </a:lnSpc>
              <a:buNone/>
            </a:pPr>
            <a:br>
              <a:rPr lang="en-US" sz="2200"/>
            </a:br>
            <a:endParaRPr lang="en-US" sz="2200"/>
          </a:p>
        </p:txBody>
      </p:sp>
      <p:pic>
        <p:nvPicPr>
          <p:cNvPr id="5" name="Picture 4" descr="Rows of gold and silver bars">
            <a:extLst>
              <a:ext uri="{FF2B5EF4-FFF2-40B4-BE49-F238E27FC236}">
                <a16:creationId xmlns:a16="http://schemas.microsoft.com/office/drawing/2014/main" id="{CC043D18-7F32-F9DC-B25A-DCB9967CFAD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034" r="17776" b="-11"/>
          <a:stretch/>
        </p:blipFill>
        <p:spPr>
          <a:xfrm>
            <a:off x="20" y="-7444"/>
            <a:ext cx="4966427" cy="6874330"/>
          </a:xfrm>
          <a:custGeom>
            <a:avLst/>
            <a:gdLst/>
            <a:ahLst/>
            <a:cxnLst/>
            <a:rect l="l" t="t" r="r" b="b"/>
            <a:pathLst>
              <a:path w="4966447" h="6874330">
                <a:moveTo>
                  <a:pt x="0" y="0"/>
                </a:moveTo>
                <a:lnTo>
                  <a:pt x="4966447" y="0"/>
                </a:lnTo>
                <a:lnTo>
                  <a:pt x="3355712" y="6874330"/>
                </a:lnTo>
                <a:lnTo>
                  <a:pt x="0" y="687433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67898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EFDDC555-1D51-3F94-97F2-C2F307353C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807" r="27319" b="4"/>
          <a:stretch/>
        </p:blipFill>
        <p:spPr>
          <a:xfrm>
            <a:off x="6938682" y="10"/>
            <a:ext cx="5253320" cy="6857990"/>
          </a:xfrm>
          <a:custGeom>
            <a:avLst/>
            <a:gdLst/>
            <a:ahLst/>
            <a:cxnLst/>
            <a:rect l="l" t="t" r="r" b="b"/>
            <a:pathLst>
              <a:path w="5253320" h="6858000">
                <a:moveTo>
                  <a:pt x="722088" y="0"/>
                </a:moveTo>
                <a:lnTo>
                  <a:pt x="5253320" y="0"/>
                </a:lnTo>
                <a:lnTo>
                  <a:pt x="525332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5A8FCC-A2FC-FD0C-FBC3-BF03D57E1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354" y="856023"/>
            <a:ext cx="6132605" cy="1738422"/>
          </a:xfrm>
        </p:spPr>
        <p:txBody>
          <a:bodyPr>
            <a:normAutofit/>
          </a:bodyPr>
          <a:lstStyle/>
          <a:p>
            <a:r>
              <a:rPr lang="en-US" i="0">
                <a:latin typeface="Bookman Old Style"/>
              </a:rPr>
              <a:t>Dataset 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6718B-31CB-1B3C-DCAD-250DFC202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355" y="1904330"/>
            <a:ext cx="5487146" cy="411834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>
                <a:latin typeface="Times New Roman"/>
                <a:ea typeface="+mn-lt"/>
                <a:cs typeface="+mn-lt"/>
              </a:rPr>
              <a:t>Dataset contains 2182 rows with two columns data and price.</a:t>
            </a:r>
          </a:p>
          <a:p>
            <a:r>
              <a:rPr lang="en-US" sz="2200">
                <a:latin typeface="Times New Roman"/>
                <a:ea typeface="+mn-lt"/>
                <a:cs typeface="+mn-lt"/>
              </a:rPr>
              <a:t>Data: Historical gold prices, recorded daily.</a:t>
            </a:r>
            <a:endParaRPr lang="en-US" sz="2200">
              <a:latin typeface="Times New Roman"/>
              <a:cs typeface="Times New Roman"/>
            </a:endParaRPr>
          </a:p>
          <a:p>
            <a:r>
              <a:rPr lang="en-US" sz="2200">
                <a:latin typeface="Times New Roman"/>
                <a:ea typeface="+mn-lt"/>
                <a:cs typeface="+mn-lt"/>
              </a:rPr>
              <a:t>Key Attributes: Date and gold price.</a:t>
            </a:r>
            <a:endParaRPr lang="en-US" sz="2200">
              <a:latin typeface="Times New Roman"/>
              <a:cs typeface="Times New Roman"/>
            </a:endParaRPr>
          </a:p>
          <a:p>
            <a:r>
              <a:rPr lang="en-US" sz="2200">
                <a:latin typeface="Times New Roman"/>
                <a:ea typeface="+mn-lt"/>
                <a:cs typeface="+mn-lt"/>
              </a:rPr>
              <a:t>Data Span: Covers a significant period (e.g., years) for forecasting.</a:t>
            </a:r>
            <a:endParaRPr lang="en-US" sz="2200">
              <a:latin typeface="Times New Roman"/>
              <a:cs typeface="Times New Roman"/>
            </a:endParaRPr>
          </a:p>
          <a:p>
            <a:r>
              <a:rPr lang="en-US" sz="2200">
                <a:latin typeface="Times New Roman"/>
                <a:ea typeface="+mn-lt"/>
                <a:cs typeface="+mn-lt"/>
              </a:rPr>
              <a:t>Cleaning: No Missing values</a:t>
            </a:r>
            <a:endParaRPr lang="en-US" sz="2200">
              <a:latin typeface="Times New Roman"/>
              <a:cs typeface="Times New Roman"/>
            </a:endParaRPr>
          </a:p>
          <a:p>
            <a:r>
              <a:rPr lang="en-US" sz="2200">
                <a:latin typeface="Times New Roman"/>
                <a:ea typeface="+mn-lt"/>
                <a:cs typeface="+mn-lt"/>
              </a:rPr>
              <a:t>Observed Trends: Seasonal patterns and long-term trends identified in price movements.</a:t>
            </a:r>
            <a:endParaRPr lang="en-US" sz="2200">
              <a:latin typeface="Times New Roman"/>
            </a:endParaRPr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677318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3BD14-0382-D65D-1023-62BAC2190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i="0" dirty="0">
                <a:latin typeface="Times New Roman"/>
                <a:cs typeface="Times New Roman"/>
              </a:rPr>
              <a:t>Dataset:</a:t>
            </a:r>
            <a:endParaRPr lang="en-US" dirty="0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59AE8DEB-F45D-2FC3-41B2-DFD5124F3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207" y="731027"/>
            <a:ext cx="7399749" cy="5833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496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2B2E4-CC46-61EF-4A32-A31CFB50C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latin typeface="Times New Roman"/>
                <a:cs typeface="Times New Roman"/>
              </a:rPr>
              <a:t>VISUALISATIONS:</a:t>
            </a:r>
            <a:endParaRPr lang="en-US" dirty="0"/>
          </a:p>
        </p:txBody>
      </p:sp>
      <p:pic>
        <p:nvPicPr>
          <p:cNvPr id="4" name="Content Placeholder 3" descr="A screen shot of a graph&#10;&#10;Description automatically generated">
            <a:extLst>
              <a:ext uri="{FF2B5EF4-FFF2-40B4-BE49-F238E27FC236}">
                <a16:creationId xmlns:a16="http://schemas.microsoft.com/office/drawing/2014/main" id="{9C77CC74-5F9D-293D-2C4B-60BFCF000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848" y="1633774"/>
            <a:ext cx="8704632" cy="484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165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graph&#10;&#10;Description automatically generated">
            <a:extLst>
              <a:ext uri="{FF2B5EF4-FFF2-40B4-BE49-F238E27FC236}">
                <a16:creationId xmlns:a16="http://schemas.microsoft.com/office/drawing/2014/main" id="{A238C026-6FD0-45A6-3A1E-4907AF8F93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85" t="21297" r="-141" b="-362"/>
          <a:stretch/>
        </p:blipFill>
        <p:spPr>
          <a:xfrm>
            <a:off x="0" y="-162828"/>
            <a:ext cx="12209179" cy="70475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3037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012A7-EC07-4F49-2CA9-CB82C3876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Model evaluation: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6DDA5E-ACD4-0B28-E2D7-9FFE2C1D8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06C0C-57A3-4FA2-BF6E-5641F425C4AD}" type="datetime1">
              <a:t>11/19/2024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19F9-DA98-43EE-5937-E4548285D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4C8123-DD32-7CF2-AA38-46C43B961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7</a:t>
            </a:fld>
            <a:endParaRPr lang="en-US" dirty="0"/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C0BC403-2899-6BE0-4DA0-8D1D0C7CA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582" y="1422627"/>
            <a:ext cx="7829550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115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4FABFE-E235-2C12-ECCC-5D8FF5F78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C9695-C17C-41D2-895C-7BC67249F77E}" type="datetime1">
              <a:t>11/19/2024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3C9521-DF65-8E4A-57F8-DBC36A3F6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72831-2CF5-4DA2-4EA1-B4382AED6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8</a:t>
            </a:fld>
            <a:endParaRPr lang="en-US" dirty="0"/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1AA8FF8-B81E-8D11-937E-2B3AFC439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684" y="1174523"/>
            <a:ext cx="8777060" cy="408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213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50914-E531-AA8B-758A-BB0B2642C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6115"/>
            <a:ext cx="9906000" cy="1382156"/>
          </a:xfrm>
        </p:spPr>
        <p:txBody>
          <a:bodyPr/>
          <a:lstStyle/>
          <a:p>
            <a:r>
              <a:rPr lang="en-US" sz="4000" b="1" i="0" dirty="0">
                <a:solidFill>
                  <a:srgbClr val="212121"/>
                </a:solidFill>
                <a:latin typeface="Times New Roman"/>
                <a:cs typeface="Times New Roman"/>
              </a:rPr>
              <a:t>Model building:</a:t>
            </a:r>
            <a:endParaRPr lang="en-US" dirty="0"/>
          </a:p>
        </p:txBody>
      </p:sp>
      <p:pic>
        <p:nvPicPr>
          <p:cNvPr id="4" name="Content Placeholder 3" descr="A screen shot of a graph&#10;&#10;Description automatically generated">
            <a:extLst>
              <a:ext uri="{FF2B5EF4-FFF2-40B4-BE49-F238E27FC236}">
                <a16:creationId xmlns:a16="http://schemas.microsoft.com/office/drawing/2014/main" id="{92892261-420A-0A61-66E3-0DF7FFC5E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408" y="1419912"/>
            <a:ext cx="8982969" cy="525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50141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VTI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ChronicleVTI">
      <a:majorFont>
        <a:latin typeface="Univers Condensed"/>
        <a:ea typeface=""/>
        <a:cs typeface=""/>
      </a:majorFont>
      <a:minorFont>
        <a:latin typeface="Calisto MT" panose="02040603050505030304"/>
        <a:ea typeface=""/>
        <a:cs typeface=""/>
      </a:minorFont>
    </a:fontScheme>
    <a:fmtScheme name="Chronicle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34FD3B1-53CD-4A5C-943C-C44DFF248C3E}" vid="{19A790DA-2E4D-4134-98A6-7DECB1A1B8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304</Words>
  <Application>Microsoft Office PowerPoint</Application>
  <PresentationFormat>Widescreen</PresentationFormat>
  <Paragraphs>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Bookman Old Style</vt:lpstr>
      <vt:lpstr>Calisto MT</vt:lpstr>
      <vt:lpstr>Times New Roman</vt:lpstr>
      <vt:lpstr>Univers Condensed</vt:lpstr>
      <vt:lpstr>ChronicleVTI</vt:lpstr>
      <vt:lpstr>Gold Price Forecasting Model</vt:lpstr>
      <vt:lpstr>Project Objective</vt:lpstr>
      <vt:lpstr>Dataset Summary</vt:lpstr>
      <vt:lpstr>Dataset:</vt:lpstr>
      <vt:lpstr>VISUALISATIONS:</vt:lpstr>
      <vt:lpstr>PowerPoint Presentation</vt:lpstr>
      <vt:lpstr>Model evaluation:</vt:lpstr>
      <vt:lpstr>PowerPoint Presentation</vt:lpstr>
      <vt:lpstr>Model building:</vt:lpstr>
      <vt:lpstr>Deployment:</vt:lpstr>
      <vt:lpstr>PowerPoint Presentation</vt:lpstr>
      <vt:lpstr>Challenges faced: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Syed Aftab</cp:lastModifiedBy>
  <cp:revision>277</cp:revision>
  <dcterms:created xsi:type="dcterms:W3CDTF">2024-10-27T19:28:21Z</dcterms:created>
  <dcterms:modified xsi:type="dcterms:W3CDTF">2024-11-19T15:06:41Z</dcterms:modified>
</cp:coreProperties>
</file>