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8" r:id="rId11"/>
    <p:sldId id="27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6" r:id="rId21"/>
    <p:sldId id="274" r:id="rId22"/>
    <p:sldId id="278" r:id="rId23"/>
    <p:sldId id="277" r:id="rId24"/>
    <p:sldId id="279" r:id="rId25"/>
    <p:sldId id="275" r:id="rId26"/>
    <p:sldId id="280" r:id="rId27"/>
    <p:sldId id="282" r:id="rId28"/>
    <p:sldId id="281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3/top-40-nlp-interview-questions-for-data-scien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Retail and ecommerce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0"/>
            <a:ext cx="4635315" cy="6858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3E8C43-E2F6-F650-D06E-2F0FEA5B20A4}"/>
              </a:ext>
            </a:extLst>
          </p:cNvPr>
          <p:cNvSpPr txBox="1"/>
          <p:nvPr/>
        </p:nvSpPr>
        <p:spPr>
          <a:xfrm>
            <a:off x="-1" y="4636425"/>
            <a:ext cx="463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echnofaq.org/posts/2020/03/top-40-nlp-interview-questions-for-data-scienc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EEAD-AE57-D916-8F26-9E039A8E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Word Cloud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996FE-4459-3256-CD6B-C4808AB7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54" y="2108200"/>
            <a:ext cx="7740908" cy="3934012"/>
          </a:xfrm>
        </p:spPr>
      </p:pic>
    </p:spTree>
    <p:extLst>
      <p:ext uri="{BB962C8B-B14F-4D97-AF65-F5344CB8AC3E}">
        <p14:creationId xmlns:p14="http://schemas.microsoft.com/office/powerpoint/2010/main" val="187311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E142-AA6A-1BE3-F75A-C8F45D3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Reviews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E279A-9A0E-9904-A7E5-A1846CA2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4" y="2108199"/>
            <a:ext cx="7835152" cy="3951941"/>
          </a:xfrm>
        </p:spPr>
      </p:pic>
    </p:spTree>
    <p:extLst>
      <p:ext uri="{BB962C8B-B14F-4D97-AF65-F5344CB8AC3E}">
        <p14:creationId xmlns:p14="http://schemas.microsoft.com/office/powerpoint/2010/main" val="149111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4D8F-5A91-53BF-313F-1CE994AD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Score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8E87E-A019-04D6-086C-CCA04DAB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" y="2151529"/>
            <a:ext cx="9233647" cy="4231342"/>
          </a:xfrm>
        </p:spPr>
      </p:pic>
    </p:spTree>
    <p:extLst>
      <p:ext uri="{BB962C8B-B14F-4D97-AF65-F5344CB8AC3E}">
        <p14:creationId xmlns:p14="http://schemas.microsoft.com/office/powerpoint/2010/main" val="237172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9561-F30C-5B8F-B690-2BE954D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Analyse the sentiment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D72E2-0FF3-D496-3B4B-C0CD05EAE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4" y="1981201"/>
            <a:ext cx="6418729" cy="4437528"/>
          </a:xfrm>
        </p:spPr>
      </p:pic>
    </p:spTree>
    <p:extLst>
      <p:ext uri="{BB962C8B-B14F-4D97-AF65-F5344CB8AC3E}">
        <p14:creationId xmlns:p14="http://schemas.microsoft.com/office/powerpoint/2010/main" val="13165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9AE8-F725-8203-D4D4-2919A727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394F9-018B-5911-D188-61DFAE4BD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5" y="2108199"/>
            <a:ext cx="8077199" cy="4328459"/>
          </a:xfrm>
        </p:spPr>
      </p:pic>
    </p:spTree>
    <p:extLst>
      <p:ext uri="{BB962C8B-B14F-4D97-AF65-F5344CB8AC3E}">
        <p14:creationId xmlns:p14="http://schemas.microsoft.com/office/powerpoint/2010/main" val="296431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2C39-58E5-F11B-AA3B-14C57F0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Length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9F4B5-04B0-4AB8-2E3B-9E1D2AB2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33" y="2153023"/>
            <a:ext cx="8781826" cy="4104341"/>
          </a:xfrm>
        </p:spPr>
      </p:pic>
    </p:spTree>
    <p:extLst>
      <p:ext uri="{BB962C8B-B14F-4D97-AF65-F5344CB8AC3E}">
        <p14:creationId xmlns:p14="http://schemas.microsoft.com/office/powerpoint/2010/main" val="249161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F89-3413-99E6-16D9-5EEC563C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48CDE-5042-A303-DF78-E75D65EE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4" y="2108200"/>
            <a:ext cx="7297271" cy="4032624"/>
          </a:xfrm>
        </p:spPr>
      </p:pic>
    </p:spTree>
    <p:extLst>
      <p:ext uri="{BB962C8B-B14F-4D97-AF65-F5344CB8AC3E}">
        <p14:creationId xmlns:p14="http://schemas.microsoft.com/office/powerpoint/2010/main" val="24920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5A61E-5D24-51FC-2375-7E4109C0A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building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84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D6820-BC99-A3F3-08E1-F866C03BA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3"/>
          <a:stretch/>
        </p:blipFill>
        <p:spPr>
          <a:xfrm>
            <a:off x="0" y="811762"/>
            <a:ext cx="12192000" cy="5590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D842E-5080-702D-BD80-0056BFCE5F47}"/>
              </a:ext>
            </a:extLst>
          </p:cNvPr>
          <p:cNvSpPr txBox="1"/>
          <p:nvPr/>
        </p:nvSpPr>
        <p:spPr>
          <a:xfrm>
            <a:off x="3616389" y="132967"/>
            <a:ext cx="495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59331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D74DC-4B38-06C3-F8C1-48DEFCD0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0"/>
          <a:stretch/>
        </p:blipFill>
        <p:spPr>
          <a:xfrm>
            <a:off x="0" y="765110"/>
            <a:ext cx="12192000" cy="5676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973B1-1DBB-C862-3DF3-65D1219BD632}"/>
              </a:ext>
            </a:extLst>
          </p:cNvPr>
          <p:cNvSpPr txBox="1"/>
          <p:nvPr/>
        </p:nvSpPr>
        <p:spPr>
          <a:xfrm>
            <a:off x="5099957" y="9301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7084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30F9-D739-A761-A7D2-D8269536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E2D6-3870-3B50-CC51-8E9BE7AB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9082"/>
            <a:ext cx="10058400" cy="3350010"/>
          </a:xfrm>
        </p:spPr>
        <p:txBody>
          <a:bodyPr/>
          <a:lstStyle/>
          <a:p>
            <a:r>
              <a:rPr lang="en-US" dirty="0"/>
              <a:t>The main objective of this project is to perform sentiment analysis on customer reviews from an eCommerce platform and build a classification model to predict the sentiment. The goal is to understand customer opinions and experiences with a specific product, which can help in making informed business decisions. The final results will be deployed using </a:t>
            </a:r>
            <a:r>
              <a:rPr lang="en-US" dirty="0" err="1"/>
              <a:t>Streamlit</a:t>
            </a:r>
            <a:r>
              <a:rPr lang="en-US" dirty="0"/>
              <a:t> for easy access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16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D842E-5080-702D-BD80-0056BFCE5F47}"/>
              </a:ext>
            </a:extLst>
          </p:cNvPr>
          <p:cNvSpPr txBox="1"/>
          <p:nvPr/>
        </p:nvSpPr>
        <p:spPr>
          <a:xfrm>
            <a:off x="3616389" y="132967"/>
            <a:ext cx="495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C6C9-2EF9-079E-0C03-746DE042B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0"/>
          <a:stretch/>
        </p:blipFill>
        <p:spPr>
          <a:xfrm>
            <a:off x="0" y="867746"/>
            <a:ext cx="12191999" cy="55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5A61E-5D24-51FC-2375-7E4109C0A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/>
              <a:t>Deployment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6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2D870-1E3C-1137-AF32-6955446C6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73DDD-FEED-409B-2E30-8C1E6E9F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3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5A61E-5D24-51FC-2375-7E4109C0A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/>
              <a:t>Challenges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2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E7872-1DB5-DBBD-4523-295666B37089}"/>
              </a:ext>
            </a:extLst>
          </p:cNvPr>
          <p:cNvSpPr txBox="1"/>
          <p:nvPr/>
        </p:nvSpPr>
        <p:spPr>
          <a:xfrm>
            <a:off x="583163" y="732453"/>
            <a:ext cx="85515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8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/>
              <a:t>Data collection using web scraping</a:t>
            </a:r>
          </a:p>
          <a:p>
            <a:r>
              <a:rPr lang="en-IN" sz="2800"/>
              <a:t> 	</a:t>
            </a:r>
            <a:r>
              <a:rPr lang="en-US" sz="2000"/>
              <a:t>Collecting customer reviews from eCommerce platforms can be challenging due to anti-scraping measures</a:t>
            </a:r>
          </a:p>
          <a:p>
            <a:endParaRPr lang="en-IN" sz="28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/>
              <a:t>Data pre processing </a:t>
            </a:r>
          </a:p>
          <a:p>
            <a:r>
              <a:rPr lang="en-IN" sz="2800"/>
              <a:t>  	</a:t>
            </a:r>
            <a:r>
              <a:rPr lang="en-IN" sz="2000"/>
              <a:t>Cleaning emojis,un defined meaning less text </a:t>
            </a:r>
            <a:r>
              <a:rPr lang="en-US" sz="2000"/>
              <a:t>Handling case sensitivity, stop words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/>
              <a:t>Imbalanced Data </a:t>
            </a:r>
          </a:p>
          <a:p>
            <a:pPr lvl="1"/>
            <a:r>
              <a:rPr lang="en-IN" sz="2800" b="1"/>
              <a:t>	</a:t>
            </a:r>
            <a:r>
              <a:rPr lang="en-US" sz="2000"/>
              <a:t>This imbalance can lead to biased models that are skewed towards the majority class.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78278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6EC0-BA9D-5548-F81C-6A6DD163B6D0}"/>
              </a:ext>
            </a:extLst>
          </p:cNvPr>
          <p:cNvSpPr txBox="1"/>
          <p:nvPr/>
        </p:nvSpPr>
        <p:spPr>
          <a:xfrm>
            <a:off x="433873" y="639147"/>
            <a:ext cx="11164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Arial Black" panose="020B0A04020102020204" pitchFamily="34" charset="0"/>
              </a:rPr>
              <a:t>Model Selection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/>
              <a:t>Choosing the right model for sentiment analysis (e.g., Logistic Regression, SVM, Random Forest) and tuning hyperparameters is crucial. Balancing model accuracy with interpretability and performance is a challenge.</a:t>
            </a:r>
            <a:endParaRPr lang="en-IN"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F2FD-8E70-F64D-62D7-68BF6280493F}"/>
              </a:ext>
            </a:extLst>
          </p:cNvPr>
          <p:cNvSpPr txBox="1"/>
          <p:nvPr/>
        </p:nvSpPr>
        <p:spPr>
          <a:xfrm>
            <a:off x="433873" y="2499049"/>
            <a:ext cx="11164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Arial Black" panose="020B0A04020102020204" pitchFamily="34" charset="0"/>
              </a:rPr>
              <a:t>Sentiment Classification</a:t>
            </a:r>
            <a:endParaRPr lang="en-IN" sz="2000" b="1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>
                <a:latin typeface="Arial Black" panose="020B0A04020102020204" pitchFamily="34" charset="0"/>
              </a:rPr>
              <a:t> </a:t>
            </a:r>
            <a:r>
              <a:rPr lang="en-US" sz="2000"/>
              <a:t>Accurately classifying reviews as positive, neutral, or negative requires advanced techniques to handle ambiguities in language (e.g., sarcasm, double negatives)</a:t>
            </a:r>
            <a:endParaRPr lang="en-IN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9D63B-E24C-04A5-F602-5BF2C815655A}"/>
              </a:ext>
            </a:extLst>
          </p:cNvPr>
          <p:cNvSpPr txBox="1"/>
          <p:nvPr/>
        </p:nvSpPr>
        <p:spPr>
          <a:xfrm>
            <a:off x="433873" y="4051174"/>
            <a:ext cx="11164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Arial Black" panose="020B0A04020102020204" pitchFamily="34" charset="0"/>
              </a:rPr>
              <a:t>Deployment</a:t>
            </a:r>
            <a:r>
              <a:rPr lang="en-IN" sz="2000" b="1">
                <a:latin typeface="Arial Black" panose="020B0A04020102020204" pitchFamily="34" charset="0"/>
              </a:rPr>
              <a:t> </a:t>
            </a:r>
            <a:endParaRPr lang="en-US" sz="2000" b="1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Integrating the sentiment analysis model into a user-friendly platform (Streamlit) poses challenges in terms of user interaction, scalability, and real-time feedback capabilities.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53265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B9C88-55AA-2F36-B229-BF4748F804AE}"/>
              </a:ext>
            </a:extLst>
          </p:cNvPr>
          <p:cNvSpPr txBox="1"/>
          <p:nvPr/>
        </p:nvSpPr>
        <p:spPr>
          <a:xfrm>
            <a:off x="4035489" y="2659559"/>
            <a:ext cx="3839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solidFill>
                  <a:srgbClr val="0070C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9017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2F19-098C-25A3-ED5C-F99210F9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8E4DAC-7A44-BF8F-C463-3A1912023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49711"/>
            <a:ext cx="10058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Analyze Customer Sentiment: Identify whether customer reviews express positive, negative, or neutral sentiments. This insight can guide product improvements, marketing strategies, and customer service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Build a Predictive Model: Develop a machine learning model that can automatically classify the sentiment of new customer reviews. This model can be integrated into a broader eCommerce platform to monitor customer feedback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Deploy the Model: Make the results accessible through a </a:t>
            </a:r>
            <a:r>
              <a:rPr lang="en-US" sz="2000" b="1" dirty="0" err="1"/>
              <a:t>Streamlit</a:t>
            </a:r>
            <a:r>
              <a:rPr lang="en-US" sz="2000" b="1" dirty="0"/>
              <a:t> application, enabling stakeholders to interact with the model and explore the sentiment analysis results in a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46663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E53D-8A96-D89E-3182-74E5D24F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4C3-3BAE-D9A0-91A3-D359FD32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</a:t>
            </a:r>
            <a:r>
              <a:rPr lang="en-US" b="1" dirty="0"/>
              <a:t>5,600 customer reviews</a:t>
            </a:r>
            <a:r>
              <a:rPr lang="en-US" dirty="0"/>
              <a:t> related to the "Apple 20W USB-C Power Adapter." It consists of the following four columns:</a:t>
            </a:r>
          </a:p>
          <a:p>
            <a:r>
              <a:rPr lang="en-IN" b="1" dirty="0"/>
              <a:t>Product Title: </a:t>
            </a:r>
            <a:r>
              <a:rPr lang="en-IN" dirty="0"/>
              <a:t>The title of the product is reviewed. (All reviews are from the same product “Apple 20W USB-C power adapter”.)</a:t>
            </a:r>
          </a:p>
          <a:p>
            <a:r>
              <a:rPr lang="en-IN" b="1" dirty="0"/>
              <a:t>Review Title: </a:t>
            </a:r>
            <a:r>
              <a:rPr lang="en-IN" dirty="0"/>
              <a:t>The title of the review, often summarizing the customer’s </a:t>
            </a:r>
            <a:r>
              <a:rPr lang="en-IN" dirty="0" err="1"/>
              <a:t>setiments</a:t>
            </a:r>
            <a:r>
              <a:rPr lang="en-IN" dirty="0"/>
              <a:t> or key opinion.</a:t>
            </a:r>
          </a:p>
          <a:p>
            <a:r>
              <a:rPr lang="en-IN" b="1" dirty="0"/>
              <a:t>Rating: </a:t>
            </a:r>
            <a:r>
              <a:rPr lang="en-IN" dirty="0"/>
              <a:t>A textual representation of the rating given by the customers. </a:t>
            </a:r>
          </a:p>
          <a:p>
            <a:r>
              <a:rPr lang="en-IN" b="1" dirty="0"/>
              <a:t>Review Body: </a:t>
            </a:r>
            <a:r>
              <a:rPr lang="en-IN" dirty="0"/>
              <a:t>The detailed content of the review where the customers express their opinions and experiences.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A9F08A-A11C-0F32-B5F0-50912AF5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DF4C-9648-E7AA-72B0-E73B88F8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708F-3B95-8EDF-B2D0-69BFB9FE4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6024"/>
            <a:ext cx="10058400" cy="3935505"/>
          </a:xfrm>
        </p:spPr>
      </p:pic>
    </p:spTree>
    <p:extLst>
      <p:ext uri="{BB962C8B-B14F-4D97-AF65-F5344CB8AC3E}">
        <p14:creationId xmlns:p14="http://schemas.microsoft.com/office/powerpoint/2010/main" val="8126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1A58-542B-D7B2-A35B-2059750D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04897-E1CF-8DF5-70DE-3E966A6BB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2108199"/>
            <a:ext cx="8202706" cy="4023659"/>
          </a:xfrm>
        </p:spPr>
      </p:pic>
    </p:spTree>
    <p:extLst>
      <p:ext uri="{BB962C8B-B14F-4D97-AF65-F5344CB8AC3E}">
        <p14:creationId xmlns:p14="http://schemas.microsoft.com/office/powerpoint/2010/main" val="9156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5A61E-5D24-51FC-2375-7E4109C0A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D824-D165-466E-1FC8-5FCE3E6D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Reviews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88D24-982C-39DA-373D-7FFEC25DD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199"/>
            <a:ext cx="10180320" cy="4176059"/>
          </a:xfrm>
        </p:spPr>
      </p:pic>
    </p:spTree>
    <p:extLst>
      <p:ext uri="{BB962C8B-B14F-4D97-AF65-F5344CB8AC3E}">
        <p14:creationId xmlns:p14="http://schemas.microsoft.com/office/powerpoint/2010/main" val="255633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C1D4-804B-4B88-ACB4-AD1F2F19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003BB-3F1E-553E-67EE-8828BB8A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71" y="2108200"/>
            <a:ext cx="6911787" cy="4059518"/>
          </a:xfrm>
        </p:spPr>
      </p:pic>
    </p:spTree>
    <p:extLst>
      <p:ext uri="{BB962C8B-B14F-4D97-AF65-F5344CB8AC3E}">
        <p14:creationId xmlns:p14="http://schemas.microsoft.com/office/powerpoint/2010/main" val="33160945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{25847606-6D67-4FC9-A65C-3C30239046F6}tf56160789_win32</Template>
  <TotalTime>111</TotalTime>
  <Words>488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Bookman Old Style</vt:lpstr>
      <vt:lpstr>Calibri</vt:lpstr>
      <vt:lpstr>Franklin Gothic Book</vt:lpstr>
      <vt:lpstr>Helvetica Neue</vt:lpstr>
      <vt:lpstr>Wingdings</vt:lpstr>
      <vt:lpstr>Custom</vt:lpstr>
      <vt:lpstr>Natural Language Processing</vt:lpstr>
      <vt:lpstr>Project Objective</vt:lpstr>
      <vt:lpstr>Purpose of the Project</vt:lpstr>
      <vt:lpstr>Dataset Summary</vt:lpstr>
      <vt:lpstr>Dataset </vt:lpstr>
      <vt:lpstr>Cleaned data</vt:lpstr>
      <vt:lpstr>Sentiment Analysis</vt:lpstr>
      <vt:lpstr>Positive Reviews</vt:lpstr>
      <vt:lpstr>Sentiment Distribution</vt:lpstr>
      <vt:lpstr>Positive Word Cloud</vt:lpstr>
      <vt:lpstr>Most Common Words In Reviews</vt:lpstr>
      <vt:lpstr>Sentiment Score Distribution</vt:lpstr>
      <vt:lpstr>Analyse the sentiment distribution</vt:lpstr>
      <vt:lpstr>Rating Distribution</vt:lpstr>
      <vt:lpstr>Review Length Distribution</vt:lpstr>
      <vt:lpstr>Box Plot</vt:lpstr>
      <vt:lpstr>Model building </vt:lpstr>
      <vt:lpstr>PowerPoint Presentation</vt:lpstr>
      <vt:lpstr>PowerPoint Presentation</vt:lpstr>
      <vt:lpstr>PowerPoint Presentation</vt:lpstr>
      <vt:lpstr>Deployment  </vt:lpstr>
      <vt:lpstr>PowerPoint Presentation</vt:lpstr>
      <vt:lpstr>PowerPoint Presentation</vt:lpstr>
      <vt:lpstr>Challenges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Pavani Royal</dc:creator>
  <cp:lastModifiedBy>ganesh D</cp:lastModifiedBy>
  <cp:revision>5</cp:revision>
  <dcterms:created xsi:type="dcterms:W3CDTF">2024-08-21T05:37:27Z</dcterms:created>
  <dcterms:modified xsi:type="dcterms:W3CDTF">2024-09-14T09:04:24Z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