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Montserrat Black"/>
      <p:bold r:id="rId34"/>
      <p:boldItalic r:id="rId35"/>
    </p:embeddedFont>
    <p:embeddedFont>
      <p:font typeface="Montserrat"/>
      <p:regular r:id="rId36"/>
      <p:bold r:id="rId37"/>
      <p:italic r:id="rId38"/>
      <p:boldItalic r:id="rId39"/>
    </p:embeddedFont>
    <p:embeddedFont>
      <p:font typeface="Montserrat ExtraBold"/>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8F8786-F924-41BE-A68F-E33E5C0CCBCF}">
  <a:tblStyle styleId="{D68F8786-F924-41BE-A68F-E33E5C0CCBC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3D6E55E-7993-4341-BB2F-163F6FDF8AD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Bold-bold.fntdata"/><Relationship Id="rId20" Type="http://schemas.openxmlformats.org/officeDocument/2006/relationships/slide" Target="slides/slide14.xml"/><Relationship Id="rId41" Type="http://schemas.openxmlformats.org/officeDocument/2006/relationships/font" Target="fonts/MontserratExtraBol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ontserratBlack-boldItalic.fntdata"/><Relationship Id="rId12" Type="http://schemas.openxmlformats.org/officeDocument/2006/relationships/slide" Target="slides/slide6.xml"/><Relationship Id="rId34" Type="http://schemas.openxmlformats.org/officeDocument/2006/relationships/font" Target="fonts/MontserratBlack-bold.fntdata"/><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b205dea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b205dea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15e2cea9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15e2cea9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ee5988a08_5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ee5988a08_5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edc02229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edc02229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edc02229d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edc02229d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1579837f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1579837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157983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157983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169fec6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169fec6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b205dea21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b205dea21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b205dea21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b205dea21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"Today, we will dive into a comprehensive analysis of a trading strategy that combines multiple indicators. We will explore the strategy's backtesting performance on historical data and its robustness through bootstrapping simulations."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b205dea21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b205dea21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b205dea21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b205dea21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"Today, we will dive into a comprehensive analysis of a trading strategy that combines multiple indicators. We will explore the strategy's backtesting performance on historical data and its robustness through bootstrapping simulations."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b1a92224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b1a92224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b16bf382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b16bf382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ee5988a08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ee5988a08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edc02229d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edc02229d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ee5988a08_5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ee5988a08_5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ee5988a08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ee5988a08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ee5988a08_5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ee5988a08_5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p:cSld name="TITLE_1">
    <p:bg>
      <p:bgPr>
        <a:solidFill>
          <a:srgbClr val="57068C"/>
        </a:solidFill>
      </p:bgPr>
    </p:bg>
    <p:spTree>
      <p:nvGrpSpPr>
        <p:cNvPr id="55" name="Shape 55"/>
        <p:cNvGrpSpPr/>
        <p:nvPr/>
      </p:nvGrpSpPr>
      <p:grpSpPr>
        <a:xfrm>
          <a:off x="0" y="0"/>
          <a:ext cx="0" cy="0"/>
          <a:chOff x="0" y="0"/>
          <a:chExt cx="0" cy="0"/>
        </a:xfrm>
      </p:grpSpPr>
      <p:pic>
        <p:nvPicPr>
          <p:cNvPr id="56" name="Google Shape;56;p13"/>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57" name="Google Shape;57;p13"/>
          <p:cNvSpPr txBox="1"/>
          <p:nvPr>
            <p:ph type="title"/>
          </p:nvPr>
        </p:nvSpPr>
        <p:spPr>
          <a:xfrm>
            <a:off x="316949" y="1243943"/>
            <a:ext cx="8265600" cy="1909800"/>
          </a:xfrm>
          <a:prstGeom prst="rect">
            <a:avLst/>
          </a:prstGeom>
        </p:spPr>
        <p:txBody>
          <a:bodyPr anchorCtr="0" anchor="b" bIns="91425" lIns="91425" spcFirstLastPara="1" rIns="91425" wrap="square" tIns="91425">
            <a:norm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58" name="Google Shape;58;p13"/>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59" name="Google Shape;59;p13"/>
          <p:cNvSpPr txBox="1"/>
          <p:nvPr>
            <p:ph idx="1" type="subTitle"/>
          </p:nvPr>
        </p:nvSpPr>
        <p:spPr>
          <a:xfrm>
            <a:off x="307600" y="3119750"/>
            <a:ext cx="4761000" cy="7794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2000">
                <a:solidFill>
                  <a:srgbClr val="FFFFFF"/>
                </a:solidFill>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60" name="Google Shape;60;p13"/>
          <p:cNvSpPr txBox="1"/>
          <p:nvPr>
            <p:ph idx="2" type="body"/>
          </p:nvPr>
        </p:nvSpPr>
        <p:spPr>
          <a:xfrm>
            <a:off x="307600" y="4145050"/>
            <a:ext cx="2436000" cy="657600"/>
          </a:xfrm>
          <a:prstGeom prst="rect">
            <a:avLst/>
          </a:prstGeom>
        </p:spPr>
        <p:txBody>
          <a:bodyPr anchorCtr="0" anchor="t" bIns="91425" lIns="91425" spcFirstLastPara="1" rIns="91425" wrap="square" tIns="91425">
            <a:norm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1">
  <p:cSld name="TITLE_2">
    <p:bg>
      <p:bgPr>
        <a:solidFill>
          <a:srgbClr val="57068C"/>
        </a:solidFill>
      </p:bgPr>
    </p:bg>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63" name="Google Shape;63;p14"/>
          <p:cNvSpPr txBox="1"/>
          <p:nvPr>
            <p:ph type="title"/>
          </p:nvPr>
        </p:nvSpPr>
        <p:spPr>
          <a:xfrm>
            <a:off x="316949" y="1243943"/>
            <a:ext cx="8265600" cy="1909800"/>
          </a:xfrm>
          <a:prstGeom prst="rect">
            <a:avLst/>
          </a:prstGeom>
        </p:spPr>
        <p:txBody>
          <a:bodyPr anchorCtr="0" anchor="b" bIns="91425" lIns="91425" spcFirstLastPara="1" rIns="91425" wrap="square" tIns="91425">
            <a:norm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64" name="Google Shape;64;p14"/>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65" name="Google Shape;65;p14"/>
          <p:cNvSpPr txBox="1"/>
          <p:nvPr>
            <p:ph idx="1" type="subTitle"/>
          </p:nvPr>
        </p:nvSpPr>
        <p:spPr>
          <a:xfrm>
            <a:off x="307600" y="3119750"/>
            <a:ext cx="4761000" cy="7794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2000">
                <a:solidFill>
                  <a:srgbClr val="FFFFFF"/>
                </a:solidFill>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66" name="Google Shape;66;p14"/>
          <p:cNvSpPr txBox="1"/>
          <p:nvPr>
            <p:ph idx="2" type="body"/>
          </p:nvPr>
        </p:nvSpPr>
        <p:spPr>
          <a:xfrm>
            <a:off x="307600" y="4145050"/>
            <a:ext cx="2436000" cy="657600"/>
          </a:xfrm>
          <a:prstGeom prst="rect">
            <a:avLst/>
          </a:prstGeom>
        </p:spPr>
        <p:txBody>
          <a:bodyPr anchorCtr="0" anchor="t" bIns="91425" lIns="91425" spcFirstLastPara="1" rIns="91425" wrap="square" tIns="91425">
            <a:norm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42550" y="2248324"/>
            <a:ext cx="8265600" cy="510900"/>
          </a:xfrm>
          <a:prstGeom prst="rect">
            <a:avLst/>
          </a:prstGeom>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None/>
            </a:pPr>
            <a:r>
              <a:rPr lang="en" sz="4200">
                <a:latin typeface="Proxima Nova"/>
                <a:ea typeface="Proxima Nova"/>
                <a:cs typeface="Proxima Nova"/>
                <a:sym typeface="Proxima Nova"/>
              </a:rPr>
              <a:t>Systematic Trading </a:t>
            </a:r>
            <a:endParaRPr sz="42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4200">
                <a:latin typeface="Proxima Nova"/>
                <a:ea typeface="Proxima Nova"/>
                <a:cs typeface="Proxima Nova"/>
                <a:sym typeface="Proxima Nova"/>
              </a:rPr>
              <a:t>With Trend Following Strategies </a:t>
            </a:r>
            <a:endParaRPr sz="42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2300">
              <a:latin typeface="Arial"/>
              <a:ea typeface="Arial"/>
              <a:cs typeface="Arial"/>
              <a:sym typeface="Arial"/>
            </a:endParaRPr>
          </a:p>
        </p:txBody>
      </p:sp>
      <p:sp>
        <p:nvSpPr>
          <p:cNvPr id="72" name="Google Shape;72;p15"/>
          <p:cNvSpPr txBox="1"/>
          <p:nvPr>
            <p:ph idx="1" type="subTitle"/>
          </p:nvPr>
        </p:nvSpPr>
        <p:spPr>
          <a:xfrm>
            <a:off x="307600" y="2693375"/>
            <a:ext cx="4761000" cy="779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D9D2E9"/>
                </a:solidFill>
                <a:latin typeface="Times New Roman"/>
                <a:ea typeface="Times New Roman"/>
                <a:cs typeface="Times New Roman"/>
                <a:sym typeface="Times New Roman"/>
              </a:rPr>
              <a:t>FRE7841 - Final Project</a:t>
            </a:r>
            <a:endParaRPr>
              <a:solidFill>
                <a:srgbClr val="D9D2E9"/>
              </a:solidFill>
              <a:latin typeface="Times New Roman"/>
              <a:ea typeface="Times New Roman"/>
              <a:cs typeface="Times New Roman"/>
              <a:sym typeface="Times New Roman"/>
            </a:endParaRPr>
          </a:p>
        </p:txBody>
      </p:sp>
      <p:sp>
        <p:nvSpPr>
          <p:cNvPr id="73" name="Google Shape;73;p15"/>
          <p:cNvSpPr txBox="1"/>
          <p:nvPr>
            <p:ph idx="2" type="body"/>
          </p:nvPr>
        </p:nvSpPr>
        <p:spPr>
          <a:xfrm>
            <a:off x="342550" y="3579475"/>
            <a:ext cx="81957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Presenter: </a:t>
            </a:r>
            <a:r>
              <a:rPr lang="en" sz="1600">
                <a:solidFill>
                  <a:schemeClr val="lt1"/>
                </a:solidFill>
                <a:latin typeface="Arial"/>
                <a:ea typeface="Arial"/>
                <a:cs typeface="Arial"/>
                <a:sym typeface="Arial"/>
              </a:rPr>
              <a:t>Syed Ahzam Tariq (sat10045) Siying Gu (sg8015) Elvis Tsai (pt2296)</a:t>
            </a:r>
            <a:endParaRPr b="1" sz="1600">
              <a:latin typeface="Arial"/>
              <a:ea typeface="Arial"/>
              <a:cs typeface="Arial"/>
              <a:sym typeface="Arial"/>
            </a:endParaRPr>
          </a:p>
          <a:p>
            <a:pPr indent="0" lvl="0" marL="0" rtl="0" algn="l">
              <a:spcBef>
                <a:spcPts val="0"/>
              </a:spcBef>
              <a:spcAft>
                <a:spcPts val="0"/>
              </a:spcAft>
              <a:buNone/>
            </a:pPr>
            <a:r>
              <a:rPr b="1" lang="en" sz="1600">
                <a:latin typeface="Times New Roman"/>
                <a:ea typeface="Times New Roman"/>
                <a:cs typeface="Times New Roman"/>
                <a:sym typeface="Times New Roman"/>
              </a:rPr>
              <a:t>03/07/2024</a:t>
            </a:r>
            <a:endParaRPr b="1"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750">
                <a:solidFill>
                  <a:srgbClr val="57068C"/>
                </a:solidFill>
                <a:latin typeface="Roboto"/>
                <a:ea typeface="Roboto"/>
                <a:cs typeface="Roboto"/>
                <a:sym typeface="Roboto"/>
              </a:rPr>
              <a:t>Methodology </a:t>
            </a:r>
            <a:r>
              <a:rPr b="1" lang="en" sz="2400">
                <a:solidFill>
                  <a:srgbClr val="57068C"/>
                </a:solidFill>
                <a:latin typeface="Roboto"/>
                <a:ea typeface="Roboto"/>
                <a:cs typeface="Roboto"/>
                <a:sym typeface="Roboto"/>
              </a:rPr>
              <a:t>| MACD Trading Strategy</a:t>
            </a:r>
            <a:endParaRPr b="1" sz="2400">
              <a:solidFill>
                <a:srgbClr val="57068C"/>
              </a:solidFill>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spcBef>
                <a:spcPts val="1200"/>
              </a:spcBef>
              <a:spcAft>
                <a:spcPts val="0"/>
              </a:spcAft>
              <a:buNone/>
            </a:pPr>
            <a:r>
              <a:t/>
            </a:r>
            <a:endParaRPr b="1">
              <a:solidFill>
                <a:srgbClr val="57068C"/>
              </a:solidFill>
            </a:endParaRPr>
          </a:p>
        </p:txBody>
      </p:sp>
      <p:sp>
        <p:nvSpPr>
          <p:cNvPr id="132" name="Google Shape;132;p24"/>
          <p:cNvSpPr txBox="1"/>
          <p:nvPr>
            <p:ph idx="1" type="body"/>
          </p:nvPr>
        </p:nvSpPr>
        <p:spPr>
          <a:xfrm>
            <a:off x="311700" y="936575"/>
            <a:ext cx="8520600" cy="3416400"/>
          </a:xfrm>
          <a:prstGeom prst="rect">
            <a:avLst/>
          </a:prstGeom>
        </p:spPr>
        <p:txBody>
          <a:bodyPr anchorCtr="0" anchor="t" bIns="91425" lIns="91425" spcFirstLastPara="1" rIns="91425" wrap="square" tIns="91425">
            <a:noAutofit/>
          </a:bodyPr>
          <a:lstStyle/>
          <a:p>
            <a:pPr indent="-318135" lvl="0" marL="457200" rtl="0" algn="l">
              <a:lnSpc>
                <a:spcPct val="100000"/>
              </a:lnSpc>
              <a:spcBef>
                <a:spcPts val="0"/>
              </a:spcBef>
              <a:spcAft>
                <a:spcPts val="0"/>
              </a:spcAft>
              <a:buClr>
                <a:schemeClr val="dk1"/>
              </a:buClr>
              <a:buSzPts val="1410"/>
              <a:buFont typeface="Roboto"/>
              <a:buChar char="●"/>
            </a:pPr>
            <a:r>
              <a:rPr lang="en" sz="1300">
                <a:solidFill>
                  <a:srgbClr val="0D0D0D"/>
                </a:solidFill>
                <a:highlight>
                  <a:srgbClr val="FFFFFF"/>
                </a:highlight>
                <a:latin typeface="Roboto"/>
                <a:ea typeface="Roboto"/>
                <a:cs typeface="Roboto"/>
                <a:sym typeface="Roboto"/>
              </a:rPr>
              <a:t>The MACD (Moving Average Convergence/Divergence) can be succinctly described as a technical indicator closely resembling the familiar Moving Average Crossover strategy. However, it distinguishes itself by employing exponentially weighted moving averages instead of equally weighted ones. Essentially, the MACD measures the relationship between two such moving averages of a security's price, aiding in trend identification, momentum assessment, and identification of market entry points for buying or selling securities.</a:t>
            </a:r>
            <a:endParaRPr sz="1300">
              <a:solidFill>
                <a:srgbClr val="0D0D0D"/>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311785" lvl="0" marL="457200" rtl="0" algn="l">
              <a:lnSpc>
                <a:spcPct val="100000"/>
              </a:lnSpc>
              <a:spcBef>
                <a:spcPts val="0"/>
              </a:spcBef>
              <a:spcAft>
                <a:spcPts val="0"/>
              </a:spcAft>
              <a:buClr>
                <a:schemeClr val="dk1"/>
              </a:buClr>
              <a:buSzPts val="1310"/>
              <a:buFont typeface="Roboto"/>
              <a:buChar char="●"/>
            </a:pPr>
            <a:r>
              <a:rPr lang="en" sz="1310">
                <a:solidFill>
                  <a:schemeClr val="dk1"/>
                </a:solidFill>
                <a:highlight>
                  <a:srgbClr val="FFFFFF"/>
                </a:highlight>
                <a:latin typeface="Roboto"/>
                <a:ea typeface="Roboto"/>
                <a:cs typeface="Roboto"/>
                <a:sym typeface="Roboto"/>
              </a:rPr>
              <a:t>Parameters</a:t>
            </a:r>
            <a:r>
              <a:rPr lang="en" sz="1310">
                <a:solidFill>
                  <a:schemeClr val="dk1"/>
                </a:solidFill>
                <a:highlight>
                  <a:srgbClr val="FFFFFF"/>
                </a:highlight>
                <a:latin typeface="Roboto"/>
                <a:ea typeface="Roboto"/>
                <a:cs typeface="Roboto"/>
                <a:sym typeface="Roboto"/>
              </a:rPr>
              <a:t>:</a:t>
            </a:r>
            <a:endParaRPr sz="1310">
              <a:solidFill>
                <a:schemeClr val="dk1"/>
              </a:solidFill>
              <a:highlight>
                <a:srgbClr val="FFFFFF"/>
              </a:highlight>
              <a:latin typeface="Roboto"/>
              <a:ea typeface="Roboto"/>
              <a:cs typeface="Roboto"/>
              <a:sym typeface="Roboto"/>
            </a:endParaRPr>
          </a:p>
          <a:p>
            <a:pPr indent="-311785" lvl="1" marL="914400" rtl="0" algn="l">
              <a:lnSpc>
                <a:spcPct val="100000"/>
              </a:lnSpc>
              <a:spcBef>
                <a:spcPts val="0"/>
              </a:spcBef>
              <a:spcAft>
                <a:spcPts val="0"/>
              </a:spcAft>
              <a:buClr>
                <a:schemeClr val="dk1"/>
              </a:buClr>
              <a:buSzPts val="1310"/>
              <a:buFont typeface="Roboto"/>
              <a:buChar char="○"/>
            </a:pPr>
            <a:r>
              <a:rPr b="1" lang="en" sz="1310">
                <a:solidFill>
                  <a:schemeClr val="dk1"/>
                </a:solidFill>
                <a:highlight>
                  <a:srgbClr val="FFFFFF"/>
                </a:highlight>
                <a:latin typeface="Roboto"/>
                <a:ea typeface="Roboto"/>
                <a:cs typeface="Roboto"/>
                <a:sym typeface="Roboto"/>
              </a:rPr>
              <a:t>Fast Period</a:t>
            </a:r>
            <a:r>
              <a:rPr lang="en" sz="1310">
                <a:solidFill>
                  <a:schemeClr val="dk1"/>
                </a:solidFill>
                <a:highlight>
                  <a:srgbClr val="FFFFFF"/>
                </a:highlight>
                <a:latin typeface="Roboto"/>
                <a:ea typeface="Roboto"/>
                <a:cs typeface="Roboto"/>
                <a:sym typeface="Roboto"/>
              </a:rPr>
              <a:t>: The number of days for fast EMA calculation period; determines how quickly the MACD line reacts to price changes</a:t>
            </a:r>
            <a:endParaRPr sz="1310">
              <a:solidFill>
                <a:schemeClr val="dk1"/>
              </a:solidFill>
              <a:highlight>
                <a:srgbClr val="FFFFFF"/>
              </a:highlight>
              <a:latin typeface="Roboto"/>
              <a:ea typeface="Roboto"/>
              <a:cs typeface="Roboto"/>
              <a:sym typeface="Roboto"/>
            </a:endParaRPr>
          </a:p>
          <a:p>
            <a:pPr indent="-311785" lvl="1" marL="914400" rtl="0" algn="l">
              <a:lnSpc>
                <a:spcPct val="100000"/>
              </a:lnSpc>
              <a:spcBef>
                <a:spcPts val="0"/>
              </a:spcBef>
              <a:spcAft>
                <a:spcPts val="0"/>
              </a:spcAft>
              <a:buClr>
                <a:schemeClr val="dk1"/>
              </a:buClr>
              <a:buSzPts val="1310"/>
              <a:buFont typeface="Roboto"/>
              <a:buChar char="○"/>
            </a:pPr>
            <a:r>
              <a:rPr b="1" lang="en" sz="1310">
                <a:solidFill>
                  <a:schemeClr val="dk1"/>
                </a:solidFill>
                <a:highlight>
                  <a:srgbClr val="FFFFFF"/>
                </a:highlight>
                <a:latin typeface="Roboto"/>
                <a:ea typeface="Roboto"/>
                <a:cs typeface="Roboto"/>
                <a:sym typeface="Roboto"/>
              </a:rPr>
              <a:t>Slow Period</a:t>
            </a:r>
            <a:r>
              <a:rPr lang="en" sz="1310">
                <a:solidFill>
                  <a:schemeClr val="dk1"/>
                </a:solidFill>
                <a:highlight>
                  <a:srgbClr val="FFFFFF"/>
                </a:highlight>
                <a:latin typeface="Roboto"/>
                <a:ea typeface="Roboto"/>
                <a:cs typeface="Roboto"/>
                <a:sym typeface="Roboto"/>
              </a:rPr>
              <a:t>: The number of days for slow EMA calculation period; affects the smoothness and lag of the MACD line relative to price movements</a:t>
            </a:r>
            <a:endParaRPr sz="1310">
              <a:solidFill>
                <a:schemeClr val="dk1"/>
              </a:solidFill>
              <a:highlight>
                <a:srgbClr val="FFFFFF"/>
              </a:highlight>
              <a:latin typeface="Roboto"/>
              <a:ea typeface="Roboto"/>
              <a:cs typeface="Roboto"/>
              <a:sym typeface="Roboto"/>
            </a:endParaRPr>
          </a:p>
          <a:p>
            <a:pPr indent="-311785" lvl="1" marL="914400" rtl="0" algn="l">
              <a:lnSpc>
                <a:spcPct val="100000"/>
              </a:lnSpc>
              <a:spcBef>
                <a:spcPts val="0"/>
              </a:spcBef>
              <a:spcAft>
                <a:spcPts val="0"/>
              </a:spcAft>
              <a:buClr>
                <a:schemeClr val="dk1"/>
              </a:buClr>
              <a:buSzPts val="1310"/>
              <a:buFont typeface="Roboto"/>
              <a:buChar char="○"/>
            </a:pPr>
            <a:r>
              <a:rPr b="1" lang="en" sz="1310">
                <a:solidFill>
                  <a:schemeClr val="dk1"/>
                </a:solidFill>
                <a:highlight>
                  <a:srgbClr val="FFFFFF"/>
                </a:highlight>
                <a:latin typeface="Roboto"/>
                <a:ea typeface="Roboto"/>
                <a:cs typeface="Roboto"/>
                <a:sym typeface="Roboto"/>
              </a:rPr>
              <a:t>Singal Period</a:t>
            </a:r>
            <a:r>
              <a:rPr lang="en" sz="1310">
                <a:solidFill>
                  <a:schemeClr val="dk1"/>
                </a:solidFill>
                <a:highlight>
                  <a:srgbClr val="FFFFFF"/>
                </a:highlight>
                <a:latin typeface="Roboto"/>
                <a:ea typeface="Roboto"/>
                <a:cs typeface="Roboto"/>
                <a:sym typeface="Roboto"/>
              </a:rPr>
              <a:t>: Signal line calculation period; Influences the sensitivity of the trigger for entering or exiting trades</a:t>
            </a:r>
            <a:endParaRPr sz="1310">
              <a:solidFill>
                <a:schemeClr val="dk1"/>
              </a:solidFill>
              <a:highlight>
                <a:srgbClr val="FFFFFF"/>
              </a:highlight>
              <a:latin typeface="Roboto"/>
              <a:ea typeface="Roboto"/>
              <a:cs typeface="Roboto"/>
              <a:sym typeface="Roboto"/>
            </a:endParaRPr>
          </a:p>
          <a:p>
            <a:pPr indent="-311785" lvl="0" marL="457200" rtl="0" algn="l">
              <a:lnSpc>
                <a:spcPct val="100000"/>
              </a:lnSpc>
              <a:spcBef>
                <a:spcPts val="0"/>
              </a:spcBef>
              <a:spcAft>
                <a:spcPts val="0"/>
              </a:spcAft>
              <a:buClr>
                <a:schemeClr val="dk1"/>
              </a:buClr>
              <a:buSzPts val="1310"/>
              <a:buFont typeface="Roboto"/>
              <a:buChar char="●"/>
            </a:pPr>
            <a:r>
              <a:rPr lang="en" sz="1310">
                <a:solidFill>
                  <a:schemeClr val="dk1"/>
                </a:solidFill>
                <a:highlight>
                  <a:srgbClr val="FFFFFF"/>
                </a:highlight>
                <a:latin typeface="Roboto"/>
                <a:ea typeface="Roboto"/>
                <a:cs typeface="Roboto"/>
                <a:sym typeface="Roboto"/>
              </a:rPr>
              <a:t>The values of Fast Period, Slow Period &amp; Signal Period are optimised for each stock in the training period and the values are used in the testing period</a:t>
            </a:r>
            <a:endParaRPr sz="1310">
              <a:solidFill>
                <a:schemeClr val="dk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750">
                <a:solidFill>
                  <a:srgbClr val="57068C"/>
                </a:solidFill>
                <a:latin typeface="Roboto"/>
                <a:ea typeface="Roboto"/>
                <a:cs typeface="Roboto"/>
                <a:sym typeface="Roboto"/>
              </a:rPr>
              <a:t>Methodology </a:t>
            </a:r>
            <a:r>
              <a:rPr b="1" lang="en" sz="2400">
                <a:solidFill>
                  <a:srgbClr val="57068C"/>
                </a:solidFill>
                <a:latin typeface="Roboto"/>
                <a:ea typeface="Roboto"/>
                <a:cs typeface="Roboto"/>
                <a:sym typeface="Roboto"/>
              </a:rPr>
              <a:t>| MACD Backtesting Graph</a:t>
            </a:r>
            <a:endParaRPr b="1" sz="2400">
              <a:solidFill>
                <a:srgbClr val="57068C"/>
              </a:solidFill>
            </a:endParaRPr>
          </a:p>
          <a:p>
            <a:pPr indent="0" lvl="0" marL="0" rtl="0" algn="l">
              <a:lnSpc>
                <a:spcPct val="160000"/>
              </a:lnSpc>
              <a:spcBef>
                <a:spcPts val="1400"/>
              </a:spcBef>
              <a:spcAft>
                <a:spcPts val="0"/>
              </a:spcAft>
              <a:buNone/>
            </a:pPr>
            <a:r>
              <a:t/>
            </a:r>
            <a:endParaRPr b="1" sz="2400">
              <a:solidFill>
                <a:srgbClr val="57068C"/>
              </a:solidFill>
              <a:latin typeface="Roboto"/>
              <a:ea typeface="Roboto"/>
              <a:cs typeface="Roboto"/>
              <a:sym typeface="Roboto"/>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spcBef>
                <a:spcPts val="1200"/>
              </a:spcBef>
              <a:spcAft>
                <a:spcPts val="0"/>
              </a:spcAft>
              <a:buNone/>
            </a:pPr>
            <a:r>
              <a:t/>
            </a:r>
            <a:endParaRPr b="1">
              <a:solidFill>
                <a:srgbClr val="57068C"/>
              </a:solidFill>
            </a:endParaRPr>
          </a:p>
        </p:txBody>
      </p:sp>
      <p:sp>
        <p:nvSpPr>
          <p:cNvPr id="138" name="Google Shape;138;p25"/>
          <p:cNvSpPr txBox="1"/>
          <p:nvPr>
            <p:ph idx="1" type="body"/>
          </p:nvPr>
        </p:nvSpPr>
        <p:spPr>
          <a:xfrm>
            <a:off x="1396950" y="4374775"/>
            <a:ext cx="6662100" cy="821400"/>
          </a:xfrm>
          <a:prstGeom prst="rect">
            <a:avLst/>
          </a:prstGeom>
        </p:spPr>
        <p:txBody>
          <a:bodyPr anchorCtr="0" anchor="t" bIns="91425" lIns="91425" spcFirstLastPara="1" rIns="91425" wrap="square" tIns="91425">
            <a:normAutofit fontScale="77500" lnSpcReduction="10000"/>
          </a:bodyPr>
          <a:lstStyle/>
          <a:p>
            <a:pPr indent="0" lvl="0" marL="0" rtl="0" algn="l">
              <a:lnSpc>
                <a:spcPct val="6000"/>
              </a:lnSpc>
              <a:spcBef>
                <a:spcPts val="0"/>
              </a:spcBef>
              <a:spcAft>
                <a:spcPts val="0"/>
              </a:spcAft>
              <a:buNone/>
            </a:pPr>
            <a:r>
              <a:rPr b="1" lang="en" sz="1929">
                <a:solidFill>
                  <a:schemeClr val="dk1"/>
                </a:solidFill>
              </a:rPr>
              <a:t>Figure: Backtesting result of asset </a:t>
            </a:r>
            <a:r>
              <a:rPr b="1" lang="en" sz="1711">
                <a:solidFill>
                  <a:schemeClr val="dk1"/>
                </a:solidFill>
              </a:rPr>
              <a:t>LLY</a:t>
            </a:r>
            <a:r>
              <a:rPr b="1" lang="en" sz="1929">
                <a:solidFill>
                  <a:schemeClr val="dk1"/>
                </a:solidFill>
              </a:rPr>
              <a:t> on MACD signal, from 2015 to 2016.</a:t>
            </a:r>
            <a:endParaRPr b="1" sz="1929">
              <a:solidFill>
                <a:schemeClr val="dk1"/>
              </a:solidFill>
            </a:endParaRPr>
          </a:p>
          <a:p>
            <a:pPr indent="0" lvl="0" marL="0" rtl="0" algn="l">
              <a:lnSpc>
                <a:spcPct val="100000"/>
              </a:lnSpc>
              <a:spcBef>
                <a:spcPts val="1200"/>
              </a:spcBef>
              <a:spcAft>
                <a:spcPts val="1200"/>
              </a:spcAft>
              <a:buNone/>
            </a:pPr>
            <a:r>
              <a:rPr lang="en" sz="1211">
                <a:solidFill>
                  <a:schemeClr val="dk1"/>
                </a:solidFill>
              </a:rPr>
              <a:t>Notes: For each single asset, we generate a backtesting graph for a parameter combination in a new period. In this MACD strategy, we took LLY as an example and plot the testing result of first period. Since the range of close price and MACD values are in different scale, in backtesting package the bt.plot() function will plot them into two graph section.</a:t>
            </a:r>
            <a:endParaRPr sz="2016">
              <a:solidFill>
                <a:schemeClr val="dk1"/>
              </a:solidFill>
            </a:endParaRPr>
          </a:p>
        </p:txBody>
      </p:sp>
      <p:pic>
        <p:nvPicPr>
          <p:cNvPr id="139" name="Google Shape;139;p25"/>
          <p:cNvPicPr preferRelativeResize="0"/>
          <p:nvPr/>
        </p:nvPicPr>
        <p:blipFill rotWithShape="1">
          <a:blip r:embed="rId3">
            <a:alphaModFix/>
          </a:blip>
          <a:srcRect b="0" l="0" r="0" t="891"/>
          <a:stretch/>
        </p:blipFill>
        <p:spPr>
          <a:xfrm>
            <a:off x="364200" y="1017725"/>
            <a:ext cx="8415596" cy="320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22580" lvl="0" marL="457200" rtl="0" algn="l">
              <a:lnSpc>
                <a:spcPct val="150000"/>
              </a:lnSpc>
              <a:spcBef>
                <a:spcPts val="0"/>
              </a:spcBef>
              <a:spcAft>
                <a:spcPts val="0"/>
              </a:spcAft>
              <a:buClr>
                <a:schemeClr val="dk1"/>
              </a:buClr>
              <a:buSzPct val="100000"/>
              <a:buFont typeface="Times New Roman"/>
              <a:buChar char="●"/>
            </a:pPr>
            <a:r>
              <a:rPr lang="en" sz="1600">
                <a:solidFill>
                  <a:schemeClr val="dk1"/>
                </a:solidFill>
                <a:latin typeface="Times New Roman"/>
                <a:ea typeface="Times New Roman"/>
                <a:cs typeface="Times New Roman"/>
                <a:sym typeface="Times New Roman"/>
              </a:rPr>
              <a:t>In our strategy, we have used our training set to initialise our bet sizes as per the Kelly-Criterion and have allocated our capital in ratio  using the Kelly Criterion</a:t>
            </a:r>
            <a:endParaRPr sz="1600">
              <a:solidFill>
                <a:schemeClr val="dk1"/>
              </a:solidFill>
              <a:latin typeface="Times New Roman"/>
              <a:ea typeface="Times New Roman"/>
              <a:cs typeface="Times New Roman"/>
              <a:sym typeface="Times New Roman"/>
            </a:endParaRPr>
          </a:p>
          <a:p>
            <a:pPr indent="-322580" lvl="0" marL="457200" rtl="0" algn="l">
              <a:lnSpc>
                <a:spcPct val="150000"/>
              </a:lnSpc>
              <a:spcBef>
                <a:spcPts val="0"/>
              </a:spcBef>
              <a:spcAft>
                <a:spcPts val="0"/>
              </a:spcAft>
              <a:buClr>
                <a:schemeClr val="dk1"/>
              </a:buClr>
              <a:buSzPct val="100000"/>
              <a:buFont typeface="Times New Roman"/>
              <a:buChar char="●"/>
            </a:pPr>
            <a:r>
              <a:rPr lang="en" sz="1600">
                <a:solidFill>
                  <a:schemeClr val="dk1"/>
                </a:solidFill>
                <a:latin typeface="Times New Roman"/>
                <a:ea typeface="Times New Roman"/>
                <a:cs typeface="Times New Roman"/>
                <a:sym typeface="Times New Roman"/>
              </a:rPr>
              <a:t>We have calculated the optimal bet sizes for each asset and for each strategy separately. So, if we have</a:t>
            </a:r>
            <a:r>
              <a:rPr i="1" lang="en" sz="1600">
                <a:solidFill>
                  <a:schemeClr val="dk1"/>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ɑ assets and</a:t>
            </a:r>
            <a:r>
              <a:rPr i="1" lang="en" sz="1600">
                <a:solidFill>
                  <a:schemeClr val="dk1"/>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𝛃 strategies, then the number of kelly values are ɑ𝛃.</a:t>
            </a:r>
            <a:endParaRPr sz="1600">
              <a:solidFill>
                <a:schemeClr val="dk1"/>
              </a:solidFill>
              <a:latin typeface="Times New Roman"/>
              <a:ea typeface="Times New Roman"/>
              <a:cs typeface="Times New Roman"/>
              <a:sym typeface="Times New Roman"/>
            </a:endParaRPr>
          </a:p>
          <a:p>
            <a:pPr indent="-322580" lvl="0" marL="457200" rtl="0" algn="l">
              <a:lnSpc>
                <a:spcPct val="150000"/>
              </a:lnSpc>
              <a:spcBef>
                <a:spcPts val="0"/>
              </a:spcBef>
              <a:spcAft>
                <a:spcPts val="0"/>
              </a:spcAft>
              <a:buClr>
                <a:schemeClr val="dk1"/>
              </a:buClr>
              <a:buSzPct val="100000"/>
              <a:buFont typeface="Times New Roman"/>
              <a:buChar char="●"/>
            </a:pPr>
            <a:r>
              <a:rPr lang="en" sz="1600">
                <a:solidFill>
                  <a:schemeClr val="dk1"/>
                </a:solidFill>
                <a:latin typeface="Times New Roman"/>
                <a:ea typeface="Times New Roman"/>
                <a:cs typeface="Times New Roman"/>
                <a:sym typeface="Times New Roman"/>
              </a:rPr>
              <a:t>We have then normalized the kelly values so that they sum up to 1, signifying that each day we bet our complete capital</a:t>
            </a:r>
            <a:endParaRPr sz="1600">
              <a:solidFill>
                <a:schemeClr val="dk1"/>
              </a:solidFill>
              <a:latin typeface="Times New Roman"/>
              <a:ea typeface="Times New Roman"/>
              <a:cs typeface="Times New Roman"/>
              <a:sym typeface="Times New Roman"/>
            </a:endParaRPr>
          </a:p>
          <a:p>
            <a:pPr indent="-322580" lvl="0" marL="457200" rtl="0" algn="l">
              <a:lnSpc>
                <a:spcPct val="150000"/>
              </a:lnSpc>
              <a:spcBef>
                <a:spcPts val="0"/>
              </a:spcBef>
              <a:spcAft>
                <a:spcPts val="0"/>
              </a:spcAft>
              <a:buClr>
                <a:schemeClr val="dk1"/>
              </a:buClr>
              <a:buSzPct val="100000"/>
              <a:buFont typeface="Times New Roman"/>
              <a:buChar char="●"/>
            </a:pPr>
            <a:r>
              <a:rPr lang="en" sz="1600">
                <a:solidFill>
                  <a:schemeClr val="dk1"/>
                </a:solidFill>
                <a:latin typeface="Times New Roman"/>
                <a:ea typeface="Times New Roman"/>
                <a:cs typeface="Times New Roman"/>
                <a:sym typeface="Times New Roman"/>
              </a:rPr>
              <a:t>Our strategy makes </a:t>
            </a:r>
            <a:r>
              <a:rPr b="1" lang="en" sz="1600">
                <a:solidFill>
                  <a:schemeClr val="dk1"/>
                </a:solidFill>
                <a:latin typeface="Times New Roman"/>
                <a:ea typeface="Times New Roman"/>
                <a:cs typeface="Times New Roman"/>
                <a:sym typeface="Times New Roman"/>
              </a:rPr>
              <a:t>independent bets</a:t>
            </a:r>
            <a:r>
              <a:rPr lang="en" sz="1600">
                <a:solidFill>
                  <a:schemeClr val="dk1"/>
                </a:solidFill>
                <a:latin typeface="Times New Roman"/>
                <a:ea typeface="Times New Roman"/>
                <a:cs typeface="Times New Roman"/>
                <a:sym typeface="Times New Roman"/>
              </a:rPr>
              <a:t> as combining the three signals of RSI, MACD and SMA using an AND gate was resulting in very few transactions over a period of time and many assets were not trading at all. Nevertheless, we recognize that employing a composite signal might have led to a more conservative approach. Despite this, we opted to go ahead with independent bets.</a:t>
            </a:r>
            <a:endParaRPr sz="1600">
              <a:solidFill>
                <a:schemeClr val="dk1"/>
              </a:solidFill>
              <a:latin typeface="Times New Roman"/>
              <a:ea typeface="Times New Roman"/>
              <a:cs typeface="Times New Roman"/>
              <a:sym typeface="Times New Roman"/>
            </a:endParaRPr>
          </a:p>
        </p:txBody>
      </p:sp>
      <p:sp>
        <p:nvSpPr>
          <p:cNvPr id="145" name="Google Shape;145;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750">
                <a:solidFill>
                  <a:srgbClr val="57068C"/>
                </a:solidFill>
                <a:latin typeface="Roboto"/>
                <a:ea typeface="Roboto"/>
                <a:cs typeface="Roboto"/>
                <a:sym typeface="Roboto"/>
              </a:rPr>
              <a:t>Portfolio Construction</a:t>
            </a:r>
            <a:r>
              <a:rPr b="1" lang="en" sz="2750">
                <a:solidFill>
                  <a:srgbClr val="57068C"/>
                </a:solidFill>
                <a:latin typeface="Roboto"/>
                <a:ea typeface="Roboto"/>
                <a:cs typeface="Roboto"/>
                <a:sym typeface="Roboto"/>
              </a:rPr>
              <a:t> </a:t>
            </a:r>
            <a:r>
              <a:rPr b="1" lang="en" sz="2400">
                <a:solidFill>
                  <a:srgbClr val="57068C"/>
                </a:solidFill>
                <a:latin typeface="Roboto"/>
                <a:ea typeface="Roboto"/>
                <a:cs typeface="Roboto"/>
                <a:sym typeface="Roboto"/>
              </a:rPr>
              <a:t>| Kelly-Criterion</a:t>
            </a:r>
            <a:endParaRPr b="1" sz="2400">
              <a:solidFill>
                <a:srgbClr val="57068C"/>
              </a:solidFill>
            </a:endParaRPr>
          </a:p>
          <a:p>
            <a:pPr indent="0" lvl="0" marL="0" rtl="0" algn="l">
              <a:lnSpc>
                <a:spcPct val="160000"/>
              </a:lnSpc>
              <a:spcBef>
                <a:spcPts val="1400"/>
              </a:spcBef>
              <a:spcAft>
                <a:spcPts val="0"/>
              </a:spcAft>
              <a:buNone/>
            </a:pPr>
            <a:r>
              <a:t/>
            </a:r>
            <a:endParaRPr b="1" sz="2400">
              <a:solidFill>
                <a:srgbClr val="57068C"/>
              </a:solidFill>
              <a:latin typeface="Roboto"/>
              <a:ea typeface="Roboto"/>
              <a:cs typeface="Roboto"/>
              <a:sym typeface="Roboto"/>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spcBef>
                <a:spcPts val="1200"/>
              </a:spcBef>
              <a:spcAft>
                <a:spcPts val="0"/>
              </a:spcAft>
              <a:buNone/>
            </a:pPr>
            <a:r>
              <a:t/>
            </a:r>
            <a:endParaRPr b="1">
              <a:solidFill>
                <a:srgbClr val="57068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Clr>
                <a:srgbClr val="000000"/>
              </a:buClr>
              <a:buSzPct val="45517"/>
              <a:buFont typeface="Arial"/>
              <a:buNone/>
            </a:pPr>
            <a:r>
              <a:rPr b="1" lang="en" sz="2175">
                <a:solidFill>
                  <a:srgbClr val="57068C"/>
                </a:solidFill>
                <a:latin typeface="Roboto"/>
                <a:ea typeface="Roboto"/>
                <a:cs typeface="Roboto"/>
                <a:sym typeface="Roboto"/>
              </a:rPr>
              <a:t>Trading results over the complete testing period - By Asset Class</a:t>
            </a:r>
            <a:endParaRPr b="1" sz="1860">
              <a:solidFill>
                <a:srgbClr val="57068C"/>
              </a:solidFill>
            </a:endParaRPr>
          </a:p>
          <a:p>
            <a:pPr indent="0" lvl="0" marL="0" rtl="0" algn="l">
              <a:lnSpc>
                <a:spcPct val="160000"/>
              </a:lnSpc>
              <a:spcBef>
                <a:spcPts val="1400"/>
              </a:spcBef>
              <a:spcAft>
                <a:spcPts val="0"/>
              </a:spcAft>
              <a:buNone/>
            </a:pPr>
            <a:r>
              <a:t/>
            </a:r>
            <a:endParaRPr b="1" sz="2750">
              <a:solidFill>
                <a:srgbClr val="57068C"/>
              </a:solidFill>
              <a:latin typeface="Roboto"/>
              <a:ea typeface="Roboto"/>
              <a:cs typeface="Roboto"/>
              <a:sym typeface="Roboto"/>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lnSpc>
                <a:spcPct val="160000"/>
              </a:lnSpc>
              <a:spcBef>
                <a:spcPts val="1400"/>
              </a:spcBef>
              <a:spcAft>
                <a:spcPts val="0"/>
              </a:spcAft>
              <a:buNone/>
            </a:pPr>
            <a:r>
              <a:t/>
            </a:r>
            <a:endParaRPr b="1" sz="2400">
              <a:solidFill>
                <a:srgbClr val="57068C"/>
              </a:solidFill>
              <a:latin typeface="Roboto"/>
              <a:ea typeface="Roboto"/>
              <a:cs typeface="Roboto"/>
              <a:sym typeface="Roboto"/>
            </a:endParaRPr>
          </a:p>
          <a:p>
            <a:pPr indent="0" lvl="0" marL="0" rtl="0" algn="l">
              <a:spcBef>
                <a:spcPts val="400"/>
              </a:spcBef>
              <a:spcAft>
                <a:spcPts val="0"/>
              </a:spcAft>
              <a:buNone/>
            </a:pPr>
            <a:r>
              <a:t/>
            </a:r>
            <a:endParaRPr b="1" sz="2400">
              <a:solidFill>
                <a:srgbClr val="57068C"/>
              </a:solidFill>
              <a:latin typeface="Roboto"/>
              <a:ea typeface="Roboto"/>
              <a:cs typeface="Roboto"/>
              <a:sym typeface="Roboto"/>
            </a:endParaRPr>
          </a:p>
        </p:txBody>
      </p:sp>
      <p:pic>
        <p:nvPicPr>
          <p:cNvPr id="151" name="Google Shape;151;p27"/>
          <p:cNvPicPr preferRelativeResize="0"/>
          <p:nvPr/>
        </p:nvPicPr>
        <p:blipFill>
          <a:blip r:embed="rId3">
            <a:alphaModFix/>
          </a:blip>
          <a:stretch>
            <a:fillRect/>
          </a:stretch>
        </p:blipFill>
        <p:spPr>
          <a:xfrm>
            <a:off x="131773" y="3020975"/>
            <a:ext cx="4186752" cy="1849875"/>
          </a:xfrm>
          <a:prstGeom prst="rect">
            <a:avLst/>
          </a:prstGeom>
          <a:noFill/>
          <a:ln>
            <a:noFill/>
          </a:ln>
        </p:spPr>
      </p:pic>
      <p:pic>
        <p:nvPicPr>
          <p:cNvPr id="152" name="Google Shape;152;p27"/>
          <p:cNvPicPr preferRelativeResize="0"/>
          <p:nvPr/>
        </p:nvPicPr>
        <p:blipFill>
          <a:blip r:embed="rId4">
            <a:alphaModFix/>
          </a:blip>
          <a:stretch>
            <a:fillRect/>
          </a:stretch>
        </p:blipFill>
        <p:spPr>
          <a:xfrm>
            <a:off x="131750" y="1038800"/>
            <a:ext cx="4186774" cy="1849876"/>
          </a:xfrm>
          <a:prstGeom prst="rect">
            <a:avLst/>
          </a:prstGeom>
          <a:noFill/>
          <a:ln>
            <a:noFill/>
          </a:ln>
        </p:spPr>
      </p:pic>
      <p:pic>
        <p:nvPicPr>
          <p:cNvPr id="153" name="Google Shape;153;p27"/>
          <p:cNvPicPr preferRelativeResize="0"/>
          <p:nvPr/>
        </p:nvPicPr>
        <p:blipFill>
          <a:blip r:embed="rId5">
            <a:alphaModFix/>
          </a:blip>
          <a:stretch>
            <a:fillRect/>
          </a:stretch>
        </p:blipFill>
        <p:spPr>
          <a:xfrm>
            <a:off x="4863500" y="1038776"/>
            <a:ext cx="4186774" cy="1849899"/>
          </a:xfrm>
          <a:prstGeom prst="rect">
            <a:avLst/>
          </a:prstGeom>
          <a:noFill/>
          <a:ln>
            <a:noFill/>
          </a:ln>
        </p:spPr>
      </p:pic>
      <p:pic>
        <p:nvPicPr>
          <p:cNvPr id="154" name="Google Shape;154;p27"/>
          <p:cNvPicPr preferRelativeResize="0"/>
          <p:nvPr/>
        </p:nvPicPr>
        <p:blipFill>
          <a:blip r:embed="rId6">
            <a:alphaModFix/>
          </a:blip>
          <a:stretch>
            <a:fillRect/>
          </a:stretch>
        </p:blipFill>
        <p:spPr>
          <a:xfrm>
            <a:off x="4881050" y="2988828"/>
            <a:ext cx="4186749" cy="18498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 sz="2075">
                <a:solidFill>
                  <a:srgbClr val="57068C"/>
                </a:solidFill>
                <a:latin typeface="Roboto"/>
                <a:ea typeface="Roboto"/>
                <a:cs typeface="Roboto"/>
                <a:sym typeface="Roboto"/>
              </a:rPr>
              <a:t>Trading results over the complete testing period - Complete Portfolio</a:t>
            </a:r>
            <a:endParaRPr b="1" sz="1760">
              <a:solidFill>
                <a:srgbClr val="57068C"/>
              </a:solidFill>
            </a:endParaRPr>
          </a:p>
          <a:p>
            <a:pPr indent="0" lvl="0" marL="0" rtl="0" algn="l">
              <a:lnSpc>
                <a:spcPct val="115000"/>
              </a:lnSpc>
              <a:spcBef>
                <a:spcPts val="400"/>
              </a:spcBef>
              <a:spcAft>
                <a:spcPts val="0"/>
              </a:spcAft>
              <a:buSzPts val="990"/>
              <a:buNone/>
            </a:pPr>
            <a:r>
              <a:t/>
            </a:r>
            <a:endParaRPr b="1" sz="1220">
              <a:solidFill>
                <a:srgbClr val="57068C"/>
              </a:solidFill>
            </a:endParaRPr>
          </a:p>
          <a:p>
            <a:pPr indent="0" lvl="0" marL="0" rtl="0" algn="l">
              <a:lnSpc>
                <a:spcPct val="160000"/>
              </a:lnSpc>
              <a:spcBef>
                <a:spcPts val="1400"/>
              </a:spcBef>
              <a:spcAft>
                <a:spcPts val="0"/>
              </a:spcAft>
              <a:buSzPts val="990"/>
              <a:buNone/>
            </a:pPr>
            <a:r>
              <a:t/>
            </a:r>
            <a:endParaRPr b="1" sz="1760">
              <a:solidFill>
                <a:srgbClr val="57068C"/>
              </a:solidFill>
              <a:latin typeface="Roboto"/>
              <a:ea typeface="Roboto"/>
              <a:cs typeface="Roboto"/>
              <a:sym typeface="Roboto"/>
            </a:endParaRPr>
          </a:p>
          <a:p>
            <a:pPr indent="0" lvl="0" marL="0" rtl="0" algn="l">
              <a:spcBef>
                <a:spcPts val="400"/>
              </a:spcBef>
              <a:spcAft>
                <a:spcPts val="0"/>
              </a:spcAft>
              <a:buSzPts val="990"/>
              <a:buNone/>
            </a:pPr>
            <a:r>
              <a:t/>
            </a:r>
            <a:endParaRPr b="1" sz="1760">
              <a:solidFill>
                <a:srgbClr val="57068C"/>
              </a:solidFill>
              <a:latin typeface="Roboto"/>
              <a:ea typeface="Roboto"/>
              <a:cs typeface="Roboto"/>
              <a:sym typeface="Roboto"/>
            </a:endParaRPr>
          </a:p>
        </p:txBody>
      </p:sp>
      <p:pic>
        <p:nvPicPr>
          <p:cNvPr id="160" name="Google Shape;160;p28"/>
          <p:cNvPicPr preferRelativeResize="0"/>
          <p:nvPr/>
        </p:nvPicPr>
        <p:blipFill>
          <a:blip r:embed="rId3">
            <a:alphaModFix/>
          </a:blip>
          <a:stretch>
            <a:fillRect/>
          </a:stretch>
        </p:blipFill>
        <p:spPr>
          <a:xfrm>
            <a:off x="152400" y="1017725"/>
            <a:ext cx="8839202" cy="39055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750">
                <a:solidFill>
                  <a:srgbClr val="57068C"/>
                </a:solidFill>
                <a:latin typeface="Roboto"/>
                <a:ea typeface="Roboto"/>
                <a:cs typeface="Roboto"/>
                <a:sym typeface="Roboto"/>
              </a:rPr>
              <a:t>Portfolio Construction </a:t>
            </a:r>
            <a:r>
              <a:rPr b="1" lang="en" sz="2400">
                <a:solidFill>
                  <a:srgbClr val="57068C"/>
                </a:solidFill>
                <a:latin typeface="Roboto"/>
                <a:ea typeface="Roboto"/>
                <a:cs typeface="Roboto"/>
                <a:sym typeface="Roboto"/>
              </a:rPr>
              <a:t>| Results</a:t>
            </a:r>
            <a:endParaRPr b="1" sz="2400">
              <a:solidFill>
                <a:srgbClr val="57068C"/>
              </a:solidFill>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lnSpc>
                <a:spcPct val="160000"/>
              </a:lnSpc>
              <a:spcBef>
                <a:spcPts val="1400"/>
              </a:spcBef>
              <a:spcAft>
                <a:spcPts val="0"/>
              </a:spcAft>
              <a:buNone/>
            </a:pPr>
            <a:r>
              <a:t/>
            </a:r>
            <a:endParaRPr b="1" sz="2400">
              <a:solidFill>
                <a:srgbClr val="57068C"/>
              </a:solidFill>
              <a:latin typeface="Roboto"/>
              <a:ea typeface="Roboto"/>
              <a:cs typeface="Roboto"/>
              <a:sym typeface="Roboto"/>
            </a:endParaRPr>
          </a:p>
          <a:p>
            <a:pPr indent="0" lvl="0" marL="0" rtl="0" algn="l">
              <a:spcBef>
                <a:spcPts val="400"/>
              </a:spcBef>
              <a:spcAft>
                <a:spcPts val="0"/>
              </a:spcAft>
              <a:buNone/>
            </a:pPr>
            <a:r>
              <a:t/>
            </a:r>
            <a:endParaRPr b="1" sz="2400">
              <a:solidFill>
                <a:srgbClr val="57068C"/>
              </a:solidFill>
              <a:latin typeface="Roboto"/>
              <a:ea typeface="Roboto"/>
              <a:cs typeface="Roboto"/>
              <a:sym typeface="Roboto"/>
            </a:endParaRPr>
          </a:p>
        </p:txBody>
      </p:sp>
      <p:graphicFrame>
        <p:nvGraphicFramePr>
          <p:cNvPr id="166" name="Google Shape;166;p29"/>
          <p:cNvGraphicFramePr/>
          <p:nvPr/>
        </p:nvGraphicFramePr>
        <p:xfrm>
          <a:off x="1198800" y="942300"/>
          <a:ext cx="3000000" cy="3000000"/>
        </p:xfrm>
        <a:graphic>
          <a:graphicData uri="http://schemas.openxmlformats.org/drawingml/2006/table">
            <a:tbl>
              <a:tblPr>
                <a:noFill/>
                <a:tableStyleId>{D3D6E55E-7993-4341-BB2F-163F6FDF8ADF}</a:tableStyleId>
              </a:tblPr>
              <a:tblGrid>
                <a:gridCol w="1384250"/>
                <a:gridCol w="1670575"/>
                <a:gridCol w="1375875"/>
                <a:gridCol w="1375850"/>
                <a:gridCol w="1224275"/>
              </a:tblGrid>
              <a:tr h="225975">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Asset Class</a:t>
                      </a:r>
                      <a:endParaRPr b="1" sz="900">
                        <a:latin typeface="Times New Roman"/>
                        <a:ea typeface="Times New Roman"/>
                        <a:cs typeface="Times New Roman"/>
                        <a:sym typeface="Times New Roman"/>
                      </a:endParaRPr>
                    </a:p>
                  </a:txBody>
                  <a:tcPr marT="82275" marB="82275"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Period</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Annual Return</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Volatility</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Sharpe Ratio</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rowSpan="3">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Equities</a:t>
                      </a:r>
                      <a:endParaRPr sz="900">
                        <a:latin typeface="Times New Roman"/>
                        <a:ea typeface="Times New Roman"/>
                        <a:cs typeface="Times New Roman"/>
                        <a:sym typeface="Times New Roman"/>
                      </a:endParaRPr>
                    </a:p>
                  </a:txBody>
                  <a:tcPr marT="82275" marB="82275"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First-Half</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2.53%</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20.29%</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0.02 -&gt; 0.002</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Second-Half</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-11.59%</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28.36%</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-0.49</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Complete Testing Period</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-4.78%</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24.65%</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-0.29</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rowSpan="3">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Fixed Income</a:t>
                      </a:r>
                      <a:endParaRPr sz="900">
                        <a:latin typeface="Times New Roman"/>
                        <a:ea typeface="Times New Roman"/>
                        <a:cs typeface="Times New Roman"/>
                        <a:sym typeface="Times New Roman"/>
                      </a:endParaRPr>
                    </a:p>
                  </a:txBody>
                  <a:tcPr marT="82275" marB="82275"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First-Half</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8.58%</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13.17%</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0.46</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Second-Half</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-6.23% -&gt;-6.27%</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22.31%</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-0.39</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Complete Testing Period</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0.88%</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18.32%</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-0.09</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rowSpan="3">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FX</a:t>
                      </a:r>
                      <a:endParaRPr sz="900">
                        <a:latin typeface="Times New Roman"/>
                        <a:ea typeface="Times New Roman"/>
                        <a:cs typeface="Times New Roman"/>
                        <a:sym typeface="Times New Roman"/>
                      </a:endParaRPr>
                    </a:p>
                  </a:txBody>
                  <a:tcPr marT="82275" marB="82275"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First-Half</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22.55%</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16.10%</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1.25</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Second-Half</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4.09%</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22.36%</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0.07</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Complete Testing Period</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12.94%</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19.48%</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0.54</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rowSpan="3">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Commodities</a:t>
                      </a:r>
                      <a:endParaRPr sz="900">
                        <a:latin typeface="Times New Roman"/>
                        <a:ea typeface="Times New Roman"/>
                        <a:cs typeface="Times New Roman"/>
                        <a:sym typeface="Times New Roman"/>
                      </a:endParaRPr>
                    </a:p>
                  </a:txBody>
                  <a:tcPr marT="82275" marB="82275"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First-Half</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1.97%</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19.04%</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-0.03</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Second-Half</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-6.20%</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31.76%</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-0.27</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Complete Testing Period</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-2.20%</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26.18%</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lang="en" sz="900">
                          <a:latin typeface="Times New Roman"/>
                          <a:ea typeface="Times New Roman"/>
                          <a:cs typeface="Times New Roman"/>
                          <a:sym typeface="Times New Roman"/>
                        </a:rPr>
                        <a:t>-0.18</a:t>
                      </a:r>
                      <a:endParaRPr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rowSpan="3">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Portfolio</a:t>
                      </a:r>
                      <a:endParaRPr b="1" sz="900">
                        <a:latin typeface="Times New Roman"/>
                        <a:ea typeface="Times New Roman"/>
                        <a:cs typeface="Times New Roman"/>
                        <a:sym typeface="Times New Roman"/>
                      </a:endParaRPr>
                    </a:p>
                  </a:txBody>
                  <a:tcPr marT="82275" marB="82275"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First-Half</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8.13%</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13.46%</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0.42</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Second-Half</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-4.77%</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19.73%</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-0.37</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975">
                <a:tc vMerge="1"/>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Complete Testing Period</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1.47%</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16.89%</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9000"/>
                        </a:lnSpc>
                        <a:spcBef>
                          <a:spcPts val="0"/>
                        </a:spcBef>
                        <a:spcAft>
                          <a:spcPts val="0"/>
                        </a:spcAft>
                        <a:buNone/>
                      </a:pPr>
                      <a:r>
                        <a:rPr b="1" lang="en" sz="900">
                          <a:latin typeface="Times New Roman"/>
                          <a:ea typeface="Times New Roman"/>
                          <a:cs typeface="Times New Roman"/>
                          <a:sym typeface="Times New Roman"/>
                        </a:rPr>
                        <a:t>-0.06</a:t>
                      </a:r>
                      <a:endParaRPr b="1" sz="900">
                        <a:latin typeface="Times New Roman"/>
                        <a:ea typeface="Times New Roman"/>
                        <a:cs typeface="Times New Roman"/>
                        <a:sym typeface="Times New Roman"/>
                      </a:endParaRPr>
                    </a:p>
                  </a:txBody>
                  <a:tcPr marT="82275" marB="82275"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67" name="Google Shape;167;p29"/>
          <p:cNvSpPr txBox="1"/>
          <p:nvPr/>
        </p:nvSpPr>
        <p:spPr>
          <a:xfrm>
            <a:off x="145750" y="4686550"/>
            <a:ext cx="73191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3"/>
                </a:solidFill>
                <a:latin typeface="Proxima Nova"/>
                <a:ea typeface="Proxima Nova"/>
                <a:cs typeface="Proxima Nova"/>
                <a:sym typeface="Proxima Nova"/>
              </a:rPr>
              <a:t>Calculations assume a risk free rate of 2.5%</a:t>
            </a:r>
            <a:endParaRPr sz="800">
              <a:solidFill>
                <a:schemeClr val="accent3"/>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b="1" lang="en" sz="2700">
                <a:solidFill>
                  <a:srgbClr val="57068C"/>
                </a:solidFill>
                <a:latin typeface="Times New Roman"/>
                <a:ea typeface="Times New Roman"/>
                <a:cs typeface="Times New Roman"/>
                <a:sym typeface="Times New Roman"/>
              </a:rPr>
              <a:t>Results and Interpretation</a:t>
            </a:r>
            <a:endParaRPr sz="2700">
              <a:latin typeface="Times New Roman"/>
              <a:ea typeface="Times New Roman"/>
              <a:cs typeface="Times New Roman"/>
              <a:sym typeface="Times New Roman"/>
            </a:endParaRPr>
          </a:p>
        </p:txBody>
      </p:sp>
      <p:sp>
        <p:nvSpPr>
          <p:cNvPr id="173" name="Google Shape;173;p30"/>
          <p:cNvSpPr txBox="1"/>
          <p:nvPr>
            <p:ph idx="1" type="body"/>
          </p:nvPr>
        </p:nvSpPr>
        <p:spPr>
          <a:xfrm>
            <a:off x="311700" y="1017725"/>
            <a:ext cx="8520600" cy="3925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observe that our strategy yields positive returns during the first half of the testing period. However, the strategy does not perform well during the second half of the testing period.</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Overall, Fixed Income and FX yield positive returns during the complete testing period. However, equities and commodities bring down our total portfolio returns.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believe that having a proper risk management scheme can help avoid large loses in commodities and equities which will certainly enhance the portfolio returns.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b="1" lang="en" sz="2700">
                <a:solidFill>
                  <a:srgbClr val="57068C"/>
                </a:solidFill>
                <a:latin typeface="Times New Roman"/>
                <a:ea typeface="Times New Roman"/>
                <a:cs typeface="Times New Roman"/>
                <a:sym typeface="Times New Roman"/>
              </a:rPr>
              <a:t>Conclusion</a:t>
            </a:r>
            <a:endParaRPr sz="2700">
              <a:latin typeface="Times New Roman"/>
              <a:ea typeface="Times New Roman"/>
              <a:cs typeface="Times New Roman"/>
              <a:sym typeface="Times New Roman"/>
            </a:endParaRPr>
          </a:p>
        </p:txBody>
      </p:sp>
      <p:sp>
        <p:nvSpPr>
          <p:cNvPr id="179" name="Google Shape;179;p31"/>
          <p:cNvSpPr txBox="1"/>
          <p:nvPr>
            <p:ph idx="1" type="body"/>
          </p:nvPr>
        </p:nvSpPr>
        <p:spPr>
          <a:xfrm>
            <a:off x="311700" y="1017725"/>
            <a:ext cx="8520600" cy="392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D0D0D"/>
                </a:solidFill>
                <a:highlight>
                  <a:srgbClr val="FFFFFF"/>
                </a:highlight>
                <a:latin typeface="Times New Roman"/>
                <a:ea typeface="Times New Roman"/>
                <a:cs typeface="Times New Roman"/>
                <a:sym typeface="Times New Roman"/>
              </a:rPr>
              <a:t>Our project delves into quantitative trading strategies across diverse asset classes—commodities, equities, fixed income, and currencies—leveraging three key technical indicators: SMA Crossover, RSI, and MACD. Central to our</a:t>
            </a:r>
            <a:r>
              <a:rPr lang="en" sz="1600">
                <a:solidFill>
                  <a:schemeClr val="dk1"/>
                </a:solidFill>
                <a:latin typeface="Times New Roman"/>
                <a:ea typeface="Times New Roman"/>
                <a:cs typeface="Times New Roman"/>
                <a:sym typeface="Times New Roman"/>
              </a:rPr>
              <a:t> methodology is the Kelly Criterion for optimizing bet sizes, ensuring full capital deployment daily and a portfolio that's adaptable to market changes. We've carefully considered transaction costs, aligning with expert guidelines to enhance our financial </a:t>
            </a:r>
            <a:r>
              <a:rPr lang="en" sz="1600">
                <a:solidFill>
                  <a:schemeClr val="dk1"/>
                </a:solidFill>
                <a:latin typeface="Times New Roman"/>
                <a:ea typeface="Times New Roman"/>
                <a:cs typeface="Times New Roman"/>
                <a:sym typeface="Times New Roman"/>
              </a:rPr>
              <a:t>modeling</a:t>
            </a:r>
            <a:r>
              <a:rPr lang="en" sz="1600">
                <a:solidFill>
                  <a:schemeClr val="dk1"/>
                </a:solidFill>
                <a:latin typeface="Times New Roman"/>
                <a:ea typeface="Times New Roman"/>
                <a:cs typeface="Times New Roman"/>
                <a:sym typeface="Times New Roman"/>
              </a:rPr>
              <a:t> precision.</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1600">
                <a:solidFill>
                  <a:schemeClr val="dk1"/>
                </a:solidFill>
                <a:latin typeface="Times New Roman"/>
                <a:ea typeface="Times New Roman"/>
                <a:cs typeface="Times New Roman"/>
                <a:sym typeface="Times New Roman"/>
              </a:rPr>
              <a:t>This refined investment framework emphasizes risk management and profit maximization, offering investors tools for achieving superior outcomes in CTA. Further details on our strategic asset allocation, crucial for boosting our portfolio's performance, are presented in the Appendix, highlighting our disciplined investment approach.</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b="1" lang="en" sz="2700">
                <a:solidFill>
                  <a:srgbClr val="57068C"/>
                </a:solidFill>
                <a:latin typeface="Times New Roman"/>
                <a:ea typeface="Times New Roman"/>
                <a:cs typeface="Times New Roman"/>
                <a:sym typeface="Times New Roman"/>
              </a:rPr>
              <a:t>Appendix</a:t>
            </a:r>
            <a:endParaRPr sz="2700">
              <a:latin typeface="Times New Roman"/>
              <a:ea typeface="Times New Roman"/>
              <a:cs typeface="Times New Roman"/>
              <a:sym typeface="Times New Roman"/>
            </a:endParaRPr>
          </a:p>
        </p:txBody>
      </p:sp>
      <p:sp>
        <p:nvSpPr>
          <p:cNvPr id="185" name="Google Shape;185;p32"/>
          <p:cNvSpPr txBox="1"/>
          <p:nvPr>
            <p:ph idx="1" type="body"/>
          </p:nvPr>
        </p:nvSpPr>
        <p:spPr>
          <a:xfrm>
            <a:off x="311700" y="1017725"/>
            <a:ext cx="8520600" cy="39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We have further applied the methodology of the paper “Honey, I Shrunk the Sample Covariance Matrix” to assign weights to our asset class. However, it does appear effective as the weights of asset classes for consecutive periods vary significantly so the values obtained from previous periods cannot be considered optimal for the next. Therefore, we have not included the results from this part of our analysis as part of our main results.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Side Note: Each letter represents a group of four asset classes with </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the same rolling period. And we could tell from the result, group b </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might have the most ideal and balanced weight across the groups. </a:t>
            </a:r>
            <a:endParaRPr sz="1400">
              <a:latin typeface="Times New Roman"/>
              <a:ea typeface="Times New Roman"/>
              <a:cs typeface="Times New Roman"/>
              <a:sym typeface="Times New Roman"/>
            </a:endParaRPr>
          </a:p>
          <a:p>
            <a:pPr indent="0" lvl="0" marL="0" rtl="0" algn="l">
              <a:lnSpc>
                <a:spcPct val="200000"/>
              </a:lnSpc>
              <a:spcBef>
                <a:spcPts val="1200"/>
              </a:spcBef>
              <a:spcAft>
                <a:spcPts val="0"/>
              </a:spcAft>
              <a:buClr>
                <a:schemeClr val="dk1"/>
              </a:buClr>
              <a:buSzPts val="1100"/>
              <a:buFont typeface="Arial"/>
              <a:buNone/>
            </a:pPr>
            <a:r>
              <a:t/>
            </a:r>
            <a:endParaRPr sz="1000">
              <a:solidFill>
                <a:schemeClr val="dk1"/>
              </a:solidFill>
            </a:endParaRPr>
          </a:p>
        </p:txBody>
      </p:sp>
      <p:pic>
        <p:nvPicPr>
          <p:cNvPr id="186" name="Google Shape;186;p32"/>
          <p:cNvPicPr preferRelativeResize="0"/>
          <p:nvPr/>
        </p:nvPicPr>
        <p:blipFill>
          <a:blip r:embed="rId4">
            <a:alphaModFix/>
          </a:blip>
          <a:stretch>
            <a:fillRect/>
          </a:stretch>
        </p:blipFill>
        <p:spPr>
          <a:xfrm>
            <a:off x="5872625" y="2921000"/>
            <a:ext cx="2565425" cy="195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282225" y="1565045"/>
            <a:ext cx="8265600" cy="63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600"/>
              <a:t>Thank You! </a:t>
            </a:r>
            <a:endParaRPr sz="4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b="1" lang="en" sz="2700">
                <a:solidFill>
                  <a:srgbClr val="57068C"/>
                </a:solidFill>
                <a:latin typeface="Times New Roman"/>
                <a:ea typeface="Times New Roman"/>
                <a:cs typeface="Times New Roman"/>
                <a:sym typeface="Times New Roman"/>
              </a:rPr>
              <a:t>Abstract</a:t>
            </a:r>
            <a:endParaRPr sz="2700">
              <a:latin typeface="Times New Roman"/>
              <a:ea typeface="Times New Roman"/>
              <a:cs typeface="Times New Roman"/>
              <a:sym typeface="Times New Roman"/>
            </a:endParaRPr>
          </a:p>
        </p:txBody>
      </p:sp>
      <p:sp>
        <p:nvSpPr>
          <p:cNvPr id="79" name="Google Shape;79;p16"/>
          <p:cNvSpPr txBox="1"/>
          <p:nvPr>
            <p:ph idx="1" type="body"/>
          </p:nvPr>
        </p:nvSpPr>
        <p:spPr>
          <a:xfrm>
            <a:off x="311700" y="1017725"/>
            <a:ext cx="8520600" cy="3925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chemeClr val="dk1"/>
                </a:solidFill>
                <a:highlight>
                  <a:schemeClr val="lt1"/>
                </a:highlight>
                <a:latin typeface="Times New Roman"/>
                <a:ea typeface="Times New Roman"/>
                <a:cs typeface="Times New Roman"/>
                <a:sym typeface="Times New Roman"/>
              </a:rPr>
              <a:t>This project delves into the realm of quantitative trading strategies, leveraging historical data across a broad spectrum of asset classes including commodities, equities, fixed income, and currencies. Central to our strategy are three technical indicators: </a:t>
            </a:r>
            <a:r>
              <a:rPr b="1" lang="en" sz="1400">
                <a:solidFill>
                  <a:schemeClr val="dk1"/>
                </a:solidFill>
                <a:highlight>
                  <a:schemeClr val="lt1"/>
                </a:highlight>
                <a:latin typeface="Times New Roman"/>
                <a:ea typeface="Times New Roman"/>
                <a:cs typeface="Times New Roman"/>
                <a:sym typeface="Times New Roman"/>
              </a:rPr>
              <a:t>SMA Crossover, RSI, and MACD</a:t>
            </a:r>
            <a:r>
              <a:rPr lang="en" sz="1400">
                <a:solidFill>
                  <a:schemeClr val="dk1"/>
                </a:solidFill>
                <a:highlight>
                  <a:schemeClr val="lt1"/>
                </a:highlight>
                <a:latin typeface="Times New Roman"/>
                <a:ea typeface="Times New Roman"/>
                <a:cs typeface="Times New Roman"/>
                <a:sym typeface="Times New Roman"/>
              </a:rPr>
              <a:t>. A pivotal aspect of our strategy is the application of the </a:t>
            </a:r>
            <a:r>
              <a:rPr b="1" lang="en" sz="1400">
                <a:solidFill>
                  <a:schemeClr val="dk1"/>
                </a:solidFill>
                <a:highlight>
                  <a:schemeClr val="lt1"/>
                </a:highlight>
                <a:latin typeface="Times New Roman"/>
                <a:ea typeface="Times New Roman"/>
                <a:cs typeface="Times New Roman"/>
                <a:sym typeface="Times New Roman"/>
              </a:rPr>
              <a:t>Kelly Criterion</a:t>
            </a:r>
            <a:r>
              <a:rPr lang="en" sz="1400">
                <a:solidFill>
                  <a:schemeClr val="dk1"/>
                </a:solidFill>
                <a:highlight>
                  <a:schemeClr val="lt1"/>
                </a:highlight>
                <a:latin typeface="Times New Roman"/>
                <a:ea typeface="Times New Roman"/>
                <a:cs typeface="Times New Roman"/>
                <a:sym typeface="Times New Roman"/>
              </a:rPr>
              <a:t> for determining optimal bet sizes. By normalizing bet sizes to ensure full capital utilization, and rebalancing the portfolio daily in alignment with current positions, our strategy maintains agility and responsiveness to market dynamics. Furthermore, </a:t>
            </a:r>
            <a:r>
              <a:rPr b="1" lang="en" sz="1400">
                <a:solidFill>
                  <a:schemeClr val="dk1"/>
                </a:solidFill>
                <a:highlight>
                  <a:schemeClr val="lt1"/>
                </a:highlight>
                <a:latin typeface="Times New Roman"/>
                <a:ea typeface="Times New Roman"/>
                <a:cs typeface="Times New Roman"/>
                <a:sym typeface="Times New Roman"/>
              </a:rPr>
              <a:t>transaction costs</a:t>
            </a:r>
            <a:r>
              <a:rPr lang="en" sz="1400">
                <a:solidFill>
                  <a:schemeClr val="dk1"/>
                </a:solidFill>
                <a:highlight>
                  <a:schemeClr val="lt1"/>
                </a:highlight>
                <a:latin typeface="Times New Roman"/>
                <a:ea typeface="Times New Roman"/>
                <a:cs typeface="Times New Roman"/>
                <a:sym typeface="Times New Roman"/>
              </a:rPr>
              <a:t> are conservatively approximated for, varying across different securities in accordance with expert recommendations. Performance evaluation of our trading system is conducted through the lens of the </a:t>
            </a:r>
            <a:r>
              <a:rPr b="1" lang="en" sz="1400">
                <a:solidFill>
                  <a:schemeClr val="dk1"/>
                </a:solidFill>
                <a:highlight>
                  <a:schemeClr val="lt1"/>
                </a:highlight>
                <a:latin typeface="Times New Roman"/>
                <a:ea typeface="Times New Roman"/>
                <a:cs typeface="Times New Roman"/>
                <a:sym typeface="Times New Roman"/>
              </a:rPr>
              <a:t>Sharpe and Sortino ratios</a:t>
            </a:r>
            <a:r>
              <a:rPr lang="en" sz="1400">
                <a:solidFill>
                  <a:schemeClr val="dk1"/>
                </a:solidFill>
                <a:highlight>
                  <a:schemeClr val="lt1"/>
                </a:highlight>
                <a:latin typeface="Times New Roman"/>
                <a:ea typeface="Times New Roman"/>
                <a:cs typeface="Times New Roman"/>
                <a:sym typeface="Times New Roman"/>
              </a:rPr>
              <a:t>, offering insights into the system's risk-adjusted returns and its ability to navigate downside volatility. To gauge the robustness of our strategies under different market conditions our strategy is tested for 9 consecutive years.</a:t>
            </a:r>
            <a:endParaRPr sz="1300">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57068C"/>
                </a:solidFill>
              </a:rPr>
              <a:t>Procedure | </a:t>
            </a:r>
            <a:r>
              <a:rPr b="1" lang="en" sz="2400">
                <a:solidFill>
                  <a:srgbClr val="57068C"/>
                </a:solidFill>
              </a:rPr>
              <a:t>Principle of Strategy </a:t>
            </a:r>
            <a:endParaRPr b="1" sz="2400">
              <a:solidFill>
                <a:srgbClr val="57068C"/>
              </a:solidFill>
            </a:endParaRPr>
          </a:p>
        </p:txBody>
      </p:sp>
      <p:sp>
        <p:nvSpPr>
          <p:cNvPr id="85" name="Google Shape;85;p17"/>
          <p:cNvSpPr txBox="1"/>
          <p:nvPr/>
        </p:nvSpPr>
        <p:spPr>
          <a:xfrm>
            <a:off x="303775" y="1150750"/>
            <a:ext cx="8187600" cy="3519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We develop a trading strategy that incorporates three distinct technical indicators.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Our strategy spans across multiple asset classes, including Equities, Commodity Futures, Currencies, and Fixed Income Securities, selecting several assets within each class.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Our analysis covers a total of nine consecutive years for strategy testing, with the year preceding each used to tailor parameters for each asset individually. This training period also serves to derive data for determining bet sizes based on the Kelly Criterion.</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fully leverage our capital, bet sizes are adjusted to a normalized value of 1.</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portfolio undergoes daily rebalancing to reflect the latest positions and transaction costs arising from these daily-rebalancing is also incorporated into transaction costs.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Different</a:t>
            </a:r>
            <a:r>
              <a:rPr lang="en">
                <a:solidFill>
                  <a:schemeClr val="dk1"/>
                </a:solidFill>
                <a:latin typeface="Times New Roman"/>
                <a:ea typeface="Times New Roman"/>
                <a:cs typeface="Times New Roman"/>
                <a:sym typeface="Times New Roman"/>
              </a:rPr>
              <a:t> transaction costs are used for each asset as advised.</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We evaluate our trading system's efficacy using the Sharpe and Sortino ratios.</a:t>
            </a:r>
            <a:endParaRPr>
              <a:solidFill>
                <a:schemeClr val="dk1"/>
              </a:solidFill>
              <a:latin typeface="Times New Roman"/>
              <a:ea typeface="Times New Roman"/>
              <a:cs typeface="Times New Roman"/>
              <a:sym typeface="Times New Roman"/>
            </a:endParaRPr>
          </a:p>
        </p:txBody>
      </p:sp>
      <p:sp>
        <p:nvSpPr>
          <p:cNvPr id="86" name="Google Shape;86;p17"/>
          <p:cNvSpPr txBox="1"/>
          <p:nvPr/>
        </p:nvSpPr>
        <p:spPr>
          <a:xfrm>
            <a:off x="145750" y="4686550"/>
            <a:ext cx="73191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3"/>
                </a:solidFill>
                <a:latin typeface="Proxima Nova"/>
                <a:ea typeface="Proxima Nova"/>
                <a:cs typeface="Proxima Nova"/>
                <a:sym typeface="Proxima Nova"/>
              </a:rPr>
              <a:t>Kindly</a:t>
            </a:r>
            <a:r>
              <a:rPr lang="en" sz="800">
                <a:solidFill>
                  <a:schemeClr val="accent3"/>
                </a:solidFill>
                <a:latin typeface="Proxima Nova"/>
                <a:ea typeface="Proxima Nova"/>
                <a:cs typeface="Proxima Nova"/>
                <a:sym typeface="Proxima Nova"/>
              </a:rPr>
              <a:t> Note that our Jupyter </a:t>
            </a:r>
            <a:r>
              <a:rPr lang="en" sz="800">
                <a:solidFill>
                  <a:schemeClr val="accent3"/>
                </a:solidFill>
                <a:latin typeface="Proxima Nova"/>
                <a:ea typeface="Proxima Nova"/>
                <a:cs typeface="Proxima Nova"/>
                <a:sym typeface="Proxima Nova"/>
              </a:rPr>
              <a:t>notebook</a:t>
            </a:r>
            <a:r>
              <a:rPr lang="en" sz="800">
                <a:solidFill>
                  <a:schemeClr val="accent3"/>
                </a:solidFill>
                <a:latin typeface="Proxima Nova"/>
                <a:ea typeface="Proxima Nova"/>
                <a:cs typeface="Proxima Nova"/>
                <a:sym typeface="Proxima Nova"/>
              </a:rPr>
              <a:t> takes 1.5+ hours to execute since it optimises all the parameters for each period and every asset and every strategy</a:t>
            </a:r>
            <a:endParaRPr sz="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57068C"/>
                </a:solidFill>
              </a:rPr>
              <a:t>Procedure | </a:t>
            </a:r>
            <a:r>
              <a:rPr b="1" lang="en" sz="2466">
                <a:solidFill>
                  <a:srgbClr val="57068C"/>
                </a:solidFill>
              </a:rPr>
              <a:t>F</a:t>
            </a:r>
            <a:r>
              <a:rPr b="1" lang="en" sz="2466">
                <a:solidFill>
                  <a:srgbClr val="57068C"/>
                </a:solidFill>
              </a:rPr>
              <a:t>low Chart</a:t>
            </a:r>
            <a:endParaRPr b="1" sz="2466">
              <a:solidFill>
                <a:srgbClr val="57068C"/>
              </a:solidFill>
            </a:endParaRPr>
          </a:p>
        </p:txBody>
      </p:sp>
      <p:pic>
        <p:nvPicPr>
          <p:cNvPr id="92" name="Google Shape;92;p18"/>
          <p:cNvPicPr preferRelativeResize="0"/>
          <p:nvPr/>
        </p:nvPicPr>
        <p:blipFill>
          <a:blip r:embed="rId3">
            <a:alphaModFix/>
          </a:blip>
          <a:stretch>
            <a:fillRect/>
          </a:stretch>
        </p:blipFill>
        <p:spPr>
          <a:xfrm>
            <a:off x="152400" y="1182600"/>
            <a:ext cx="8839201" cy="33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aphicFrame>
        <p:nvGraphicFramePr>
          <p:cNvPr id="97" name="Google Shape;97;p19"/>
          <p:cNvGraphicFramePr/>
          <p:nvPr/>
        </p:nvGraphicFramePr>
        <p:xfrm>
          <a:off x="461450" y="932000"/>
          <a:ext cx="3000000" cy="3000000"/>
        </p:xfrm>
        <a:graphic>
          <a:graphicData uri="http://schemas.openxmlformats.org/drawingml/2006/table">
            <a:tbl>
              <a:tblPr>
                <a:noFill/>
                <a:tableStyleId>{D68F8786-F924-41BE-A68F-E33E5C0CCBCF}</a:tableStyleId>
              </a:tblPr>
              <a:tblGrid>
                <a:gridCol w="1651025"/>
                <a:gridCol w="6234575"/>
              </a:tblGrid>
              <a:tr h="676275">
                <a:tc>
                  <a:txBody>
                    <a:bodyPr/>
                    <a:lstStyle/>
                    <a:p>
                      <a:pPr indent="0" lvl="0" marL="0" rtl="0" algn="ctr">
                        <a:lnSpc>
                          <a:spcPct val="40000"/>
                        </a:lnSpc>
                        <a:spcBef>
                          <a:spcPts val="1200"/>
                        </a:spcBef>
                        <a:spcAft>
                          <a:spcPts val="1200"/>
                        </a:spcAft>
                        <a:buNone/>
                      </a:pPr>
                      <a:r>
                        <a:rPr b="1" lang="en">
                          <a:latin typeface="Times New Roman"/>
                          <a:ea typeface="Times New Roman"/>
                          <a:cs typeface="Times New Roman"/>
                          <a:sym typeface="Times New Roman"/>
                        </a:rPr>
                        <a:t>Asset Type</a:t>
                      </a:r>
                      <a:endParaRPr b="1">
                        <a:latin typeface="Times New Roman"/>
                        <a:ea typeface="Times New Roman"/>
                        <a:cs typeface="Times New Roman"/>
                        <a:sym typeface="Times New Roman"/>
                      </a:endParaRPr>
                    </a:p>
                  </a:txBody>
                  <a:tcPr marT="95250" marB="95250" marR="95250" marL="95250">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40000"/>
                        </a:lnSpc>
                        <a:spcBef>
                          <a:spcPts val="1200"/>
                        </a:spcBef>
                        <a:spcAft>
                          <a:spcPts val="1200"/>
                        </a:spcAft>
                        <a:buNone/>
                      </a:pPr>
                      <a:r>
                        <a:rPr b="1" lang="en">
                          <a:latin typeface="Times New Roman"/>
                          <a:ea typeface="Times New Roman"/>
                          <a:cs typeface="Times New Roman"/>
                          <a:sym typeface="Times New Roman"/>
                        </a:rPr>
                        <a:t>Asset description</a:t>
                      </a:r>
                      <a:endParaRPr b="1">
                        <a:latin typeface="Times New Roman"/>
                        <a:ea typeface="Times New Roman"/>
                        <a:cs typeface="Times New Roman"/>
                        <a:sym typeface="Times New Roman"/>
                      </a:endParaRPr>
                    </a:p>
                  </a:txBody>
                  <a:tcPr marT="95250" marB="95250" marR="95250" marL="95250">
                    <a:lnL cap="flat" cmpd="sng" w="12700">
                      <a:solidFill>
                        <a:srgbClr val="000000"/>
                      </a:solidFill>
                      <a:prstDash val="solid"/>
                      <a:round/>
                      <a:headEnd len="sm" w="sm" type="none"/>
                      <a:tailEnd len="sm" w="sm" type="none"/>
                    </a:lnL>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125">
                <a:tc>
                  <a:txBody>
                    <a:bodyPr/>
                    <a:lstStyle/>
                    <a:p>
                      <a:pPr indent="0" lvl="0" marL="0" rtl="0" algn="ctr">
                        <a:lnSpc>
                          <a:spcPct val="40000"/>
                        </a:lnSpc>
                        <a:spcBef>
                          <a:spcPts val="1200"/>
                        </a:spcBef>
                        <a:spcAft>
                          <a:spcPts val="1200"/>
                        </a:spcAft>
                        <a:buNone/>
                      </a:pPr>
                      <a:r>
                        <a:rPr lang="en" sz="1200">
                          <a:latin typeface="Times New Roman"/>
                          <a:ea typeface="Times New Roman"/>
                          <a:cs typeface="Times New Roman"/>
                          <a:sym typeface="Times New Roman"/>
                        </a:rPr>
                        <a:t>Equity</a:t>
                      </a:r>
                      <a:endParaRPr sz="1200">
                        <a:latin typeface="Times New Roman"/>
                        <a:ea typeface="Times New Roman"/>
                        <a:cs typeface="Times New Roman"/>
                        <a:sym typeface="Times New Roman"/>
                      </a:endParaRPr>
                    </a:p>
                  </a:txBody>
                  <a:tcPr marT="95250" marB="95250" marR="95250" marL="9525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rtl="0" algn="ctr">
                        <a:lnSpc>
                          <a:spcPct val="40000"/>
                        </a:lnSpc>
                        <a:spcBef>
                          <a:spcPts val="1200"/>
                        </a:spcBef>
                        <a:spcAft>
                          <a:spcPts val="0"/>
                        </a:spcAft>
                        <a:buNone/>
                      </a:pPr>
                      <a:r>
                        <a:rPr lang="en" sz="1200">
                          <a:solidFill>
                            <a:srgbClr val="212121"/>
                          </a:solidFill>
                          <a:latin typeface="Times New Roman"/>
                          <a:ea typeface="Times New Roman"/>
                          <a:cs typeface="Times New Roman"/>
                          <a:sym typeface="Times New Roman"/>
                        </a:rPr>
                        <a:t>Microsoft, Apple, Nvidia, Amazon, Alphabet, Meta, Elli Lily, Tesla, Broadcom, </a:t>
                      </a:r>
                      <a:endParaRPr sz="1200">
                        <a:solidFill>
                          <a:srgbClr val="212121"/>
                        </a:solidFill>
                        <a:latin typeface="Times New Roman"/>
                        <a:ea typeface="Times New Roman"/>
                        <a:cs typeface="Times New Roman"/>
                        <a:sym typeface="Times New Roman"/>
                      </a:endParaRPr>
                    </a:p>
                    <a:p>
                      <a:pPr indent="0" lvl="0" marL="0" rtl="0" algn="ctr">
                        <a:lnSpc>
                          <a:spcPct val="40000"/>
                        </a:lnSpc>
                        <a:spcBef>
                          <a:spcPts val="1200"/>
                        </a:spcBef>
                        <a:spcAft>
                          <a:spcPts val="0"/>
                        </a:spcAft>
                        <a:buNone/>
                      </a:pPr>
                      <a:r>
                        <a:rPr lang="en" sz="1200">
                          <a:solidFill>
                            <a:srgbClr val="212121"/>
                          </a:solidFill>
                          <a:latin typeface="Times New Roman"/>
                          <a:ea typeface="Times New Roman"/>
                          <a:cs typeface="Times New Roman"/>
                          <a:sym typeface="Times New Roman"/>
                        </a:rPr>
                        <a:t>Visa, TSMC, Novo Nordisk, JPMorgan, ASML, P&amp;G, Merck, Costco, </a:t>
                      </a:r>
                      <a:endParaRPr sz="1200">
                        <a:solidFill>
                          <a:srgbClr val="212121"/>
                        </a:solidFill>
                        <a:latin typeface="Times New Roman"/>
                        <a:ea typeface="Times New Roman"/>
                        <a:cs typeface="Times New Roman"/>
                        <a:sym typeface="Times New Roman"/>
                      </a:endParaRPr>
                    </a:p>
                    <a:p>
                      <a:pPr indent="0" lvl="0" marL="0" rtl="0" algn="ctr">
                        <a:lnSpc>
                          <a:spcPct val="40000"/>
                        </a:lnSpc>
                        <a:spcBef>
                          <a:spcPts val="1200"/>
                        </a:spcBef>
                        <a:spcAft>
                          <a:spcPts val="1200"/>
                        </a:spcAft>
                        <a:buNone/>
                      </a:pPr>
                      <a:r>
                        <a:rPr lang="en" sz="1200">
                          <a:solidFill>
                            <a:srgbClr val="212121"/>
                          </a:solidFill>
                          <a:latin typeface="Times New Roman"/>
                          <a:ea typeface="Times New Roman"/>
                          <a:cs typeface="Times New Roman"/>
                          <a:sym typeface="Times New Roman"/>
                        </a:rPr>
                        <a:t>Home Depot, nJ, UnitedHealth Group, Walmart, Mastercard, Exxon Mobil</a:t>
                      </a:r>
                      <a:endParaRPr sz="1200">
                        <a:solidFill>
                          <a:srgbClr val="212121"/>
                        </a:solidFill>
                        <a:latin typeface="Times New Roman"/>
                        <a:ea typeface="Times New Roman"/>
                        <a:cs typeface="Times New Roman"/>
                        <a:sym typeface="Times New Roman"/>
                      </a:endParaRPr>
                    </a:p>
                  </a:txBody>
                  <a:tcPr marT="95250" marB="95250" marR="95250" marL="9525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r>
              <a:tr h="428625">
                <a:tc>
                  <a:txBody>
                    <a:bodyPr/>
                    <a:lstStyle/>
                    <a:p>
                      <a:pPr indent="0" lvl="0" marL="0" rtl="0" algn="ctr">
                        <a:lnSpc>
                          <a:spcPct val="40000"/>
                        </a:lnSpc>
                        <a:spcBef>
                          <a:spcPts val="1200"/>
                        </a:spcBef>
                        <a:spcAft>
                          <a:spcPts val="1200"/>
                        </a:spcAft>
                        <a:buNone/>
                      </a:pPr>
                      <a:r>
                        <a:rPr lang="en" sz="1200">
                          <a:latin typeface="Times New Roman"/>
                          <a:ea typeface="Times New Roman"/>
                          <a:cs typeface="Times New Roman"/>
                          <a:sym typeface="Times New Roman"/>
                        </a:rPr>
                        <a:t>Fixed Income</a:t>
                      </a:r>
                      <a:endParaRPr sz="1200">
                        <a:latin typeface="Times New Roman"/>
                        <a:ea typeface="Times New Roman"/>
                        <a:cs typeface="Times New Roman"/>
                        <a:sym typeface="Times New Roman"/>
                      </a:endParaRPr>
                    </a:p>
                  </a:txBody>
                  <a:tcPr marT="95250" marB="95250" marR="95250" marL="95250">
                    <a:lnR cap="flat" cmpd="sng" w="12700">
                      <a:solidFill>
                        <a:srgbClr val="000000"/>
                      </a:solidFill>
                      <a:prstDash val="solid"/>
                      <a:round/>
                      <a:headEnd len="sm" w="sm" type="none"/>
                      <a:tailEnd len="sm" w="sm" type="none"/>
                    </a:lnR>
                  </a:tcPr>
                </a:tc>
                <a:tc>
                  <a:txBody>
                    <a:bodyPr/>
                    <a:lstStyle/>
                    <a:p>
                      <a:pPr indent="0" lvl="0" marL="0" rtl="0" algn="ctr">
                        <a:lnSpc>
                          <a:spcPct val="40000"/>
                        </a:lnSpc>
                        <a:spcBef>
                          <a:spcPts val="1200"/>
                        </a:spcBef>
                        <a:spcAft>
                          <a:spcPts val="1200"/>
                        </a:spcAft>
                        <a:buNone/>
                      </a:pPr>
                      <a:r>
                        <a:rPr lang="en" sz="1200">
                          <a:solidFill>
                            <a:srgbClr val="212121"/>
                          </a:solidFill>
                          <a:latin typeface="Times New Roman"/>
                          <a:ea typeface="Times New Roman"/>
                          <a:cs typeface="Times New Roman"/>
                          <a:sym typeface="Times New Roman"/>
                        </a:rPr>
                        <a:t>WN1 (UST 30y), TY1 (10y US Treasury), FV1 (5y US Treasury)</a:t>
                      </a:r>
                      <a:endParaRPr sz="1200">
                        <a:solidFill>
                          <a:srgbClr val="212121"/>
                        </a:solidFill>
                        <a:latin typeface="Times New Roman"/>
                        <a:ea typeface="Times New Roman"/>
                        <a:cs typeface="Times New Roman"/>
                        <a:sym typeface="Times New Roman"/>
                      </a:endParaRPr>
                    </a:p>
                  </a:txBody>
                  <a:tcPr marT="95250" marB="95250" marR="95250" marL="95250">
                    <a:lnL cap="flat" cmpd="sng" w="12700">
                      <a:solidFill>
                        <a:srgbClr val="000000"/>
                      </a:solidFill>
                      <a:prstDash val="solid"/>
                      <a:round/>
                      <a:headEnd len="sm" w="sm" type="none"/>
                      <a:tailEnd len="sm" w="sm" type="none"/>
                    </a:lnL>
                  </a:tcPr>
                </a:tc>
              </a:tr>
              <a:tr h="619125">
                <a:tc>
                  <a:txBody>
                    <a:bodyPr/>
                    <a:lstStyle/>
                    <a:p>
                      <a:pPr indent="0" lvl="0" marL="0" rtl="0" algn="ctr">
                        <a:lnSpc>
                          <a:spcPct val="40000"/>
                        </a:lnSpc>
                        <a:spcBef>
                          <a:spcPts val="1200"/>
                        </a:spcBef>
                        <a:spcAft>
                          <a:spcPts val="1200"/>
                        </a:spcAft>
                        <a:buNone/>
                      </a:pPr>
                      <a:r>
                        <a:rPr lang="en" sz="1200">
                          <a:latin typeface="Times New Roman"/>
                          <a:ea typeface="Times New Roman"/>
                          <a:cs typeface="Times New Roman"/>
                          <a:sym typeface="Times New Roman"/>
                        </a:rPr>
                        <a:t>FX</a:t>
                      </a:r>
                      <a:endParaRPr sz="1200">
                        <a:latin typeface="Times New Roman"/>
                        <a:ea typeface="Times New Roman"/>
                        <a:cs typeface="Times New Roman"/>
                        <a:sym typeface="Times New Roman"/>
                      </a:endParaRPr>
                    </a:p>
                  </a:txBody>
                  <a:tcPr marT="95250" marB="95250" marR="95250" marL="95250">
                    <a:lnR cap="flat" cmpd="sng" w="12700">
                      <a:solidFill>
                        <a:srgbClr val="000000"/>
                      </a:solidFill>
                      <a:prstDash val="solid"/>
                      <a:round/>
                      <a:headEnd len="sm" w="sm" type="none"/>
                      <a:tailEnd len="sm" w="sm" type="none"/>
                    </a:lnR>
                  </a:tcPr>
                </a:tc>
                <a:tc>
                  <a:txBody>
                    <a:bodyPr/>
                    <a:lstStyle/>
                    <a:p>
                      <a:pPr indent="0" lvl="0" marL="0" rtl="0" algn="ctr">
                        <a:lnSpc>
                          <a:spcPct val="40000"/>
                        </a:lnSpc>
                        <a:spcBef>
                          <a:spcPts val="1200"/>
                        </a:spcBef>
                        <a:spcAft>
                          <a:spcPts val="0"/>
                        </a:spcAft>
                        <a:buNone/>
                      </a:pPr>
                      <a:r>
                        <a:rPr lang="en" sz="1200">
                          <a:solidFill>
                            <a:srgbClr val="212121"/>
                          </a:solidFill>
                          <a:latin typeface="Times New Roman"/>
                          <a:ea typeface="Times New Roman"/>
                          <a:cs typeface="Times New Roman"/>
                          <a:sym typeface="Times New Roman"/>
                        </a:rPr>
                        <a:t>EURUSD, GBPUSD, AUDUSD, NZDUSD, USDCHF, USDMYR, EURCZK, </a:t>
                      </a:r>
                      <a:endParaRPr sz="1200">
                        <a:solidFill>
                          <a:srgbClr val="212121"/>
                        </a:solidFill>
                        <a:latin typeface="Times New Roman"/>
                        <a:ea typeface="Times New Roman"/>
                        <a:cs typeface="Times New Roman"/>
                        <a:sym typeface="Times New Roman"/>
                      </a:endParaRPr>
                    </a:p>
                    <a:p>
                      <a:pPr indent="0" lvl="0" marL="0" rtl="0" algn="ctr">
                        <a:lnSpc>
                          <a:spcPct val="40000"/>
                        </a:lnSpc>
                        <a:spcBef>
                          <a:spcPts val="1200"/>
                        </a:spcBef>
                        <a:spcAft>
                          <a:spcPts val="1200"/>
                        </a:spcAft>
                        <a:buNone/>
                      </a:pPr>
                      <a:r>
                        <a:rPr lang="en" sz="1200">
                          <a:solidFill>
                            <a:srgbClr val="212121"/>
                          </a:solidFill>
                          <a:latin typeface="Times New Roman"/>
                          <a:ea typeface="Times New Roman"/>
                          <a:cs typeface="Times New Roman"/>
                          <a:sym typeface="Times New Roman"/>
                        </a:rPr>
                        <a:t>USDHKD, USDTWD, USDRUB, USDJPY, USDNOK, USDMXN</a:t>
                      </a:r>
                      <a:endParaRPr sz="1200">
                        <a:solidFill>
                          <a:srgbClr val="212121"/>
                        </a:solidFill>
                        <a:latin typeface="Times New Roman"/>
                        <a:ea typeface="Times New Roman"/>
                        <a:cs typeface="Times New Roman"/>
                        <a:sym typeface="Times New Roman"/>
                      </a:endParaRPr>
                    </a:p>
                  </a:txBody>
                  <a:tcPr marT="95250" marB="95250" marR="95250" marL="95250">
                    <a:lnL cap="flat" cmpd="sng" w="12700">
                      <a:solidFill>
                        <a:srgbClr val="000000"/>
                      </a:solidFill>
                      <a:prstDash val="solid"/>
                      <a:round/>
                      <a:headEnd len="sm" w="sm" type="none"/>
                      <a:tailEnd len="sm" w="sm" type="none"/>
                    </a:lnL>
                  </a:tcPr>
                </a:tc>
              </a:tr>
              <a:tr h="552450">
                <a:tc>
                  <a:txBody>
                    <a:bodyPr/>
                    <a:lstStyle/>
                    <a:p>
                      <a:pPr indent="0" lvl="0" marL="0" rtl="0" algn="ctr">
                        <a:lnSpc>
                          <a:spcPct val="40000"/>
                        </a:lnSpc>
                        <a:spcBef>
                          <a:spcPts val="1200"/>
                        </a:spcBef>
                        <a:spcAft>
                          <a:spcPts val="1200"/>
                        </a:spcAft>
                        <a:buNone/>
                      </a:pPr>
                      <a:r>
                        <a:rPr lang="en" sz="1200">
                          <a:latin typeface="Times New Roman"/>
                          <a:ea typeface="Times New Roman"/>
                          <a:cs typeface="Times New Roman"/>
                          <a:sym typeface="Times New Roman"/>
                        </a:rPr>
                        <a:t>Commofities</a:t>
                      </a:r>
                      <a:endParaRPr sz="1200">
                        <a:latin typeface="Times New Roman"/>
                        <a:ea typeface="Times New Roman"/>
                        <a:cs typeface="Times New Roman"/>
                        <a:sym typeface="Times New Roman"/>
                      </a:endParaRPr>
                    </a:p>
                  </a:txBody>
                  <a:tcPr marT="95250" marB="95250" marR="95250" marL="95250">
                    <a:lnR cap="flat" cmpd="sng" w="1270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ctr">
                        <a:lnSpc>
                          <a:spcPct val="40000"/>
                        </a:lnSpc>
                        <a:spcBef>
                          <a:spcPts val="1200"/>
                        </a:spcBef>
                        <a:spcAft>
                          <a:spcPts val="0"/>
                        </a:spcAft>
                        <a:buNone/>
                      </a:pPr>
                      <a:r>
                        <a:rPr lang="en" sz="1200">
                          <a:solidFill>
                            <a:srgbClr val="212121"/>
                          </a:solidFill>
                          <a:latin typeface="Times New Roman"/>
                          <a:ea typeface="Times New Roman"/>
                          <a:cs typeface="Times New Roman"/>
                          <a:sym typeface="Times New Roman"/>
                        </a:rPr>
                        <a:t>Gasoline (XB1), Brent (CO1), Coffee(KC1), Gold (GC1), </a:t>
                      </a:r>
                      <a:endParaRPr sz="1200">
                        <a:solidFill>
                          <a:srgbClr val="212121"/>
                        </a:solidFill>
                        <a:latin typeface="Times New Roman"/>
                        <a:ea typeface="Times New Roman"/>
                        <a:cs typeface="Times New Roman"/>
                        <a:sym typeface="Times New Roman"/>
                      </a:endParaRPr>
                    </a:p>
                    <a:p>
                      <a:pPr indent="0" lvl="0" marL="0" rtl="0" algn="ctr">
                        <a:lnSpc>
                          <a:spcPct val="40000"/>
                        </a:lnSpc>
                        <a:spcBef>
                          <a:spcPts val="1200"/>
                        </a:spcBef>
                        <a:spcAft>
                          <a:spcPts val="1200"/>
                        </a:spcAft>
                        <a:buNone/>
                      </a:pPr>
                      <a:r>
                        <a:rPr lang="en" sz="1200">
                          <a:solidFill>
                            <a:srgbClr val="212121"/>
                          </a:solidFill>
                          <a:latin typeface="Times New Roman"/>
                          <a:ea typeface="Times New Roman"/>
                          <a:cs typeface="Times New Roman"/>
                          <a:sym typeface="Times New Roman"/>
                        </a:rPr>
                        <a:t>Sugar (SB1), Corn (C1), Natural Gas (NG1), Wheat (W1)</a:t>
                      </a:r>
                      <a:endParaRPr sz="1200">
                        <a:solidFill>
                          <a:srgbClr val="212121"/>
                        </a:solidFill>
                        <a:latin typeface="Times New Roman"/>
                        <a:ea typeface="Times New Roman"/>
                        <a:cs typeface="Times New Roman"/>
                        <a:sym typeface="Times New Roman"/>
                      </a:endParaRPr>
                    </a:p>
                  </a:txBody>
                  <a:tcPr marT="95250" marB="95250" marR="95250" marL="95250">
                    <a:lnL cap="flat" cmpd="sng" w="1270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r>
            </a:tbl>
          </a:graphicData>
        </a:graphic>
      </p:graphicFrame>
      <p:sp>
        <p:nvSpPr>
          <p:cNvPr id="98" name="Google Shape;98;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57068C"/>
                </a:solidFill>
              </a:rPr>
              <a:t>Asset Description</a:t>
            </a:r>
            <a:endParaRPr b="1" sz="2466">
              <a:solidFill>
                <a:srgbClr val="57068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297500" y="393750"/>
            <a:ext cx="7535400" cy="9141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t/>
            </a:r>
            <a:endParaRPr sz="2094">
              <a:latin typeface="Roboto"/>
              <a:ea typeface="Roboto"/>
              <a:cs typeface="Roboto"/>
              <a:sym typeface="Roboto"/>
            </a:endParaRPr>
          </a:p>
          <a:p>
            <a:pPr indent="0" lvl="0" marL="0" rtl="0" algn="l">
              <a:spcBef>
                <a:spcPts val="400"/>
              </a:spcBef>
              <a:spcAft>
                <a:spcPts val="0"/>
              </a:spcAft>
              <a:buNone/>
            </a:pPr>
            <a:r>
              <a:t/>
            </a:r>
            <a:endParaRPr/>
          </a:p>
        </p:txBody>
      </p:sp>
      <p:sp>
        <p:nvSpPr>
          <p:cNvPr id="104" name="Google Shape;104;p20"/>
          <p:cNvSpPr txBox="1"/>
          <p:nvPr>
            <p:ph idx="1" type="body"/>
          </p:nvPr>
        </p:nvSpPr>
        <p:spPr>
          <a:xfrm>
            <a:off x="311700" y="1152475"/>
            <a:ext cx="85212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strategy utilizes the SMA function to compute the simple moving average of closing prices over two different periods, n1 and n2, representing short-term and long-term moving averages, respectively.</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class SmaCross inherits from Strategy. It precomputes two SMAs in the init method and decides on the trading action in the next method.</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 buy signal is generated when the short-term SMA crosses above the long-term SMA, indicating an upward trend. Conversely, a sell signal is generated when the short-term SMA crosses below the long-term SMA, indicating a downward trend.</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
        <p:nvSpPr>
          <p:cNvPr id="105" name="Google Shape;105;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750">
                <a:solidFill>
                  <a:srgbClr val="57068C"/>
                </a:solidFill>
                <a:latin typeface="Roboto"/>
                <a:ea typeface="Roboto"/>
                <a:cs typeface="Roboto"/>
                <a:sym typeface="Roboto"/>
              </a:rPr>
              <a:t>Methodology </a:t>
            </a:r>
            <a:r>
              <a:rPr b="1" lang="en" sz="2400">
                <a:solidFill>
                  <a:srgbClr val="57068C"/>
                </a:solidFill>
                <a:latin typeface="Roboto"/>
                <a:ea typeface="Roboto"/>
                <a:cs typeface="Roboto"/>
                <a:sym typeface="Roboto"/>
              </a:rPr>
              <a:t>| </a:t>
            </a:r>
            <a:r>
              <a:rPr b="1" lang="en" sz="2288">
                <a:solidFill>
                  <a:srgbClr val="57068C"/>
                </a:solidFill>
                <a:latin typeface="Roboto"/>
                <a:ea typeface="Roboto"/>
                <a:cs typeface="Roboto"/>
                <a:sym typeface="Roboto"/>
              </a:rPr>
              <a:t>Simple Moving Average (SMA) Crossover Strategy</a:t>
            </a:r>
            <a:endParaRPr b="1" sz="2288">
              <a:solidFill>
                <a:srgbClr val="57068C"/>
              </a:solidFill>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spcBef>
                <a:spcPts val="1200"/>
              </a:spcBef>
              <a:spcAft>
                <a:spcPts val="0"/>
              </a:spcAft>
              <a:buNone/>
            </a:pPr>
            <a:r>
              <a:t/>
            </a:r>
            <a:endParaRPr b="1">
              <a:solidFill>
                <a:srgbClr val="57068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750">
                <a:solidFill>
                  <a:srgbClr val="57068C"/>
                </a:solidFill>
                <a:latin typeface="Roboto"/>
                <a:ea typeface="Roboto"/>
                <a:cs typeface="Roboto"/>
                <a:sym typeface="Roboto"/>
              </a:rPr>
              <a:t>Methodology </a:t>
            </a:r>
            <a:r>
              <a:rPr b="1" lang="en" sz="2400">
                <a:solidFill>
                  <a:srgbClr val="57068C"/>
                </a:solidFill>
                <a:latin typeface="Roboto"/>
                <a:ea typeface="Roboto"/>
                <a:cs typeface="Roboto"/>
                <a:sym typeface="Roboto"/>
              </a:rPr>
              <a:t>| SMA Backtesting Graph</a:t>
            </a:r>
            <a:endParaRPr b="1" sz="2400">
              <a:solidFill>
                <a:srgbClr val="57068C"/>
              </a:solidFill>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spcBef>
                <a:spcPts val="1200"/>
              </a:spcBef>
              <a:spcAft>
                <a:spcPts val="0"/>
              </a:spcAft>
              <a:buNone/>
            </a:pPr>
            <a:r>
              <a:t/>
            </a:r>
            <a:endParaRPr b="1">
              <a:solidFill>
                <a:srgbClr val="57068C"/>
              </a:solidFill>
            </a:endParaRPr>
          </a:p>
        </p:txBody>
      </p:sp>
      <p:sp>
        <p:nvSpPr>
          <p:cNvPr id="111" name="Google Shape;111;p21"/>
          <p:cNvSpPr txBox="1"/>
          <p:nvPr>
            <p:ph idx="1" type="body"/>
          </p:nvPr>
        </p:nvSpPr>
        <p:spPr>
          <a:xfrm>
            <a:off x="1420525" y="4372225"/>
            <a:ext cx="6679200" cy="82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b="1" lang="en" sz="1711">
                <a:solidFill>
                  <a:schemeClr val="dk1"/>
                </a:solidFill>
              </a:rPr>
              <a:t>Figure: Backtesting result of asset LLY on SMA signal, from 2015 to 2016</a:t>
            </a:r>
            <a:endParaRPr b="1" sz="1711">
              <a:solidFill>
                <a:schemeClr val="dk1"/>
              </a:solidFill>
            </a:endParaRPr>
          </a:p>
          <a:p>
            <a:pPr indent="0" lvl="0" marL="0" rtl="0" algn="l">
              <a:lnSpc>
                <a:spcPct val="100000"/>
              </a:lnSpc>
              <a:spcBef>
                <a:spcPts val="1200"/>
              </a:spcBef>
              <a:spcAft>
                <a:spcPts val="1200"/>
              </a:spcAft>
              <a:buNone/>
            </a:pPr>
            <a:r>
              <a:rPr lang="en" sz="1112">
                <a:solidFill>
                  <a:schemeClr val="dk1"/>
                </a:solidFill>
              </a:rPr>
              <a:t>Notes: For each single asset, we generate a backtesting graph for a parameter combination in a new period, in this SMA strategy, we took LLY as an example and plot the testing result of first period. </a:t>
            </a:r>
            <a:endParaRPr sz="2133">
              <a:solidFill>
                <a:schemeClr val="dk1"/>
              </a:solidFill>
            </a:endParaRPr>
          </a:p>
        </p:txBody>
      </p:sp>
      <p:pic>
        <p:nvPicPr>
          <p:cNvPr id="112" name="Google Shape;112;p21"/>
          <p:cNvPicPr preferRelativeResize="0"/>
          <p:nvPr/>
        </p:nvPicPr>
        <p:blipFill>
          <a:blip r:embed="rId3">
            <a:alphaModFix/>
          </a:blip>
          <a:stretch>
            <a:fillRect/>
          </a:stretch>
        </p:blipFill>
        <p:spPr>
          <a:xfrm>
            <a:off x="152400" y="1217625"/>
            <a:ext cx="8839202" cy="29634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98102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intuition behind the RSI-based trading strategy revolves around capturing momentum reversals by identifying overbought and oversold conditions in the market.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Strategy Logic</a:t>
            </a:r>
            <a:endParaRPr sz="1400">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Buying on Oversold Conditions</a:t>
            </a:r>
            <a:r>
              <a:rPr lang="en">
                <a:solidFill>
                  <a:schemeClr val="dk1"/>
                </a:solidFill>
                <a:latin typeface="Times New Roman"/>
                <a:ea typeface="Times New Roman"/>
                <a:cs typeface="Times New Roman"/>
                <a:sym typeface="Times New Roman"/>
              </a:rPr>
              <a:t>: The strategy interprets an RSI value dropping below a lower threshold (n1) as an indicator that the asset is oversold. The assumption is that the asset's price has been pushed too low, and a reversal or correction is likely. Buying at this point aims to capture the potential upward swing as the market corrects the oversold condition.</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Selling on Overbought Conditions</a:t>
            </a:r>
            <a:r>
              <a:rPr lang="en">
                <a:solidFill>
                  <a:schemeClr val="dk1"/>
                </a:solidFill>
                <a:latin typeface="Times New Roman"/>
                <a:ea typeface="Times New Roman"/>
                <a:cs typeface="Times New Roman"/>
                <a:sym typeface="Times New Roman"/>
              </a:rPr>
              <a:t>: Conversely, when the RSI rises above a higher threshold (n1), it suggests the asset is overbought. The price may have risen too quickly, and a pullback or downward correction could be imminent. Closing positions or selling at this point is aimed at capitalizing on the expected downturn or at least protecting the profits from a potential reversal.</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values of N1 and N2 are initialised as 25 and 70 initially. However, it is optimised for every stock and values of N1 and N2 are stored which are used during the testing period</a:t>
            </a:r>
            <a:endParaRPr sz="1400">
              <a:solidFill>
                <a:schemeClr val="dk1"/>
              </a:solidFill>
              <a:latin typeface="Times New Roman"/>
              <a:ea typeface="Times New Roman"/>
              <a:cs typeface="Times New Roman"/>
              <a:sym typeface="Times New Roman"/>
            </a:endParaRPr>
          </a:p>
        </p:txBody>
      </p:sp>
      <p:sp>
        <p:nvSpPr>
          <p:cNvPr id="118" name="Google Shape;118;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750">
                <a:solidFill>
                  <a:srgbClr val="57068C"/>
                </a:solidFill>
                <a:latin typeface="Roboto"/>
                <a:ea typeface="Roboto"/>
                <a:cs typeface="Roboto"/>
                <a:sym typeface="Roboto"/>
              </a:rPr>
              <a:t>Methodology </a:t>
            </a:r>
            <a:r>
              <a:rPr b="1" lang="en" sz="2400">
                <a:solidFill>
                  <a:srgbClr val="57068C"/>
                </a:solidFill>
                <a:latin typeface="Roboto"/>
                <a:ea typeface="Roboto"/>
                <a:cs typeface="Roboto"/>
                <a:sym typeface="Roboto"/>
              </a:rPr>
              <a:t>| RSI Trading Strategy</a:t>
            </a:r>
            <a:endParaRPr b="1" sz="2400">
              <a:solidFill>
                <a:srgbClr val="57068C"/>
              </a:solidFill>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spcBef>
                <a:spcPts val="1200"/>
              </a:spcBef>
              <a:spcAft>
                <a:spcPts val="0"/>
              </a:spcAft>
              <a:buNone/>
            </a:pPr>
            <a:r>
              <a:t/>
            </a:r>
            <a:endParaRPr b="1">
              <a:solidFill>
                <a:srgbClr val="57068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750">
                <a:solidFill>
                  <a:srgbClr val="57068C"/>
                </a:solidFill>
                <a:latin typeface="Roboto"/>
                <a:ea typeface="Roboto"/>
                <a:cs typeface="Roboto"/>
                <a:sym typeface="Roboto"/>
              </a:rPr>
              <a:t>Methodology </a:t>
            </a:r>
            <a:r>
              <a:rPr b="1" lang="en" sz="2400">
                <a:solidFill>
                  <a:srgbClr val="57068C"/>
                </a:solidFill>
                <a:latin typeface="Roboto"/>
                <a:ea typeface="Roboto"/>
                <a:cs typeface="Roboto"/>
                <a:sym typeface="Roboto"/>
              </a:rPr>
              <a:t>| RSI Backtesting Graph</a:t>
            </a:r>
            <a:endParaRPr b="1" sz="2400">
              <a:solidFill>
                <a:srgbClr val="57068C"/>
              </a:solidFill>
            </a:endParaRPr>
          </a:p>
          <a:p>
            <a:pPr indent="0" lvl="0" marL="0" rtl="0" algn="l">
              <a:lnSpc>
                <a:spcPct val="115000"/>
              </a:lnSpc>
              <a:spcBef>
                <a:spcPts val="400"/>
              </a:spcBef>
              <a:spcAft>
                <a:spcPts val="0"/>
              </a:spcAft>
              <a:buNone/>
            </a:pPr>
            <a:r>
              <a:t/>
            </a:r>
            <a:endParaRPr b="1" sz="1800">
              <a:solidFill>
                <a:srgbClr val="57068C"/>
              </a:solidFill>
            </a:endParaRPr>
          </a:p>
          <a:p>
            <a:pPr indent="0" lvl="0" marL="0" rtl="0" algn="l">
              <a:spcBef>
                <a:spcPts val="1200"/>
              </a:spcBef>
              <a:spcAft>
                <a:spcPts val="0"/>
              </a:spcAft>
              <a:buNone/>
            </a:pPr>
            <a:r>
              <a:t/>
            </a:r>
            <a:endParaRPr b="1">
              <a:solidFill>
                <a:srgbClr val="57068C"/>
              </a:solidFill>
            </a:endParaRPr>
          </a:p>
        </p:txBody>
      </p:sp>
      <p:sp>
        <p:nvSpPr>
          <p:cNvPr id="124" name="Google Shape;124;p23"/>
          <p:cNvSpPr txBox="1"/>
          <p:nvPr>
            <p:ph idx="1" type="body"/>
          </p:nvPr>
        </p:nvSpPr>
        <p:spPr>
          <a:xfrm>
            <a:off x="1408800" y="4398300"/>
            <a:ext cx="6350100" cy="821400"/>
          </a:xfrm>
          <a:prstGeom prst="rect">
            <a:avLst/>
          </a:prstGeom>
        </p:spPr>
        <p:txBody>
          <a:bodyPr anchorCtr="0" anchor="t" bIns="91425" lIns="91425" spcFirstLastPara="1" rIns="91425" wrap="square" tIns="91425">
            <a:normAutofit fontScale="77500" lnSpcReduction="10000"/>
          </a:bodyPr>
          <a:lstStyle/>
          <a:p>
            <a:pPr indent="0" lvl="0" marL="0" rtl="0" algn="l">
              <a:lnSpc>
                <a:spcPct val="6000"/>
              </a:lnSpc>
              <a:spcBef>
                <a:spcPts val="0"/>
              </a:spcBef>
              <a:spcAft>
                <a:spcPts val="0"/>
              </a:spcAft>
              <a:buNone/>
            </a:pPr>
            <a:r>
              <a:rPr b="1" lang="en" sz="1929">
                <a:solidFill>
                  <a:schemeClr val="dk1"/>
                </a:solidFill>
              </a:rPr>
              <a:t>Figure: Backtesting result of asset </a:t>
            </a:r>
            <a:r>
              <a:rPr b="1" lang="en" sz="1711">
                <a:solidFill>
                  <a:schemeClr val="dk1"/>
                </a:solidFill>
              </a:rPr>
              <a:t>PG </a:t>
            </a:r>
            <a:r>
              <a:rPr b="1" lang="en" sz="1929">
                <a:solidFill>
                  <a:schemeClr val="dk1"/>
                </a:solidFill>
              </a:rPr>
              <a:t>on RSI signal, from 2015 to 2016.</a:t>
            </a:r>
            <a:endParaRPr b="1" sz="1929">
              <a:solidFill>
                <a:schemeClr val="dk1"/>
              </a:solidFill>
            </a:endParaRPr>
          </a:p>
          <a:p>
            <a:pPr indent="0" lvl="0" marL="0" rtl="0" algn="l">
              <a:lnSpc>
                <a:spcPct val="100000"/>
              </a:lnSpc>
              <a:spcBef>
                <a:spcPts val="1200"/>
              </a:spcBef>
              <a:spcAft>
                <a:spcPts val="1200"/>
              </a:spcAft>
              <a:buNone/>
            </a:pPr>
            <a:r>
              <a:rPr lang="en" sz="1211">
                <a:solidFill>
                  <a:schemeClr val="dk1"/>
                </a:solidFill>
              </a:rPr>
              <a:t>Notes: For each single asset, we generate a backtesting graph for a parameter combination in a new period. In this RSI strategy, we took PG as an example and plot the testing result of first period. Since the range of close price and RSI values are in different scale, in backtesting package the bt.plot() function will plot them into two graph section.</a:t>
            </a:r>
            <a:endParaRPr sz="2016">
              <a:solidFill>
                <a:schemeClr val="dk1"/>
              </a:solidFill>
            </a:endParaRPr>
          </a:p>
        </p:txBody>
      </p:sp>
      <p:sp>
        <p:nvSpPr>
          <p:cNvPr id="125" name="Google Shape;125;p23"/>
          <p:cNvSpPr txBox="1"/>
          <p:nvPr/>
        </p:nvSpPr>
        <p:spPr>
          <a:xfrm>
            <a:off x="0" y="0"/>
            <a:ext cx="7682700" cy="357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152400" y="1017725"/>
            <a:ext cx="8479411" cy="322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