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64" r:id="rId5"/>
    <p:sldId id="313" r:id="rId6"/>
    <p:sldId id="314" r:id="rId7"/>
    <p:sldId id="315" r:id="rId8"/>
    <p:sldId id="316" r:id="rId9"/>
    <p:sldId id="317" r:id="rId10"/>
    <p:sldId id="318" r:id="rId11"/>
    <p:sldId id="319" r:id="rId12"/>
    <p:sldId id="320" r:id="rId13"/>
    <p:sldId id="323" r:id="rId14"/>
    <p:sldId id="324" r:id="rId15"/>
    <p:sldId id="322" r:id="rId16"/>
    <p:sldId id="325" r:id="rId17"/>
    <p:sldId id="32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5/5/2021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5/5/2021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5/5/2021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5/5/2021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5/5/2021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5/5/2021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en-US" sz="6000" cap="none" dirty="0"/>
              <a:t>Logistic Regression-R</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682062"/>
            <a:ext cx="8652788" cy="457201"/>
          </a:xfrm>
        </p:spPr>
        <p:txBody>
          <a:bodyPr>
            <a:normAutofit/>
          </a:bodyPr>
          <a:lstStyle/>
          <a:p>
            <a:pPr>
              <a:spcAft>
                <a:spcPts val="600"/>
              </a:spcAft>
            </a:pPr>
            <a:r>
              <a:rPr lang="en-US" sz="1800" dirty="0"/>
              <a:t>S M Amanullah</a:t>
            </a:r>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AE272-C8AC-4732-8F4D-ABFFA4FD0ECC}"/>
              </a:ext>
            </a:extLst>
          </p:cNvPr>
          <p:cNvSpPr>
            <a:spLocks noGrp="1"/>
          </p:cNvSpPr>
          <p:nvPr>
            <p:ph type="title"/>
          </p:nvPr>
        </p:nvSpPr>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                    Bivariate analysis</a:t>
            </a:r>
            <a:endParaRPr lang="en-IN" dirty="0"/>
          </a:p>
        </p:txBody>
      </p:sp>
      <p:sp>
        <p:nvSpPr>
          <p:cNvPr id="3" name="Content Placeholder 2">
            <a:extLst>
              <a:ext uri="{FF2B5EF4-FFF2-40B4-BE49-F238E27FC236}">
                <a16:creationId xmlns:a16="http://schemas.microsoft.com/office/drawing/2014/main" id="{ED276292-2A2D-4697-BBA0-551414061DE3}"/>
              </a:ext>
            </a:extLst>
          </p:cNvPr>
          <p:cNvSpPr>
            <a:spLocks noGrp="1"/>
          </p:cNvSpPr>
          <p:nvPr>
            <p:ph idx="1"/>
          </p:nvPr>
        </p:nvSpPr>
        <p:spPr/>
        <p:txBody>
          <a:bodyPr/>
          <a:lstStyle/>
          <a:p>
            <a:pPr>
              <a:buFont typeface="Wingdings" panose="05000000000000000000" pitchFamily="2" charset="2"/>
              <a:buChar char="q"/>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Analysis of variance (ANOVA) is a statistical technique that is used to check if the means of two or more groups are significantly different from each other. ANOVA checks the impact of one or more factors by comparing the means of different samples.</a:t>
            </a:r>
          </a:p>
          <a:p>
            <a:pPr>
              <a:lnSpc>
                <a:spcPct val="107000"/>
              </a:lnSpc>
              <a:spcAft>
                <a:spcPts val="800"/>
              </a:spcAft>
              <a:buFont typeface="Wingdings" panose="05000000000000000000" pitchFamily="2" charset="2"/>
              <a:buChar char="q"/>
            </a:pPr>
            <a:r>
              <a:rPr lang="en-US" sz="1800" dirty="0">
                <a:effectLst/>
                <a:latin typeface="Calibri" panose="020F0502020204030204" pitchFamily="34" charset="0"/>
                <a:ea typeface="Calibri" panose="020F0502020204030204" pitchFamily="34" charset="0"/>
                <a:cs typeface="Times New Roman" panose="02020603050405020304" pitchFamily="18" charset="0"/>
              </a:rPr>
              <a:t>Small P-Value--&gt; Variables are correlated (H0 is rejected)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q"/>
            </a:pPr>
            <a:r>
              <a:rPr lang="en-US" sz="1800" dirty="0">
                <a:effectLst/>
                <a:latin typeface="Calibri" panose="020F0502020204030204" pitchFamily="34" charset="0"/>
                <a:ea typeface="Calibri" panose="020F0502020204030204" pitchFamily="34" charset="0"/>
                <a:cs typeface="Times New Roman" panose="02020603050405020304" pitchFamily="18" charset="0"/>
              </a:rPr>
              <a:t>Large P-Value--&gt; Variables are NOT correlated (H0 is accepted)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r>
              <a:rPr lang="en-IN"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The </a:t>
            </a:r>
            <a:r>
              <a:rPr lang="en-IN" sz="18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Chi</a:t>
            </a:r>
            <a:r>
              <a:rPr lang="en-IN"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t>
            </a:r>
            <a:r>
              <a:rPr lang="en-IN" sz="18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Square Test</a:t>
            </a:r>
            <a:r>
              <a:rPr lang="en-IN"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of Independence determines whether there is an association between categorical variables (i.e., whether the variables are independent or related). It is a nonparametric test. This test is also known as: </a:t>
            </a:r>
            <a:r>
              <a:rPr lang="en-IN" sz="18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Chi</a:t>
            </a:r>
            <a:r>
              <a:rPr lang="en-IN"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t>
            </a:r>
            <a:r>
              <a:rPr lang="en-IN" sz="18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Square Test</a:t>
            </a:r>
            <a:r>
              <a:rPr lang="en-IN"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of Association.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24748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947BF-1592-474E-AAA4-03C21348AA4D}"/>
              </a:ext>
            </a:extLst>
          </p:cNvPr>
          <p:cNvSpPr>
            <a:spLocks noGrp="1"/>
          </p:cNvSpPr>
          <p:nvPr>
            <p:ph type="title"/>
          </p:nvPr>
        </p:nvSpPr>
        <p:spPr/>
        <p:txBody>
          <a:bodyPr/>
          <a:lstStyle/>
          <a:p>
            <a:r>
              <a:rPr lang="en-IN" dirty="0"/>
              <a:t>                 Logistic Regression</a:t>
            </a:r>
          </a:p>
        </p:txBody>
      </p:sp>
      <p:sp>
        <p:nvSpPr>
          <p:cNvPr id="3" name="Content Placeholder 2">
            <a:extLst>
              <a:ext uri="{FF2B5EF4-FFF2-40B4-BE49-F238E27FC236}">
                <a16:creationId xmlns:a16="http://schemas.microsoft.com/office/drawing/2014/main" id="{70B995E4-9247-4DF8-BF0A-76255BD2B6F0}"/>
              </a:ext>
            </a:extLst>
          </p:cNvPr>
          <p:cNvSpPr>
            <a:spLocks noGrp="1"/>
          </p:cNvSpPr>
          <p:nvPr>
            <p:ph idx="1"/>
          </p:nvPr>
        </p:nvSpPr>
        <p:spPr/>
        <p:txBody>
          <a:bodyPr/>
          <a:lstStyle/>
          <a:p>
            <a:pPr>
              <a:buFont typeface="Wingdings" panose="05000000000000000000" pitchFamily="2" charset="2"/>
              <a:buChar char="q"/>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statistics, the </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logistic r</a:t>
            </a:r>
            <a:r>
              <a:rPr lang="en-US" sz="1800" b="1" dirty="0">
                <a:effectLst/>
                <a:latin typeface="Calibri" panose="020F0502020204030204" pitchFamily="34" charset="0"/>
                <a:ea typeface="Calibri" panose="020F0502020204030204" pitchFamily="34" charset="0"/>
                <a:cs typeface="Calibri" panose="020F0502020204030204" pitchFamily="34" charset="0"/>
              </a:rPr>
              <a:t>egression</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is used to model the probability of a certain class or event existing such as pass/fail, win/lose, alive/dead or healthy/sick. This can be extended to model several classes of events such as determining whether an image contains a cat, dog, lion,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pPr>
              <a:lnSpc>
                <a:spcPct val="107000"/>
              </a:lnSpc>
              <a:spcAft>
                <a:spcPts val="800"/>
              </a:spcAft>
              <a:buFont typeface="Wingdings" panose="05000000000000000000" pitchFamily="2" charset="2"/>
              <a:buChar char="q"/>
            </a:pPr>
            <a:r>
              <a:rPr lang="en-US" sz="1800" b="1" dirty="0">
                <a:effectLst/>
                <a:latin typeface="Calibri" panose="020F0502020204030204" pitchFamily="34" charset="0"/>
                <a:ea typeface="Calibri" panose="020F0502020204030204" pitchFamily="34" charset="0"/>
                <a:cs typeface="Calibri" panose="020F0502020204030204" pitchFamily="34" charset="0"/>
              </a:rPr>
              <a:t>Null deviance: 6427.6 on 4658 degrees of freedom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q"/>
            </a:pPr>
            <a:r>
              <a:rPr lang="en-US" sz="1800" b="1" dirty="0">
                <a:effectLst/>
                <a:latin typeface="Calibri" panose="020F0502020204030204" pitchFamily="34" charset="0"/>
                <a:ea typeface="Calibri" panose="020F0502020204030204" pitchFamily="34" charset="0"/>
                <a:cs typeface="Calibri" panose="020F0502020204030204" pitchFamily="34" charset="0"/>
              </a:rPr>
              <a:t>Residual deviance: 2010.4 on 4619 degrees of freedom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q"/>
            </a:pPr>
            <a:r>
              <a:rPr lang="en-US" sz="1800" b="1" dirty="0">
                <a:effectLst/>
                <a:latin typeface="Calibri" panose="020F0502020204030204" pitchFamily="34" charset="0"/>
                <a:ea typeface="Calibri" panose="020F0502020204030204" pitchFamily="34" charset="0"/>
                <a:cs typeface="Calibri" panose="020F0502020204030204" pitchFamily="34" charset="0"/>
              </a:rPr>
              <a:t>AIC: 2090.4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2462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7844A-B6D1-42F5-8797-FA752B208CB9}"/>
              </a:ext>
            </a:extLst>
          </p:cNvPr>
          <p:cNvSpPr>
            <a:spLocks noGrp="1"/>
          </p:cNvSpPr>
          <p:nvPr>
            <p:ph type="title"/>
          </p:nvPr>
        </p:nvSpPr>
        <p:spPr/>
        <p:txBody>
          <a:bodyPr/>
          <a:lstStyle/>
          <a:p>
            <a:r>
              <a:rPr lang="en-IN" dirty="0"/>
              <a:t>                Results Obtained</a:t>
            </a:r>
          </a:p>
        </p:txBody>
      </p:sp>
      <p:sp>
        <p:nvSpPr>
          <p:cNvPr id="3" name="Content Placeholder 2">
            <a:extLst>
              <a:ext uri="{FF2B5EF4-FFF2-40B4-BE49-F238E27FC236}">
                <a16:creationId xmlns:a16="http://schemas.microsoft.com/office/drawing/2014/main" id="{61C3AEC8-F0D1-4F54-AEA7-B1F92772582B}"/>
              </a:ext>
            </a:extLst>
          </p:cNvPr>
          <p:cNvSpPr>
            <a:spLocks noGrp="1"/>
          </p:cNvSpPr>
          <p:nvPr>
            <p:ph idx="1"/>
          </p:nvPr>
        </p:nvSpPr>
        <p:spPr/>
        <p:txBody>
          <a:bodyPr>
            <a:normAutofit/>
          </a:bodyPr>
          <a:lstStyle/>
          <a:p>
            <a:endParaRPr lang="en-US" dirty="0"/>
          </a:p>
          <a:p>
            <a:pPr>
              <a:buFont typeface="Wingdings" panose="05000000000000000000" pitchFamily="2" charset="2"/>
              <a:buChar char="q"/>
            </a:pPr>
            <a:r>
              <a:rPr lang="en-US" sz="1800" dirty="0">
                <a:effectLst/>
                <a:latin typeface="Calibri" panose="020F0502020204030204" pitchFamily="34" charset="0"/>
                <a:ea typeface="Calibri" panose="020F0502020204030204" pitchFamily="34" charset="0"/>
                <a:cs typeface="Calibri" panose="020F0502020204030204" pitchFamily="34" charset="0"/>
              </a:rPr>
              <a:t>Confusion matrices are used to visualize important predictive analytics like recall, specificity, accuracy, and precision. Confusion matrices are useful because they give direct comparisons of values like True Positives, False Positives, True Negatives and False Negatives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r>
              <a:rPr lang="en-US" dirty="0"/>
              <a:t>Following is the prediction:</a:t>
            </a:r>
            <a:endParaRPr lang="en-US" b="0" i="0" dirty="0">
              <a:effectLst/>
            </a:endParaRPr>
          </a:p>
          <a:p>
            <a:pPr>
              <a:buFont typeface="Wingdings" panose="05000000000000000000" pitchFamily="2" charset="2"/>
              <a:buChar char="q"/>
            </a:pPr>
            <a:r>
              <a:rPr lang="en-US" b="0" i="0" dirty="0">
                <a:effectLst/>
              </a:rPr>
              <a:t>Prediction   0   1</a:t>
            </a:r>
            <a:br>
              <a:rPr lang="en-US" dirty="0"/>
            </a:br>
            <a:r>
              <a:rPr lang="en-US" b="0" i="0" dirty="0">
                <a:effectLst/>
              </a:rPr>
              <a:t>            0 139  44</a:t>
            </a:r>
            <a:br>
              <a:rPr lang="en-US" dirty="0"/>
            </a:br>
            <a:r>
              <a:rPr lang="en-US" b="0" i="0" dirty="0">
                <a:effectLst/>
              </a:rPr>
              <a:t>            1  12  73</a:t>
            </a:r>
          </a:p>
          <a:p>
            <a:pPr>
              <a:buFont typeface="Wingdings" panose="05000000000000000000" pitchFamily="2" charset="2"/>
              <a:buChar char="q"/>
            </a:pPr>
            <a:r>
              <a:rPr lang="en-US" dirty="0"/>
              <a:t>Model predicted 0 as 0, 139 times and 0 as 1, 44 times.</a:t>
            </a:r>
          </a:p>
          <a:p>
            <a:pPr>
              <a:buFont typeface="Wingdings" panose="05000000000000000000" pitchFamily="2" charset="2"/>
              <a:buChar char="q"/>
            </a:pPr>
            <a:r>
              <a:rPr lang="en-US" b="0" i="0" dirty="0">
                <a:effectLst/>
              </a:rPr>
              <a:t>Model predicted 1 as 0, 12 times and 1 as 1, 73 times.</a:t>
            </a:r>
          </a:p>
          <a:p>
            <a:pPr>
              <a:buFont typeface="Wingdings" panose="05000000000000000000" pitchFamily="2" charset="2"/>
              <a:buChar char="q"/>
            </a:pPr>
            <a:r>
              <a:rPr lang="en-US" sz="1800" b="1" i="0" dirty="0">
                <a:effectLst/>
                <a:latin typeface="Calibri" panose="020F0502020204030204" pitchFamily="34" charset="0"/>
                <a:cs typeface="Calibri" panose="020F0502020204030204" pitchFamily="34" charset="0"/>
              </a:rPr>
              <a:t>The</a:t>
            </a:r>
            <a:r>
              <a:rPr lang="en-US" b="1" i="0" dirty="0">
                <a:effectLst/>
                <a:latin typeface="Nunito"/>
              </a:rPr>
              <a:t> accuracy of the logistic regression model is 0.94 or </a:t>
            </a:r>
            <a:r>
              <a:rPr lang="en-US" b="1" i="0" dirty="0">
                <a:effectLst/>
                <a:latin typeface="Calibri" panose="020F0502020204030204" pitchFamily="34" charset="0"/>
                <a:cs typeface="Calibri" panose="020F0502020204030204" pitchFamily="34" charset="0"/>
              </a:rPr>
              <a:t>94.5</a:t>
            </a:r>
            <a:r>
              <a:rPr lang="en-US" b="1" i="0" dirty="0">
                <a:effectLst/>
                <a:latin typeface="Nunito"/>
              </a:rPr>
              <a:t>%</a:t>
            </a:r>
            <a:endParaRPr lang="en-IN" b="1" dirty="0"/>
          </a:p>
        </p:txBody>
      </p:sp>
    </p:spTree>
    <p:extLst>
      <p:ext uri="{BB962C8B-B14F-4D97-AF65-F5344CB8AC3E}">
        <p14:creationId xmlns:p14="http://schemas.microsoft.com/office/powerpoint/2010/main" val="400232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AD699-A05C-4984-984C-12DA41CBF980}"/>
              </a:ext>
            </a:extLst>
          </p:cNvPr>
          <p:cNvSpPr>
            <a:spLocks noGrp="1"/>
          </p:cNvSpPr>
          <p:nvPr>
            <p:ph type="title"/>
          </p:nvPr>
        </p:nvSpPr>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Business Recommendations</a:t>
            </a:r>
            <a:endParaRPr lang="en-IN" dirty="0"/>
          </a:p>
        </p:txBody>
      </p:sp>
      <p:sp>
        <p:nvSpPr>
          <p:cNvPr id="3" name="Content Placeholder 2">
            <a:extLst>
              <a:ext uri="{FF2B5EF4-FFF2-40B4-BE49-F238E27FC236}">
                <a16:creationId xmlns:a16="http://schemas.microsoft.com/office/drawing/2014/main" id="{73975470-74FC-4D89-80D1-2B51844C9A19}"/>
              </a:ext>
            </a:extLst>
          </p:cNvPr>
          <p:cNvSpPr>
            <a:spLocks noGrp="1"/>
          </p:cNvSpPr>
          <p:nvPr>
            <p:ph idx="1"/>
          </p:nvPr>
        </p:nvSpPr>
        <p:spPr/>
        <p:txBody>
          <a:bodyPr/>
          <a:lstStyle/>
          <a:p>
            <a:pPr lvl="0">
              <a:lnSpc>
                <a:spcPct val="107000"/>
              </a:lnSpc>
              <a:spcAft>
                <a:spcPts val="800"/>
              </a:spcAft>
              <a:buFont typeface="Wingdings" panose="05000000000000000000" pitchFamily="2" charset="2"/>
              <a:buChar char="q"/>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People who spent less time on the website are the one who clicked the ad.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q"/>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Most of them were male.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q"/>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People below the age of 50 years, most likely to click on the ad.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q"/>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People with less internet usage are more likely to click on the ad.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q"/>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Time frame where people mostly clicked on the ad was either early morning or in the evening and less were on noon.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71360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E7932A6-2339-4F93-903C-B38251AA2AFB}"/>
              </a:ext>
            </a:extLst>
          </p:cNvPr>
          <p:cNvSpPr>
            <a:spLocks noGrp="1"/>
          </p:cNvSpPr>
          <p:nvPr>
            <p:ph type="title"/>
          </p:nvPr>
        </p:nvSpPr>
        <p:spPr>
          <a:xfrm>
            <a:off x="3053918" y="642593"/>
            <a:ext cx="8071282" cy="5474121"/>
          </a:xfrm>
        </p:spPr>
        <p:txBody>
          <a:bodyPr>
            <a:normAutofit/>
          </a:bodyPr>
          <a:lstStyle/>
          <a:p>
            <a:r>
              <a:rPr lang="en-IN" sz="8000" dirty="0"/>
              <a:t>Thank You!</a:t>
            </a:r>
          </a:p>
        </p:txBody>
      </p:sp>
    </p:spTree>
    <p:extLst>
      <p:ext uri="{BB962C8B-B14F-4D97-AF65-F5344CB8AC3E}">
        <p14:creationId xmlns:p14="http://schemas.microsoft.com/office/powerpoint/2010/main" val="2141557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4B665-19FE-445B-8090-A2479DF262A8}"/>
              </a:ext>
            </a:extLst>
          </p:cNvPr>
          <p:cNvSpPr>
            <a:spLocks noGrp="1"/>
          </p:cNvSpPr>
          <p:nvPr>
            <p:ph type="title"/>
          </p:nvPr>
        </p:nvSpPr>
        <p:spPr/>
        <p:txBody>
          <a:bodyPr/>
          <a:lstStyle/>
          <a:p>
            <a:r>
              <a:rPr lang="en-IN" dirty="0"/>
              <a:t>                            Objectives</a:t>
            </a:r>
          </a:p>
        </p:txBody>
      </p:sp>
      <p:sp>
        <p:nvSpPr>
          <p:cNvPr id="3" name="Content Placeholder 2">
            <a:extLst>
              <a:ext uri="{FF2B5EF4-FFF2-40B4-BE49-F238E27FC236}">
                <a16:creationId xmlns:a16="http://schemas.microsoft.com/office/drawing/2014/main" id="{EF7C7776-3621-4CD7-AAA8-7A703F8BD081}"/>
              </a:ext>
            </a:extLst>
          </p:cNvPr>
          <p:cNvSpPr>
            <a:spLocks noGrp="1"/>
          </p:cNvSpPr>
          <p:nvPr>
            <p:ph idx="1"/>
          </p:nvPr>
        </p:nvSpPr>
        <p:spPr/>
        <p:txBody>
          <a:bodyPr>
            <a:normAutofit/>
          </a:bodyPr>
          <a:lstStyle/>
          <a:p>
            <a:r>
              <a:rPr lang="en-US" sz="2000" dirty="0">
                <a:latin typeface="Calisto MT" panose="02040603050505030304" pitchFamily="18" charset="0"/>
              </a:rPr>
              <a:t>W</a:t>
            </a:r>
            <a:r>
              <a:rPr lang="en-US" sz="2000" b="0" i="0" dirty="0">
                <a:effectLst/>
                <a:latin typeface="Calisto MT" panose="02040603050505030304" pitchFamily="18" charset="0"/>
              </a:rPr>
              <a:t>e will work with the advertising data of a marketing agency to develop a machine learning algorithm that predicts if a particular user will click on an advertisement.  However, targeting the right audience is still a challenge in online marketing. Spending millions to display the advertisement to the audience that is not likely to buy your products can be costly.</a:t>
            </a:r>
          </a:p>
          <a:p>
            <a:endParaRPr lang="en-US" sz="2000" dirty="0">
              <a:latin typeface="Calisto MT" panose="02040603050505030304" pitchFamily="18" charset="0"/>
            </a:endParaRPr>
          </a:p>
          <a:p>
            <a:pPr marL="0" indent="0">
              <a:buNone/>
            </a:pPr>
            <a:endParaRPr lang="en-US" sz="2000" b="0" i="0" dirty="0">
              <a:effectLst/>
              <a:latin typeface="Calisto MT" panose="02040603050505030304" pitchFamily="18" charset="0"/>
            </a:endParaRPr>
          </a:p>
          <a:p>
            <a:r>
              <a:rPr lang="en-US" sz="2000" dirty="0">
                <a:latin typeface="Calisto MT" panose="02040603050505030304" pitchFamily="18" charset="0"/>
              </a:rPr>
              <a:t>We will see if we can use the other 9 variables to accurately predict the value 'Clicked on Ad' variable.</a:t>
            </a:r>
            <a:endParaRPr lang="en-IN" sz="2000" dirty="0">
              <a:latin typeface="Calisto MT" panose="02040603050505030304" pitchFamily="18" charset="0"/>
            </a:endParaRPr>
          </a:p>
        </p:txBody>
      </p:sp>
    </p:spTree>
    <p:extLst>
      <p:ext uri="{BB962C8B-B14F-4D97-AF65-F5344CB8AC3E}">
        <p14:creationId xmlns:p14="http://schemas.microsoft.com/office/powerpoint/2010/main" val="4163901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F975D-4296-4990-99AA-44AC371B4454}"/>
              </a:ext>
            </a:extLst>
          </p:cNvPr>
          <p:cNvSpPr>
            <a:spLocks noGrp="1"/>
          </p:cNvSpPr>
          <p:nvPr>
            <p:ph type="title"/>
          </p:nvPr>
        </p:nvSpPr>
        <p:spPr>
          <a:xfrm>
            <a:off x="1066800" y="642594"/>
            <a:ext cx="10058400" cy="990897"/>
          </a:xfrm>
        </p:spPr>
        <p:txBody>
          <a:bodyPr/>
          <a:lstStyle/>
          <a:p>
            <a:r>
              <a:rPr lang="en-IN" sz="4000" dirty="0"/>
              <a:t>Count of Variables &amp; Observations</a:t>
            </a:r>
            <a:endParaRPr lang="en-IN" dirty="0"/>
          </a:p>
        </p:txBody>
      </p:sp>
      <p:sp>
        <p:nvSpPr>
          <p:cNvPr id="3" name="Content Placeholder 2">
            <a:extLst>
              <a:ext uri="{FF2B5EF4-FFF2-40B4-BE49-F238E27FC236}">
                <a16:creationId xmlns:a16="http://schemas.microsoft.com/office/drawing/2014/main" id="{9B72B38D-A15A-48DD-9795-1905A558C9EF}"/>
              </a:ext>
            </a:extLst>
          </p:cNvPr>
          <p:cNvSpPr>
            <a:spLocks noGrp="1"/>
          </p:cNvSpPr>
          <p:nvPr>
            <p:ph idx="1"/>
          </p:nvPr>
        </p:nvSpPr>
        <p:spPr>
          <a:xfrm>
            <a:off x="1066800" y="1633491"/>
            <a:ext cx="10058400" cy="4660777"/>
          </a:xfrm>
        </p:spPr>
        <p:txBody>
          <a:bodyPr>
            <a:normAutofit/>
          </a:bodyPr>
          <a:lstStyle/>
          <a:p>
            <a:pPr>
              <a:buFont typeface="Courier New" panose="02070309020205020404" pitchFamily="49" charset="0"/>
              <a:buChar char="o"/>
            </a:pPr>
            <a:r>
              <a:rPr lang="en-US" sz="1600" dirty="0">
                <a:solidFill>
                  <a:schemeClr val="tx1"/>
                </a:solidFill>
                <a:latin typeface="Calisto MT" panose="02040603050505030304" pitchFamily="18" charset="0"/>
              </a:rPr>
              <a:t>Total variables: 10</a:t>
            </a:r>
          </a:p>
          <a:p>
            <a:pPr>
              <a:buFont typeface="Courier New" panose="02070309020205020404" pitchFamily="49" charset="0"/>
              <a:buChar char="o"/>
            </a:pPr>
            <a:r>
              <a:rPr lang="en-IN" sz="1600" dirty="0">
                <a:solidFill>
                  <a:schemeClr val="tx1"/>
                </a:solidFill>
                <a:latin typeface="Calisto MT" panose="02040603050505030304" pitchFamily="18" charset="0"/>
              </a:rPr>
              <a:t>Target variable is Clicked</a:t>
            </a:r>
            <a:r>
              <a:rPr lang="en-IN" sz="1600" dirty="0">
                <a:latin typeface="Calisto MT" panose="02040603050505030304" pitchFamily="18" charset="0"/>
              </a:rPr>
              <a:t>.</a:t>
            </a:r>
            <a:endParaRPr lang="en-US" sz="1600" dirty="0">
              <a:solidFill>
                <a:schemeClr val="tx1"/>
              </a:solidFill>
              <a:latin typeface="Calisto MT" panose="02040603050505030304" pitchFamily="18" charset="0"/>
            </a:endParaRPr>
          </a:p>
          <a:p>
            <a:pPr>
              <a:buFont typeface="Courier New" panose="02070309020205020404" pitchFamily="49" charset="0"/>
              <a:buChar char="o"/>
            </a:pPr>
            <a:r>
              <a:rPr lang="en-US" sz="1600" dirty="0">
                <a:solidFill>
                  <a:schemeClr val="tx1"/>
                </a:solidFill>
                <a:latin typeface="Calisto MT" panose="02040603050505030304" pitchFamily="18" charset="0"/>
              </a:rPr>
              <a:t>Variables which were correlated with the target variable:</a:t>
            </a:r>
          </a:p>
          <a:p>
            <a:pPr>
              <a:buFont typeface="Wingdings" panose="05000000000000000000" pitchFamily="2" charset="2"/>
              <a:buChar char="q"/>
            </a:pPr>
            <a:r>
              <a:rPr lang="en-US" sz="1600" dirty="0">
                <a:effectLst/>
                <a:latin typeface="Calisto MT" panose="02040603050505030304" pitchFamily="18" charset="0"/>
                <a:ea typeface="Times New Roman" panose="02020603050405020304" pitchFamily="18" charset="0"/>
                <a:cs typeface="Times New Roman" panose="02020603050405020304" pitchFamily="18" charset="0"/>
              </a:rPr>
              <a:t>Time Spent</a:t>
            </a:r>
          </a:p>
          <a:p>
            <a:pPr>
              <a:buFont typeface="Wingdings" panose="05000000000000000000" pitchFamily="2" charset="2"/>
              <a:buChar char="q"/>
            </a:pPr>
            <a:r>
              <a:rPr lang="en-US" sz="1600" dirty="0">
                <a:effectLst/>
                <a:latin typeface="Calisto MT" panose="02040603050505030304" pitchFamily="18" charset="0"/>
                <a:ea typeface="Times New Roman" panose="02020603050405020304" pitchFamily="18" charset="0"/>
                <a:cs typeface="Times New Roman" panose="02020603050405020304" pitchFamily="18" charset="0"/>
              </a:rPr>
              <a:t>Age</a:t>
            </a:r>
          </a:p>
          <a:p>
            <a:pPr>
              <a:buFont typeface="Wingdings" panose="05000000000000000000" pitchFamily="2" charset="2"/>
              <a:buChar char="q"/>
            </a:pPr>
            <a:r>
              <a:rPr lang="en-US" sz="1600" dirty="0">
                <a:effectLst/>
                <a:latin typeface="Calisto MT" panose="02040603050505030304" pitchFamily="18" charset="0"/>
                <a:ea typeface="Times New Roman" panose="02020603050405020304" pitchFamily="18" charset="0"/>
                <a:cs typeface="Times New Roman" panose="02020603050405020304" pitchFamily="18" charset="0"/>
              </a:rPr>
              <a:t>Avg Income</a:t>
            </a:r>
          </a:p>
          <a:p>
            <a:pPr>
              <a:buFont typeface="Wingdings" panose="05000000000000000000" pitchFamily="2" charset="2"/>
              <a:buChar char="q"/>
            </a:pPr>
            <a:r>
              <a:rPr lang="en-US" sz="1600" dirty="0">
                <a:effectLst/>
                <a:latin typeface="Calisto MT" panose="02040603050505030304" pitchFamily="18" charset="0"/>
                <a:ea typeface="Times New Roman" panose="02020603050405020304" pitchFamily="18" charset="0"/>
                <a:cs typeface="Times New Roman" panose="02020603050405020304" pitchFamily="18" charset="0"/>
              </a:rPr>
              <a:t>Internet Usage</a:t>
            </a:r>
          </a:p>
          <a:p>
            <a:pPr>
              <a:buFont typeface="Wingdings" panose="05000000000000000000" pitchFamily="2" charset="2"/>
              <a:buChar char="q"/>
            </a:pPr>
            <a:r>
              <a:rPr lang="en-US" sz="1600" dirty="0">
                <a:effectLst/>
                <a:latin typeface="Calisto MT" panose="02040603050505030304" pitchFamily="18" charset="0"/>
                <a:ea typeface="Times New Roman" panose="02020603050405020304" pitchFamily="18" charset="0"/>
                <a:cs typeface="Times New Roman" panose="02020603050405020304" pitchFamily="18" charset="0"/>
              </a:rPr>
              <a:t>Male</a:t>
            </a:r>
          </a:p>
          <a:p>
            <a:pPr>
              <a:buFont typeface="Wingdings" panose="05000000000000000000" pitchFamily="2" charset="2"/>
              <a:buChar char="q"/>
            </a:pPr>
            <a:r>
              <a:rPr lang="en-US" sz="1600" dirty="0">
                <a:effectLst/>
                <a:latin typeface="Calisto MT" panose="02040603050505030304" pitchFamily="18" charset="0"/>
                <a:ea typeface="Times New Roman" panose="02020603050405020304" pitchFamily="18" charset="0"/>
                <a:cs typeface="Times New Roman" panose="02020603050405020304" pitchFamily="18" charset="0"/>
              </a:rPr>
              <a:t>Time Period</a:t>
            </a:r>
          </a:p>
          <a:p>
            <a:pPr>
              <a:buFont typeface="Wingdings" panose="05000000000000000000" pitchFamily="2" charset="2"/>
              <a:buChar char="q"/>
            </a:pPr>
            <a:r>
              <a:rPr lang="en-US" sz="1600" dirty="0">
                <a:effectLst/>
                <a:latin typeface="Calisto MT" panose="02040603050505030304" pitchFamily="18" charset="0"/>
                <a:ea typeface="Times New Roman" panose="02020603050405020304" pitchFamily="18" charset="0"/>
                <a:cs typeface="Times New Roman" panose="02020603050405020304" pitchFamily="18" charset="0"/>
              </a:rPr>
              <a:t>Ad</a:t>
            </a:r>
            <a:r>
              <a:rPr lang="en-US" sz="1600" dirty="0">
                <a:latin typeface="Calisto MT" panose="02040603050505030304" pitchFamily="18" charset="0"/>
                <a:ea typeface="Times New Roman" panose="02020603050405020304" pitchFamily="18" charset="0"/>
                <a:cs typeface="Times New Roman" panose="02020603050405020304" pitchFamily="18" charset="0"/>
              </a:rPr>
              <a:t> </a:t>
            </a:r>
            <a:r>
              <a:rPr lang="en-US" sz="1600" dirty="0">
                <a:effectLst/>
                <a:latin typeface="Calisto MT" panose="02040603050505030304" pitchFamily="18" charset="0"/>
                <a:ea typeface="Times New Roman" panose="02020603050405020304" pitchFamily="18" charset="0"/>
                <a:cs typeface="Times New Roman" panose="02020603050405020304" pitchFamily="18" charset="0"/>
              </a:rPr>
              <a:t>Topic</a:t>
            </a:r>
          </a:p>
          <a:p>
            <a:pPr>
              <a:buFont typeface="Courier New" panose="02070309020205020404" pitchFamily="49" charset="0"/>
              <a:buChar char="o"/>
            </a:pPr>
            <a:r>
              <a:rPr lang="en-US" sz="1600" dirty="0">
                <a:solidFill>
                  <a:schemeClr val="tx1"/>
                </a:solidFill>
                <a:latin typeface="Calisto MT" panose="02040603050505030304" pitchFamily="18" charset="0"/>
              </a:rPr>
              <a:t>Left out variables were not correlated or had very less relation with the Target Variable.</a:t>
            </a:r>
          </a:p>
          <a:p>
            <a:endParaRPr lang="en-IN" dirty="0"/>
          </a:p>
        </p:txBody>
      </p:sp>
    </p:spTree>
    <p:extLst>
      <p:ext uri="{BB962C8B-B14F-4D97-AF65-F5344CB8AC3E}">
        <p14:creationId xmlns:p14="http://schemas.microsoft.com/office/powerpoint/2010/main" val="90653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12E1C3-7793-408B-A23C-900A85CE7EB4}"/>
              </a:ext>
            </a:extLst>
          </p:cNvPr>
          <p:cNvSpPr>
            <a:spLocks noGrp="1"/>
          </p:cNvSpPr>
          <p:nvPr>
            <p:ph type="title"/>
          </p:nvPr>
        </p:nvSpPr>
        <p:spPr>
          <a:xfrm>
            <a:off x="1066800" y="642594"/>
            <a:ext cx="10058400" cy="1150695"/>
          </a:xfrm>
        </p:spPr>
        <p:txBody>
          <a:bodyPr/>
          <a:lstStyle/>
          <a:p>
            <a:r>
              <a:rPr lang="en-IN" sz="4000" dirty="0"/>
              <a:t>                     Significant Variables</a:t>
            </a:r>
            <a:endParaRPr lang="en-IN" dirty="0"/>
          </a:p>
        </p:txBody>
      </p:sp>
      <p:sp>
        <p:nvSpPr>
          <p:cNvPr id="5" name="Content Placeholder 4">
            <a:extLst>
              <a:ext uri="{FF2B5EF4-FFF2-40B4-BE49-F238E27FC236}">
                <a16:creationId xmlns:a16="http://schemas.microsoft.com/office/drawing/2014/main" id="{D066AB64-ECAE-445F-821A-53BD50BB4806}"/>
              </a:ext>
            </a:extLst>
          </p:cNvPr>
          <p:cNvSpPr>
            <a:spLocks noGrp="1"/>
          </p:cNvSpPr>
          <p:nvPr>
            <p:ph sz="half" idx="1"/>
          </p:nvPr>
        </p:nvSpPr>
        <p:spPr/>
        <p:txBody>
          <a:bodyPr/>
          <a:lstStyle/>
          <a:p>
            <a:pPr>
              <a:buFont typeface="Wingdings" panose="05000000000000000000" pitchFamily="2" charset="2"/>
              <a:buChar char="q"/>
            </a:pPr>
            <a:r>
              <a:rPr lang="en-US" sz="1800" dirty="0">
                <a:effectLst/>
                <a:latin typeface="Calisto MT" panose="02040603050505030304" pitchFamily="18" charset="0"/>
                <a:ea typeface="Times New Roman" panose="02020603050405020304" pitchFamily="18" charset="0"/>
                <a:cs typeface="Times New Roman" panose="02020603050405020304" pitchFamily="18" charset="0"/>
              </a:rPr>
              <a:t>Time Spent</a:t>
            </a:r>
          </a:p>
          <a:p>
            <a:pPr>
              <a:buFont typeface="Wingdings" panose="05000000000000000000" pitchFamily="2" charset="2"/>
              <a:buChar char="q"/>
            </a:pPr>
            <a:r>
              <a:rPr lang="en-US" sz="1800" dirty="0">
                <a:effectLst/>
                <a:latin typeface="Calisto MT" panose="02040603050505030304" pitchFamily="18" charset="0"/>
                <a:ea typeface="Times New Roman" panose="02020603050405020304" pitchFamily="18" charset="0"/>
                <a:cs typeface="Times New Roman" panose="02020603050405020304" pitchFamily="18" charset="0"/>
              </a:rPr>
              <a:t>Age</a:t>
            </a:r>
          </a:p>
          <a:p>
            <a:pPr>
              <a:buFont typeface="Wingdings" panose="05000000000000000000" pitchFamily="2" charset="2"/>
              <a:buChar char="q"/>
            </a:pPr>
            <a:r>
              <a:rPr lang="en-US" sz="1800" dirty="0">
                <a:effectLst/>
                <a:latin typeface="Calisto MT" panose="02040603050505030304" pitchFamily="18" charset="0"/>
                <a:ea typeface="Times New Roman" panose="02020603050405020304" pitchFamily="18" charset="0"/>
                <a:cs typeface="Times New Roman" panose="02020603050405020304" pitchFamily="18" charset="0"/>
              </a:rPr>
              <a:t>Avg Income</a:t>
            </a:r>
          </a:p>
          <a:p>
            <a:pPr>
              <a:buFont typeface="Wingdings" panose="05000000000000000000" pitchFamily="2" charset="2"/>
              <a:buChar char="q"/>
            </a:pPr>
            <a:r>
              <a:rPr lang="en-US" sz="1800" dirty="0">
                <a:effectLst/>
                <a:latin typeface="Calisto MT" panose="02040603050505030304" pitchFamily="18" charset="0"/>
                <a:ea typeface="Times New Roman" panose="02020603050405020304" pitchFamily="18" charset="0"/>
                <a:cs typeface="Times New Roman" panose="02020603050405020304" pitchFamily="18" charset="0"/>
              </a:rPr>
              <a:t>Internet Usage</a:t>
            </a:r>
          </a:p>
          <a:p>
            <a:pPr>
              <a:buFont typeface="Wingdings" panose="05000000000000000000" pitchFamily="2" charset="2"/>
              <a:buChar char="q"/>
            </a:pPr>
            <a:r>
              <a:rPr lang="en-US" sz="1800" dirty="0">
                <a:effectLst/>
                <a:latin typeface="Calisto MT" panose="02040603050505030304" pitchFamily="18" charset="0"/>
                <a:ea typeface="Times New Roman" panose="02020603050405020304" pitchFamily="18" charset="0"/>
                <a:cs typeface="Times New Roman" panose="02020603050405020304" pitchFamily="18" charset="0"/>
              </a:rPr>
              <a:t>Male</a:t>
            </a:r>
          </a:p>
          <a:p>
            <a:pPr>
              <a:buFont typeface="Wingdings" panose="05000000000000000000" pitchFamily="2" charset="2"/>
              <a:buChar char="q"/>
            </a:pPr>
            <a:r>
              <a:rPr lang="en-US" sz="1800" dirty="0">
                <a:effectLst/>
                <a:latin typeface="Calisto MT" panose="02040603050505030304" pitchFamily="18" charset="0"/>
                <a:ea typeface="Times New Roman" panose="02020603050405020304" pitchFamily="18" charset="0"/>
                <a:cs typeface="Times New Roman" panose="02020603050405020304" pitchFamily="18" charset="0"/>
              </a:rPr>
              <a:t>Time Period</a:t>
            </a:r>
          </a:p>
          <a:p>
            <a:pPr>
              <a:buFont typeface="Wingdings" panose="05000000000000000000" pitchFamily="2" charset="2"/>
              <a:buChar char="q"/>
            </a:pPr>
            <a:r>
              <a:rPr lang="en-US" sz="1800" dirty="0">
                <a:effectLst/>
                <a:latin typeface="Calisto MT" panose="02040603050505030304" pitchFamily="18" charset="0"/>
                <a:ea typeface="Times New Roman" panose="02020603050405020304" pitchFamily="18" charset="0"/>
                <a:cs typeface="Times New Roman" panose="02020603050405020304" pitchFamily="18" charset="0"/>
              </a:rPr>
              <a:t>Ad</a:t>
            </a:r>
            <a:r>
              <a:rPr lang="en-US" sz="1800" dirty="0">
                <a:latin typeface="Calisto MT" panose="02040603050505030304" pitchFamily="18" charset="0"/>
                <a:ea typeface="Times New Roman" panose="02020603050405020304" pitchFamily="18" charset="0"/>
                <a:cs typeface="Times New Roman" panose="02020603050405020304" pitchFamily="18" charset="0"/>
              </a:rPr>
              <a:t> </a:t>
            </a:r>
            <a:r>
              <a:rPr lang="en-US" sz="1800" dirty="0">
                <a:effectLst/>
                <a:latin typeface="Calisto MT" panose="02040603050505030304" pitchFamily="18" charset="0"/>
                <a:ea typeface="Times New Roman" panose="02020603050405020304" pitchFamily="18" charset="0"/>
                <a:cs typeface="Times New Roman" panose="02020603050405020304" pitchFamily="18" charset="0"/>
              </a:rPr>
              <a:t>Topic</a:t>
            </a:r>
          </a:p>
          <a:p>
            <a:endParaRPr lang="en-IN" dirty="0"/>
          </a:p>
        </p:txBody>
      </p:sp>
    </p:spTree>
    <p:extLst>
      <p:ext uri="{BB962C8B-B14F-4D97-AF65-F5344CB8AC3E}">
        <p14:creationId xmlns:p14="http://schemas.microsoft.com/office/powerpoint/2010/main" val="2388914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C6DF26-0FF5-4D6F-9495-EE15BF47EB96}"/>
              </a:ext>
            </a:extLst>
          </p:cNvPr>
          <p:cNvSpPr>
            <a:spLocks noGrp="1"/>
          </p:cNvSpPr>
          <p:nvPr>
            <p:ph type="title"/>
          </p:nvPr>
        </p:nvSpPr>
        <p:spPr/>
        <p:txBody>
          <a:bodyPr/>
          <a:lstStyle/>
          <a:p>
            <a:r>
              <a:rPr lang="en-IN" sz="4000" dirty="0"/>
              <a:t>                Insignificant Variables</a:t>
            </a:r>
            <a:endParaRPr lang="en-IN" dirty="0"/>
          </a:p>
        </p:txBody>
      </p:sp>
      <p:sp>
        <p:nvSpPr>
          <p:cNvPr id="6" name="Content Placeholder 5">
            <a:extLst>
              <a:ext uri="{FF2B5EF4-FFF2-40B4-BE49-F238E27FC236}">
                <a16:creationId xmlns:a16="http://schemas.microsoft.com/office/drawing/2014/main" id="{A7BD39DE-3669-4372-A52C-C60AF4F04606}"/>
              </a:ext>
            </a:extLst>
          </p:cNvPr>
          <p:cNvSpPr>
            <a:spLocks noGrp="1"/>
          </p:cNvSpPr>
          <p:nvPr>
            <p:ph idx="1"/>
          </p:nvPr>
        </p:nvSpPr>
        <p:spPr/>
        <p:txBody>
          <a:bodyPr/>
          <a:lstStyle/>
          <a:p>
            <a:endParaRPr lang="en-US" dirty="0"/>
          </a:p>
          <a:p>
            <a:pPr>
              <a:buFont typeface="Wingdings" panose="05000000000000000000" pitchFamily="2" charset="2"/>
              <a:buChar char="q"/>
            </a:pPr>
            <a:r>
              <a:rPr lang="en-US" sz="1800" dirty="0"/>
              <a:t>Weekday</a:t>
            </a:r>
          </a:p>
          <a:p>
            <a:pPr>
              <a:buFont typeface="Wingdings" panose="05000000000000000000" pitchFamily="2" charset="2"/>
              <a:buChar char="q"/>
            </a:pPr>
            <a:r>
              <a:rPr lang="en-US" sz="1800" dirty="0"/>
              <a:t>Month</a:t>
            </a:r>
          </a:p>
          <a:p>
            <a:pPr>
              <a:buFont typeface="Wingdings" panose="05000000000000000000" pitchFamily="2" charset="2"/>
              <a:buChar char="q"/>
            </a:pPr>
            <a:r>
              <a:rPr lang="en-US" sz="1800" dirty="0"/>
              <a:t>Visit ID</a:t>
            </a:r>
          </a:p>
          <a:p>
            <a:pPr>
              <a:buFont typeface="Wingdings" panose="05000000000000000000" pitchFamily="2" charset="2"/>
              <a:buChar char="q"/>
            </a:pPr>
            <a:r>
              <a:rPr lang="en-US" sz="1800" dirty="0"/>
              <a:t>Year</a:t>
            </a:r>
          </a:p>
          <a:p>
            <a:pPr>
              <a:buFont typeface="Wingdings" panose="05000000000000000000" pitchFamily="2" charset="2"/>
              <a:buChar char="q"/>
            </a:pPr>
            <a:r>
              <a:rPr lang="en-US" sz="1800" dirty="0"/>
              <a:t>Country Name </a:t>
            </a:r>
          </a:p>
          <a:p>
            <a:pPr>
              <a:buFont typeface="Wingdings" panose="05000000000000000000" pitchFamily="2" charset="2"/>
              <a:buChar char="q"/>
            </a:pPr>
            <a:r>
              <a:rPr lang="en-US" sz="1800" dirty="0"/>
              <a:t>City Code</a:t>
            </a:r>
          </a:p>
          <a:p>
            <a:endParaRPr lang="en-IN" dirty="0"/>
          </a:p>
        </p:txBody>
      </p:sp>
    </p:spTree>
    <p:extLst>
      <p:ext uri="{BB962C8B-B14F-4D97-AF65-F5344CB8AC3E}">
        <p14:creationId xmlns:p14="http://schemas.microsoft.com/office/powerpoint/2010/main" val="2332515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8A354-79C4-4C5E-9E17-3462D95FFD37}"/>
              </a:ext>
            </a:extLst>
          </p:cNvPr>
          <p:cNvSpPr>
            <a:spLocks noGrp="1"/>
          </p:cNvSpPr>
          <p:nvPr>
            <p:ph type="title"/>
          </p:nvPr>
        </p:nvSpPr>
        <p:spPr/>
        <p:txBody>
          <a:bodyPr/>
          <a:lstStyle/>
          <a:p>
            <a:r>
              <a:rPr lang="en-IN" dirty="0"/>
              <a:t>            Graphical display of </a:t>
            </a:r>
            <a:r>
              <a:rPr lang="en-IN" sz="4000" dirty="0"/>
              <a:t>Variables</a:t>
            </a:r>
            <a:endParaRPr lang="en-IN" dirty="0"/>
          </a:p>
        </p:txBody>
      </p:sp>
      <p:sp>
        <p:nvSpPr>
          <p:cNvPr id="3" name="Content Placeholder 2">
            <a:extLst>
              <a:ext uri="{FF2B5EF4-FFF2-40B4-BE49-F238E27FC236}">
                <a16:creationId xmlns:a16="http://schemas.microsoft.com/office/drawing/2014/main" id="{A1E60CE6-6696-4D11-8F5D-C55438489D1E}"/>
              </a:ext>
            </a:extLst>
          </p:cNvPr>
          <p:cNvSpPr>
            <a:spLocks noGrp="1"/>
          </p:cNvSpPr>
          <p:nvPr>
            <p:ph idx="1"/>
          </p:nvPr>
        </p:nvSpPr>
        <p:spPr/>
        <p:txBody>
          <a:bodyPr/>
          <a:lstStyle/>
          <a:p>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4" name="Content Placeholder 4">
            <a:extLst>
              <a:ext uri="{FF2B5EF4-FFF2-40B4-BE49-F238E27FC236}">
                <a16:creationId xmlns:a16="http://schemas.microsoft.com/office/drawing/2014/main" id="{E61F613B-16AB-4CE6-B3F2-A8659ED36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926" y="2103120"/>
            <a:ext cx="5365073" cy="3849624"/>
          </a:xfrm>
          <a:prstGeom prst="rect">
            <a:avLst/>
          </a:prstGeom>
        </p:spPr>
      </p:pic>
      <p:pic>
        <p:nvPicPr>
          <p:cNvPr id="6" name="Picture 5">
            <a:extLst>
              <a:ext uri="{FF2B5EF4-FFF2-40B4-BE49-F238E27FC236}">
                <a16:creationId xmlns:a16="http://schemas.microsoft.com/office/drawing/2014/main" id="{451ABEB6-C13D-4D82-AE15-3E17B7C5BB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0993" y="2103120"/>
            <a:ext cx="4790080" cy="3849624"/>
          </a:xfrm>
          <a:prstGeom prst="rect">
            <a:avLst/>
          </a:prstGeom>
        </p:spPr>
      </p:pic>
    </p:spTree>
    <p:extLst>
      <p:ext uri="{BB962C8B-B14F-4D97-AF65-F5344CB8AC3E}">
        <p14:creationId xmlns:p14="http://schemas.microsoft.com/office/powerpoint/2010/main" val="1203218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0D101-A180-4AA5-A55B-3F6CE4ACC1F0}"/>
              </a:ext>
            </a:extLst>
          </p:cNvPr>
          <p:cNvSpPr>
            <a:spLocks noGrp="1"/>
          </p:cNvSpPr>
          <p:nvPr>
            <p:ph type="title"/>
          </p:nvPr>
        </p:nvSpPr>
        <p:spPr>
          <a:xfrm>
            <a:off x="1066800" y="642594"/>
            <a:ext cx="10058400" cy="1097429"/>
          </a:xfrm>
        </p:spPr>
        <p:txBody>
          <a:bodyPr>
            <a:normAutofit fontScale="90000"/>
          </a:bodyPr>
          <a:lstStyle/>
          <a:p>
            <a:r>
              <a:rPr lang="en-IN" sz="3200" dirty="0"/>
              <a:t>Visual Relationship b/w Target Variable and Predictor</a:t>
            </a:r>
            <a:br>
              <a:rPr lang="en-IN" sz="3200" dirty="0"/>
            </a:br>
            <a:br>
              <a:rPr lang="en-IN" sz="3200" dirty="0"/>
            </a:br>
            <a:r>
              <a:rPr lang="en-IN" sz="3200" b="1" dirty="0">
                <a:solidFill>
                  <a:srgbClr val="0070C0"/>
                </a:solidFill>
              </a:rPr>
              <a:t>Clicked &amp; Age</a:t>
            </a:r>
          </a:p>
        </p:txBody>
      </p:sp>
      <p:pic>
        <p:nvPicPr>
          <p:cNvPr id="7" name="Content Placeholder 6">
            <a:extLst>
              <a:ext uri="{FF2B5EF4-FFF2-40B4-BE49-F238E27FC236}">
                <a16:creationId xmlns:a16="http://schemas.microsoft.com/office/drawing/2014/main" id="{A4536C75-6BF2-471D-9039-42EB01807E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4020" y="2103438"/>
            <a:ext cx="5823752" cy="3849687"/>
          </a:xfrm>
          <a:prstGeom prst="rect">
            <a:avLst/>
          </a:prstGeom>
        </p:spPr>
      </p:pic>
    </p:spTree>
    <p:extLst>
      <p:ext uri="{BB962C8B-B14F-4D97-AF65-F5344CB8AC3E}">
        <p14:creationId xmlns:p14="http://schemas.microsoft.com/office/powerpoint/2010/main" val="32188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F3809-8BFD-4A5C-9B12-1AF61F0D04C8}"/>
              </a:ext>
            </a:extLst>
          </p:cNvPr>
          <p:cNvSpPr>
            <a:spLocks noGrp="1"/>
          </p:cNvSpPr>
          <p:nvPr>
            <p:ph type="title"/>
          </p:nvPr>
        </p:nvSpPr>
        <p:spPr/>
        <p:txBody>
          <a:bodyPr>
            <a:normAutofit fontScale="90000"/>
          </a:bodyPr>
          <a:lstStyle/>
          <a:p>
            <a:r>
              <a:rPr lang="en-IN" sz="3200" dirty="0"/>
              <a:t>Visual Relationship b/w Target Variable and Predictor</a:t>
            </a:r>
            <a:br>
              <a:rPr lang="en-IN" sz="3200" dirty="0"/>
            </a:br>
            <a:br>
              <a:rPr lang="en-IN" sz="3200" dirty="0"/>
            </a:br>
            <a:r>
              <a:rPr lang="en-IN" sz="3200" b="1" dirty="0">
                <a:solidFill>
                  <a:srgbClr val="0070C0"/>
                </a:solidFill>
              </a:rPr>
              <a:t>Clicked &amp; Avg. Income</a:t>
            </a:r>
          </a:p>
        </p:txBody>
      </p:sp>
      <p:pic>
        <p:nvPicPr>
          <p:cNvPr id="4" name="Content Placeholder 4">
            <a:extLst>
              <a:ext uri="{FF2B5EF4-FFF2-40B4-BE49-F238E27FC236}">
                <a16:creationId xmlns:a16="http://schemas.microsoft.com/office/drawing/2014/main" id="{0F0569BB-D6CB-429C-9C4C-9C59ED77AC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1270" y="2103438"/>
            <a:ext cx="5575177" cy="3849687"/>
          </a:xfrm>
        </p:spPr>
      </p:pic>
    </p:spTree>
    <p:extLst>
      <p:ext uri="{BB962C8B-B14F-4D97-AF65-F5344CB8AC3E}">
        <p14:creationId xmlns:p14="http://schemas.microsoft.com/office/powerpoint/2010/main" val="3833269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798DA-A070-4AAC-BC17-1A5910F56B75}"/>
              </a:ext>
            </a:extLst>
          </p:cNvPr>
          <p:cNvSpPr>
            <a:spLocks noGrp="1"/>
          </p:cNvSpPr>
          <p:nvPr>
            <p:ph type="title"/>
          </p:nvPr>
        </p:nvSpPr>
        <p:spPr/>
        <p:txBody>
          <a:bodyPr>
            <a:normAutofit fontScale="90000"/>
          </a:bodyPr>
          <a:lstStyle/>
          <a:p>
            <a:r>
              <a:rPr lang="en-IN" sz="2800" dirty="0"/>
              <a:t>Visual Relationship b/w Target Variable and Predictor</a:t>
            </a:r>
            <a:br>
              <a:rPr lang="en-IN" sz="2800" dirty="0"/>
            </a:br>
            <a:br>
              <a:rPr lang="en-IN" sz="2800" dirty="0"/>
            </a:br>
            <a:r>
              <a:rPr lang="en-IN" sz="2800" b="1" dirty="0">
                <a:solidFill>
                  <a:srgbClr val="0070C0"/>
                </a:solidFill>
              </a:rPr>
              <a:t>Clicked &amp; Internet Usage</a:t>
            </a:r>
            <a:br>
              <a:rPr lang="en-IN" sz="2800" dirty="0"/>
            </a:br>
            <a:br>
              <a:rPr lang="en-IN" sz="2800" dirty="0"/>
            </a:br>
            <a:endParaRPr lang="en-IN" sz="2800" dirty="0"/>
          </a:p>
        </p:txBody>
      </p:sp>
      <p:pic>
        <p:nvPicPr>
          <p:cNvPr id="4" name="Content Placeholder 4">
            <a:extLst>
              <a:ext uri="{FF2B5EF4-FFF2-40B4-BE49-F238E27FC236}">
                <a16:creationId xmlns:a16="http://schemas.microsoft.com/office/drawing/2014/main" id="{F2BE0C2F-7DAE-4835-90C6-1D00714AC4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8307" y="2103438"/>
            <a:ext cx="6178858" cy="3849687"/>
          </a:xfrm>
        </p:spPr>
      </p:pic>
    </p:spTree>
    <p:extLst>
      <p:ext uri="{BB962C8B-B14F-4D97-AF65-F5344CB8AC3E}">
        <p14:creationId xmlns:p14="http://schemas.microsoft.com/office/powerpoint/2010/main" val="16280880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59D436-C82E-43E0-8A01-53DF9CED60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{B26B64A1-26F0-4EAC-8EBA-0F774AFA43FE}tf11531919_win32</Template>
  <TotalTime>43</TotalTime>
  <Words>639</Words>
  <Application>Microsoft Office PowerPoint</Application>
  <PresentationFormat>Widescreen</PresentationFormat>
  <Paragraphs>67</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Avenir Next LT Pro</vt:lpstr>
      <vt:lpstr>Avenir Next LT Pro Light</vt:lpstr>
      <vt:lpstr>Calibri</vt:lpstr>
      <vt:lpstr>Calisto MT</vt:lpstr>
      <vt:lpstr>Courier New</vt:lpstr>
      <vt:lpstr>Garamond</vt:lpstr>
      <vt:lpstr>Nunito</vt:lpstr>
      <vt:lpstr>Wingdings</vt:lpstr>
      <vt:lpstr>SavonVTI</vt:lpstr>
      <vt:lpstr>Logistic Regression-R</vt:lpstr>
      <vt:lpstr>                            Objectives</vt:lpstr>
      <vt:lpstr>Count of Variables &amp; Observations</vt:lpstr>
      <vt:lpstr>                     Significant Variables</vt:lpstr>
      <vt:lpstr>                Insignificant Variables</vt:lpstr>
      <vt:lpstr>            Graphical display of Variables</vt:lpstr>
      <vt:lpstr>Visual Relationship b/w Target Variable and Predictor  Clicked &amp; Age</vt:lpstr>
      <vt:lpstr>Visual Relationship b/w Target Variable and Predictor  Clicked &amp; Avg. Income</vt:lpstr>
      <vt:lpstr>Visual Relationship b/w Target Variable and Predictor  Clicked &amp; Internet Usage  </vt:lpstr>
      <vt:lpstr>                    Bivariate analysis</vt:lpstr>
      <vt:lpstr>                 Logistic Regression</vt:lpstr>
      <vt:lpstr>                Results Obtained</vt:lpstr>
      <vt:lpstr>Business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Regression-R</dc:title>
  <dc:creator>Arman Syed</dc:creator>
  <cp:lastModifiedBy>Arman Syed</cp:lastModifiedBy>
  <cp:revision>5</cp:revision>
  <dcterms:created xsi:type="dcterms:W3CDTF">2021-05-05T09:55:57Z</dcterms:created>
  <dcterms:modified xsi:type="dcterms:W3CDTF">2021-05-05T10:39:31Z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