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58" r:id="rId7"/>
    <p:sldId id="274" r:id="rId8"/>
    <p:sldId id="275" r:id="rId9"/>
    <p:sldId id="272" r:id="rId10"/>
    <p:sldId id="273" r:id="rId11"/>
    <p:sldId id="260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92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Sql-Internship\FMC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Sql-Internship\FMC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Sql-Internship\FMC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Sql-Internship\FMC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Sql-Internship\FMC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Sql-Internship\FMC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[FMC_data.xlsx]Pivot!PivotTable3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Five best selling products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1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3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Pivot!$G$99:$G$100</c:f>
              <c:strCache>
                <c:ptCount val="1"/>
                <c:pt idx="0">
                  <c:v>Total</c:v>
                </c:pt>
              </c:strCache>
            </c:strRef>
          </c:tx>
          <c:explosion val="2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1-35E2-4C71-85F4-8AB5993A958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3-35E2-4C71-85F4-8AB5993A9585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5-35E2-4C71-85F4-8AB5993A9585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7-35E2-4C71-85F4-8AB5993A9585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9-35E2-4C71-85F4-8AB5993A95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Pivot!$F$101:$F$106</c:f>
              <c:strCache>
                <c:ptCount val="5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</c:strCache>
            </c:strRef>
          </c:cat>
          <c:val>
            <c:numRef>
              <c:f>Pivot!$G$101:$G$106</c:f>
              <c:numCache>
                <c:formatCode>0.00%</c:formatCode>
                <c:ptCount val="5"/>
                <c:pt idx="0">
                  <c:v>0.25187706465785997</c:v>
                </c:pt>
                <c:pt idx="1">
                  <c:v>0.24892314423082798</c:v>
                </c:pt>
                <c:pt idx="2">
                  <c:v>0.18864096781064887</c:v>
                </c:pt>
                <c:pt idx="3">
                  <c:v>0.16946019293963172</c:v>
                </c:pt>
                <c:pt idx="4">
                  <c:v>0.14109863036103154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5E2-4C71-85F4-8AB5993A958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[FMC_data.xlsx]Pivot!PivotTable4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/>
              <a:t>Five least selling products</a:t>
            </a:r>
            <a:endParaRPr lang="en-US" b="1" dirty="0"/>
          </a:p>
        </c:rich>
      </c:tx>
      <c:layout>
        <c:manualLayout>
          <c:xMode val="edge"/>
          <c:yMode val="edge"/>
          <c:x val="0.25400773908236601"/>
          <c:y val="8.533998014557522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3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Pivot!$K$99:$K$100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1-CA86-4B20-BAB8-5E92DADAD0C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3-CA86-4B20-BAB8-5E92DADAD0C7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5-CA86-4B20-BAB8-5E92DADAD0C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7-CA86-4B20-BAB8-5E92DADAD0C7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9-CA86-4B20-BAB8-5E92DADAD0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Pivot!$J$101:$J$106</c:f>
              <c:strCache>
                <c:ptCount val="5"/>
                <c:pt idx="0">
                  <c:v>Seafood</c:v>
                </c:pt>
                <c:pt idx="1">
                  <c:v>Breakfast</c:v>
                </c:pt>
                <c:pt idx="2">
                  <c:v>Others</c:v>
                </c:pt>
                <c:pt idx="3">
                  <c:v>Starchy Foods</c:v>
                </c:pt>
                <c:pt idx="4">
                  <c:v>Hard Drinks</c:v>
                </c:pt>
              </c:strCache>
            </c:strRef>
          </c:cat>
          <c:val>
            <c:numRef>
              <c:f>Pivot!$K$101:$K$106</c:f>
              <c:numCache>
                <c:formatCode>0.00%</c:formatCode>
                <c:ptCount val="5"/>
                <c:pt idx="0">
                  <c:v>0.1014352159119825</c:v>
                </c:pt>
                <c:pt idx="1">
                  <c:v>0.14034947809138057</c:v>
                </c:pt>
                <c:pt idx="2">
                  <c:v>0.22319692967153471</c:v>
                </c:pt>
                <c:pt idx="3">
                  <c:v>0.23788224986030859</c:v>
                </c:pt>
                <c:pt idx="4">
                  <c:v>0.29713612646479365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86-4B20-BAB8-5E92DADAD0C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Best seller outlets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Pivot!$O$3</c:f>
              <c:strCache>
                <c:ptCount val="1"/>
                <c:pt idx="0">
                  <c:v>Total_Sales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1-BEF7-4691-998D-4788EE859C8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3-BEF7-4691-998D-4788EE859C8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5-BEF7-4691-998D-4788EE859C8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7-BEF7-4691-998D-4788EE859C8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2-43F1-45ED-900A-434CE837F5D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B-BEF7-4691-998D-4788EE859C8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3-43F1-45ED-900A-434CE837F5D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F-BEF7-4691-998D-4788EE859C8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11-BEF7-4691-998D-4788EE859C8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13-BEF7-4691-998D-4788EE859C83}"/>
              </c:ext>
            </c:extLst>
          </c:dPt>
          <c:cat>
            <c:strRef>
              <c:f>Pivot!$N$4:$N$13</c:f>
              <c:strCache>
                <c:ptCount val="10"/>
                <c:pt idx="0">
                  <c:v>OUT035</c:v>
                </c:pt>
                <c:pt idx="1">
                  <c:v>OUT049</c:v>
                </c:pt>
                <c:pt idx="2">
                  <c:v>OUT017</c:v>
                </c:pt>
                <c:pt idx="3">
                  <c:v>OUT046</c:v>
                </c:pt>
                <c:pt idx="4">
                  <c:v>OUT013</c:v>
                </c:pt>
                <c:pt idx="5">
                  <c:v>OUT045</c:v>
                </c:pt>
                <c:pt idx="6">
                  <c:v>OUT018</c:v>
                </c:pt>
                <c:pt idx="7">
                  <c:v>OUT010</c:v>
                </c:pt>
                <c:pt idx="8">
                  <c:v>OUT027</c:v>
                </c:pt>
                <c:pt idx="9">
                  <c:v>OUT019</c:v>
                </c:pt>
              </c:strCache>
            </c:strRef>
          </c:cat>
          <c:val>
            <c:numRef>
              <c:f>Pivot!$O$4:$O$13</c:f>
              <c:numCache>
                <c:formatCode>General</c:formatCode>
                <c:ptCount val="10"/>
                <c:pt idx="0">
                  <c:v>4324840</c:v>
                </c:pt>
                <c:pt idx="1">
                  <c:v>4319752</c:v>
                </c:pt>
                <c:pt idx="2">
                  <c:v>4278062</c:v>
                </c:pt>
                <c:pt idx="3">
                  <c:v>4248657</c:v>
                </c:pt>
                <c:pt idx="4">
                  <c:v>4141792</c:v>
                </c:pt>
                <c:pt idx="5">
                  <c:v>4093599</c:v>
                </c:pt>
                <c:pt idx="6">
                  <c:v>3560554</c:v>
                </c:pt>
                <c:pt idx="7">
                  <c:v>505768</c:v>
                </c:pt>
                <c:pt idx="8">
                  <c:v>19733</c:v>
                </c:pt>
                <c:pt idx="9">
                  <c:v>1927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1-45ED-900A-434CE837F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84776351"/>
        <c:axId val="1084758047"/>
      </c:barChart>
      <c:catAx>
        <c:axId val="10847763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758047"/>
        <c:crosses val="autoZero"/>
        <c:auto val="1"/>
        <c:lblAlgn val="ctr"/>
        <c:lblOffset val="100"/>
        <c:noMultiLvlLbl val="0"/>
      </c:catAx>
      <c:valAx>
        <c:axId val="1084758047"/>
        <c:scaling>
          <c:orientation val="minMax"/>
        </c:scaling>
        <c:delete val="0"/>
        <c:axPos val="b"/>
        <c:numFmt formatCode="\$#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776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/>
              <a:t>Sales at different</a:t>
            </a:r>
            <a:r>
              <a:rPr lang="en-IN" sz="1800" baseline="0" dirty="0"/>
              <a:t> </a:t>
            </a:r>
            <a:r>
              <a:rPr lang="en-IN" sz="1800" dirty="0"/>
              <a:t>outlet</a:t>
            </a:r>
            <a:r>
              <a:rPr lang="en-IN" sz="1800" baseline="0" dirty="0"/>
              <a:t> </a:t>
            </a:r>
            <a:r>
              <a:rPr lang="en-IN" sz="1800" dirty="0"/>
              <a:t>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Pivot!$G$18</c:f>
              <c:strCache>
                <c:ptCount val="1"/>
                <c:pt idx="0">
                  <c:v>Total_Sales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1-BC8A-4762-83FD-9D63060B1136}"/>
              </c:ext>
            </c:extLst>
          </c:dPt>
          <c:dPt>
            <c:idx val="1"/>
            <c:bubble3D val="0"/>
            <c:spPr>
              <a:solidFill>
                <a:schemeClr val="accent2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3-BC8A-4762-83FD-9D63060B1136}"/>
              </c:ext>
            </c:extLst>
          </c:dPt>
          <c:dPt>
            <c:idx val="2"/>
            <c:bubble3D val="0"/>
            <c:spPr>
              <a:solidFill>
                <a:schemeClr val="accent3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5-BC8A-4762-83FD-9D63060B1136}"/>
              </c:ext>
            </c:extLst>
          </c:dPt>
          <c:dPt>
            <c:idx val="3"/>
            <c:bubble3D val="0"/>
            <c:spPr>
              <a:solidFill>
                <a:schemeClr val="accent4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7-BC8A-4762-83FD-9D63060B1136}"/>
              </c:ext>
            </c:extLst>
          </c:dPt>
          <c:cat>
            <c:strRef>
              <c:f>Pivot!$F$19:$F$22</c:f>
              <c:strCache>
                <c:ptCount val="4"/>
                <c:pt idx="0">
                  <c:v>Supermarket Type1</c:v>
                </c:pt>
                <c:pt idx="1">
                  <c:v>Supermarket Type2</c:v>
                </c:pt>
                <c:pt idx="2">
                  <c:v>Grocery Store</c:v>
                </c:pt>
                <c:pt idx="3">
                  <c:v>Supermarket Type3</c:v>
                </c:pt>
              </c:strCache>
            </c:strRef>
          </c:cat>
          <c:val>
            <c:numRef>
              <c:f>Pivot!$G$19:$G$22</c:f>
              <c:numCache>
                <c:formatCode>General</c:formatCode>
                <c:ptCount val="4"/>
                <c:pt idx="0">
                  <c:v>25546147</c:v>
                </c:pt>
                <c:pt idx="1">
                  <c:v>3522712</c:v>
                </c:pt>
                <c:pt idx="2">
                  <c:v>406092</c:v>
                </c:pt>
                <c:pt idx="3">
                  <c:v>19733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8A-4762-83FD-9D63060B1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677252843394573"/>
          <c:y val="0.88565818487211401"/>
          <c:w val="0.70867716535433067"/>
          <c:h val="9.64059548939006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 for low fat items greater than 2500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Pivot!$K$38</c:f>
              <c:strCache>
                <c:ptCount val="1"/>
                <c:pt idx="0">
                  <c:v>TotalSales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1-9F2D-4C4F-942E-2CBB4D8355B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3-9F2D-4C4F-942E-2CBB4D8355B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5-9F2D-4C4F-942E-2CBB4D8355B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7-9F2D-4C4F-942E-2CBB4D8355B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9-9F2D-4C4F-942E-2CBB4D8355B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B-9F2D-4C4F-942E-2CBB4D8355B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D-9F2D-4C4F-942E-2CBB4D8355B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F-9F2D-4C4F-942E-2CBB4D8355B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11-9F2D-4C4F-942E-2CBB4D8355B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13-9F2D-4C4F-942E-2CBB4D8355B3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15-9F2D-4C4F-942E-2CBB4D8355B3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17-9F2D-4C4F-942E-2CBB4D8355B3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80000"/>
                  <a:lumOff val="2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19-9F2D-4C4F-942E-2CBB4D8355B3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80000"/>
                  <a:lumOff val="2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1B-9F2D-4C4F-942E-2CBB4D8355B3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>
                  <a:lumMod val="80000"/>
                  <a:lumOff val="2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1D-9F2D-4C4F-942E-2CBB4D8355B3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>
                  <a:lumMod val="80000"/>
                  <a:lumOff val="20000"/>
                  <a:shade val="80000"/>
                  <a:satMod val="150000"/>
                </a:schemeClr>
              </a:solidFill>
              <a:ln>
                <a:noFill/>
              </a:ln>
              <a:effectLst>
                <a:outerShdw blurRad="44450" dist="1397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1F-9F2D-4C4F-942E-2CBB4D8355B3}"/>
              </c:ext>
            </c:extLst>
          </c:dPt>
          <c:cat>
            <c:strRef>
              <c:f>Pivot!$J$39:$J$54</c:f>
              <c:strCache>
                <c:ptCount val="16"/>
                <c:pt idx="0">
                  <c:v>Household</c:v>
                </c:pt>
                <c:pt idx="1">
                  <c:v>Snack Foods</c:v>
                </c:pt>
                <c:pt idx="2">
                  <c:v>Fruits and Vegetables</c:v>
                </c:pt>
                <c:pt idx="3">
                  <c:v>Frozen Foods</c:v>
                </c:pt>
                <c:pt idx="4">
                  <c:v>Health and Hygiene</c:v>
                </c:pt>
                <c:pt idx="5">
                  <c:v>Dairy</c:v>
                </c:pt>
                <c:pt idx="6">
                  <c:v>Canned</c:v>
                </c:pt>
                <c:pt idx="7">
                  <c:v>Soft Drinks</c:v>
                </c:pt>
                <c:pt idx="8">
                  <c:v>Baking Goods</c:v>
                </c:pt>
                <c:pt idx="9">
                  <c:v>Hard Drinks</c:v>
                </c:pt>
                <c:pt idx="10">
                  <c:v>Meat</c:v>
                </c:pt>
                <c:pt idx="11">
                  <c:v>Others</c:v>
                </c:pt>
                <c:pt idx="12">
                  <c:v>Breads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Pivot!$K$39:$K$54</c:f>
              <c:numCache>
                <c:formatCode>General</c:formatCode>
                <c:ptCount val="16"/>
                <c:pt idx="0">
                  <c:v>3173649</c:v>
                </c:pt>
                <c:pt idx="1">
                  <c:v>2612620</c:v>
                </c:pt>
                <c:pt idx="2">
                  <c:v>2201086</c:v>
                </c:pt>
                <c:pt idx="3">
                  <c:v>1684794</c:v>
                </c:pt>
                <c:pt idx="4">
                  <c:v>1535136</c:v>
                </c:pt>
                <c:pt idx="5">
                  <c:v>1495982</c:v>
                </c:pt>
                <c:pt idx="6">
                  <c:v>1285404</c:v>
                </c:pt>
                <c:pt idx="7">
                  <c:v>1242926</c:v>
                </c:pt>
                <c:pt idx="8">
                  <c:v>864394</c:v>
                </c:pt>
                <c:pt idx="9">
                  <c:v>648368</c:v>
                </c:pt>
                <c:pt idx="10">
                  <c:v>581773</c:v>
                </c:pt>
                <c:pt idx="11">
                  <c:v>530150</c:v>
                </c:pt>
                <c:pt idx="12">
                  <c:v>492549</c:v>
                </c:pt>
                <c:pt idx="13">
                  <c:v>373310</c:v>
                </c:pt>
                <c:pt idx="14">
                  <c:v>151587</c:v>
                </c:pt>
                <c:pt idx="15">
                  <c:v>118816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9-4661-B2A4-30E37935D8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4760127"/>
        <c:axId val="1084753887"/>
      </c:barChart>
      <c:catAx>
        <c:axId val="108476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753887"/>
        <c:crosses val="autoZero"/>
        <c:auto val="1"/>
        <c:lblAlgn val="ctr"/>
        <c:lblOffset val="100"/>
        <c:noMultiLvlLbl val="0"/>
      </c:catAx>
      <c:valAx>
        <c:axId val="1084753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$#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760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cap="none" dirty="0"/>
              <a:t>Total sales as per fat-content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Pivot!$K$3</c:f>
              <c:strCache>
                <c:ptCount val="1"/>
                <c:pt idx="0">
                  <c:v>Total_Sales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86-4867-8330-3D33CE4D1D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86-4867-8330-3D33CE4D1DD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D86-4867-8330-3D33CE4D1D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D86-4867-8330-3D33CE4D1DD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Pivot!$J$4:$J$5</c:f>
              <c:strCache>
                <c:ptCount val="2"/>
                <c:pt idx="0">
                  <c:v>Low Fat</c:v>
                </c:pt>
                <c:pt idx="1">
                  <c:v>Regular</c:v>
                </c:pt>
              </c:strCache>
            </c:strRef>
          </c:cat>
          <c:val>
            <c:numRef>
              <c:f>Pivot!$K$4:$K$5</c:f>
              <c:numCache>
                <c:formatCode>General</c:formatCode>
                <c:ptCount val="2"/>
                <c:pt idx="0">
                  <c:v>18992544</c:v>
                </c:pt>
                <c:pt idx="1">
                  <c:v>10502140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86-4867-8330-3D33CE4D1DD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Analysis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Analysis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Task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Task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Task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1/15/2021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1/15/2021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1/15/2021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1/15/2021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1/15/2021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1/15/2021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1/15/2021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482428"/>
          </a:xfrm>
        </p:spPr>
        <p:txBody>
          <a:bodyPr/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Analysis of Food Manufacturing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1844825"/>
            <a:ext cx="9141619" cy="1080120"/>
          </a:xfrm>
        </p:spPr>
        <p:txBody>
          <a:bodyPr>
            <a:normAutofit/>
          </a:bodyPr>
          <a:lstStyle/>
          <a:p>
            <a:r>
              <a:rPr lang="en-US" sz="3400" dirty="0"/>
              <a:t>By Syed Amanullah </a:t>
            </a:r>
          </a:p>
          <a:p>
            <a:r>
              <a:rPr lang="en-US" sz="1600" dirty="0"/>
              <a:t>IVY Pro School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DA16A-1C07-46A3-9FDA-90216C15A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24" y="2924944"/>
            <a:ext cx="914161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Charts</a:t>
            </a:r>
          </a:p>
          <a:p>
            <a:r>
              <a:rPr lang="en-US" dirty="0"/>
              <a:t>Insights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5137335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197868" y="1556792"/>
            <a:ext cx="9433048" cy="46328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food industry is a complex, global network of diverse businesses that supplies most of the food consumed by the world's population.</a:t>
            </a:r>
          </a:p>
          <a:p>
            <a:pPr marL="0" indent="0">
              <a:buNone/>
            </a:pPr>
            <a:r>
              <a:rPr lang="en-US" dirty="0"/>
              <a:t>The term food industries covers a series of industrial activities directed at the production, distribution, processing, conversion, preparation, preservation, transport, certification and packaging of foodstuffs.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food industry today has become highly diversified, with manufacturing ranging from small, traditional, family-run activities that are highly labor-intensive, to large, capital-intensive and highly mechanized industrial processes.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54D4-C472-4790-A639-0F89557E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  <a:effectLst/>
              </a:rPr>
              <a:t>Which are the top five bestselling products.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  <a:effectLst/>
              </a:rPr>
              <a:t>Five least famous products.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  <a:effectLst/>
              </a:rPr>
              <a:t>Which products are favorite for customers as High fat or regular fat?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  <a:effectLst/>
              </a:rPr>
              <a:t>Sales at different outlet types.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  <a:effectLst/>
              </a:rPr>
              <a:t>The most expensive item.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  <a:effectLst/>
              </a:rPr>
              <a:t>Show the sales of the items where sales are greater than 2500 for low-fat items.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  <a:effectLst/>
              </a:rPr>
              <a:t>Show the sales for the item type which contains drinks.</a:t>
            </a:r>
          </a:p>
        </p:txBody>
      </p:sp>
    </p:spTree>
    <p:extLst>
      <p:ext uri="{BB962C8B-B14F-4D97-AF65-F5344CB8AC3E}">
        <p14:creationId xmlns:p14="http://schemas.microsoft.com/office/powerpoint/2010/main" val="288460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34645"/>
            <a:ext cx="9751060" cy="1295400"/>
          </a:xfrm>
        </p:spPr>
        <p:txBody>
          <a:bodyPr/>
          <a:lstStyle/>
          <a:p>
            <a:r>
              <a:rPr lang="en-US" dirty="0"/>
              <a:t>Top &amp; least Selling Products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B74C99E-6363-4A2D-9D30-67AAC1AB6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895234"/>
              </p:ext>
            </p:extLst>
          </p:nvPr>
        </p:nvGraphicFramePr>
        <p:xfrm>
          <a:off x="1218883" y="1700808"/>
          <a:ext cx="45720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1F0E80B-F166-493C-A2BB-24AACB9C0D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384694"/>
              </p:ext>
            </p:extLst>
          </p:nvPr>
        </p:nvGraphicFramePr>
        <p:xfrm>
          <a:off x="6375082" y="1700808"/>
          <a:ext cx="459486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733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Outlets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27F574-E36F-4D06-BE7E-B485090A9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138109"/>
              </p:ext>
            </p:extLst>
          </p:nvPr>
        </p:nvGraphicFramePr>
        <p:xfrm>
          <a:off x="1218883" y="1844824"/>
          <a:ext cx="4659506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F7828-6E36-4DE0-8375-2B73CFA59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118190"/>
              </p:ext>
            </p:extLst>
          </p:nvPr>
        </p:nvGraphicFramePr>
        <p:xfrm>
          <a:off x="6742484" y="1844824"/>
          <a:ext cx="45720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41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2" y="98877"/>
            <a:ext cx="9751060" cy="1295400"/>
          </a:xfrm>
        </p:spPr>
        <p:txBody>
          <a:bodyPr/>
          <a:lstStyle/>
          <a:p>
            <a:r>
              <a:rPr lang="en-US" dirty="0"/>
              <a:t>Outlets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2FAB2C8-3B55-4B92-80BF-B368E7945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819299"/>
              </p:ext>
            </p:extLst>
          </p:nvPr>
        </p:nvGraphicFramePr>
        <p:xfrm>
          <a:off x="909836" y="1844824"/>
          <a:ext cx="5580111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2A3A418-95B0-48EE-B632-487C9EF8A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551034"/>
              </p:ext>
            </p:extLst>
          </p:nvPr>
        </p:nvGraphicFramePr>
        <p:xfrm>
          <a:off x="6742484" y="1844824"/>
          <a:ext cx="468052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59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54D4-C472-4790-A639-0F89557E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sales of </a:t>
            </a:r>
            <a:r>
              <a:rPr lang="en-IN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fruits and vegetables </a:t>
            </a: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higher.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Seafood</a:t>
            </a: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least selling products.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 have purchased more </a:t>
            </a:r>
            <a:r>
              <a:rPr lang="en-IN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low-fat items </a:t>
            </a: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comparison to any regular fat items.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favourite shopping destination is </a:t>
            </a:r>
            <a:r>
              <a:rPr lang="en-IN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Supermarket Type1</a:t>
            </a:r>
            <a:r>
              <a:rPr lang="en-IN" sz="1800" b="1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800" b="1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  <a:r>
              <a:rPr lang="en-IN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revenue is generated by  fruits and vegetables, snacks, household, frozen food and dairy.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Mostly sales were done at </a:t>
            </a:r>
            <a:r>
              <a:rPr lang="en-IN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 size </a:t>
            </a: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outlet and least at the high size.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Canned</a:t>
            </a: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most expensive product.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for </a:t>
            </a:r>
            <a:r>
              <a:rPr lang="en-IN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 drink </a:t>
            </a: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highest as a comparison to the hard drink.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18147" y="1700808"/>
            <a:ext cx="5184577" cy="1944216"/>
          </a:xfrm>
        </p:spPr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3194</TotalTime>
  <Words>321</Words>
  <Application>Microsoft Office PowerPoint</Application>
  <PresentationFormat>Custom</PresentationFormat>
  <Paragraphs>44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Constantia</vt:lpstr>
      <vt:lpstr>Times New Roman</vt:lpstr>
      <vt:lpstr>Wingdings</vt:lpstr>
      <vt:lpstr>Cooking 16x9</vt:lpstr>
      <vt:lpstr>Analysis of Food Manufacturing Company</vt:lpstr>
      <vt:lpstr>Project Analysis</vt:lpstr>
      <vt:lpstr>PowerPoint Presentation</vt:lpstr>
      <vt:lpstr>Objectives.</vt:lpstr>
      <vt:lpstr>Top &amp; least Selling Products</vt:lpstr>
      <vt:lpstr>Outlets</vt:lpstr>
      <vt:lpstr>Outlets</vt:lpstr>
      <vt:lpstr>Insights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Food Manufacturing Company</dc:title>
  <dc:creator>S 540</dc:creator>
  <cp:lastModifiedBy>S 540</cp:lastModifiedBy>
  <cp:revision>38</cp:revision>
  <dcterms:created xsi:type="dcterms:W3CDTF">2021-01-03T19:14:58Z</dcterms:created>
  <dcterms:modified xsi:type="dcterms:W3CDTF">2021-01-15T17:48:57Z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