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81" r:id="rId6"/>
    <p:sldId id="283" r:id="rId7"/>
    <p:sldId id="284" r:id="rId8"/>
    <p:sldId id="259" r:id="rId9"/>
    <p:sldId id="260" r:id="rId10"/>
    <p:sldId id="261" r:id="rId11"/>
    <p:sldId id="262" r:id="rId12"/>
    <p:sldId id="263" r:id="rId13"/>
    <p:sldId id="266" r:id="rId14"/>
    <p:sldId id="264" r:id="rId15"/>
    <p:sldId id="268" r:id="rId16"/>
    <p:sldId id="267" r:id="rId17"/>
    <p:sldId id="269" r:id="rId18"/>
    <p:sldId id="270" r:id="rId19"/>
    <p:sldId id="271" r:id="rId20"/>
    <p:sldId id="272" r:id="rId21"/>
    <p:sldId id="273" r:id="rId22"/>
    <p:sldId id="274" r:id="rId23"/>
    <p:sldId id="278" r:id="rId24"/>
    <p:sldId id="277"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my12ka4@gmail.com" initials="a" lastIdx="2" clrIdx="0">
    <p:extLst>
      <p:ext uri="{19B8F6BF-5375-455C-9EA6-DF929625EA0E}">
        <p15:presenceInfo xmlns:p15="http://schemas.microsoft.com/office/powerpoint/2012/main" userId="35dba3b2bb09de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FA53-6EF6-CC9D-DA9F-A109C64B5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5D8FC-E4B7-3493-0C3A-20097D11B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9AB42-5A18-F364-9160-9A661A615151}"/>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5" name="Footer Placeholder 4">
            <a:extLst>
              <a:ext uri="{FF2B5EF4-FFF2-40B4-BE49-F238E27FC236}">
                <a16:creationId xmlns:a16="http://schemas.microsoft.com/office/drawing/2014/main" id="{6821B138-077C-4747-8C91-D89C0BC18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86D6A-D74D-3CDF-EB0B-5D73F5283195}"/>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250117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4EB1-8D42-5D30-A495-DEB905119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D4F56-EC36-7266-D85C-2D5906BEAC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9F1D6-701C-0763-7E20-C6C8EFB0DD0C}"/>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5" name="Footer Placeholder 4">
            <a:extLst>
              <a:ext uri="{FF2B5EF4-FFF2-40B4-BE49-F238E27FC236}">
                <a16:creationId xmlns:a16="http://schemas.microsoft.com/office/drawing/2014/main" id="{3BC05541-E3D1-E634-64AB-4FA17C7DA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69409-226B-5CF2-4673-DCD6811AE4EA}"/>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377491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B40DB-FF61-5FE6-5396-8A76D0B17B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2F5C57-0D29-6997-CDB5-EE464FC494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C88E7-9605-18F5-98E7-D32DE6A41E4D}"/>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5" name="Footer Placeholder 4">
            <a:extLst>
              <a:ext uri="{FF2B5EF4-FFF2-40B4-BE49-F238E27FC236}">
                <a16:creationId xmlns:a16="http://schemas.microsoft.com/office/drawing/2014/main" id="{2BC523AE-DBEE-47C5-B2A2-0A76B875E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25CB9-1067-245D-457A-A6D93A182F24}"/>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412491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F520-709F-3115-9078-6298A4491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42C78-FFCA-AA13-C32B-B87BBBACE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E1CE5-9F77-D0D1-E1AF-69A989173372}"/>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5" name="Footer Placeholder 4">
            <a:extLst>
              <a:ext uri="{FF2B5EF4-FFF2-40B4-BE49-F238E27FC236}">
                <a16:creationId xmlns:a16="http://schemas.microsoft.com/office/drawing/2014/main" id="{7F5BD3D3-801B-FE76-1697-4E6CCC30C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DDC53-A260-1A78-718D-41A7CFFB9A69}"/>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185596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4461-92F9-2D13-2A00-E375512CF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BD234F-91E1-23C2-498D-B78F2E4BB2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D8D551-62B6-85F2-4594-88E2C175F093}"/>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5" name="Footer Placeholder 4">
            <a:extLst>
              <a:ext uri="{FF2B5EF4-FFF2-40B4-BE49-F238E27FC236}">
                <a16:creationId xmlns:a16="http://schemas.microsoft.com/office/drawing/2014/main" id="{98DA079C-D013-CA66-98D3-E22360B8B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6F1DA-A0D6-BE29-8B94-74C14EFB6A7A}"/>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136682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2FB-D86B-8A20-F864-77AE4B30DF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F52AD-11F4-ACA0-9BE3-0DE2A819AD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60BD8-8A8C-7809-2116-0DB03D739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825E67-42AC-343C-7096-3FE10BF6AED9}"/>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6" name="Footer Placeholder 5">
            <a:extLst>
              <a:ext uri="{FF2B5EF4-FFF2-40B4-BE49-F238E27FC236}">
                <a16:creationId xmlns:a16="http://schemas.microsoft.com/office/drawing/2014/main" id="{0FE34941-506F-ADE9-6F9C-11026CF29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4F66-95F3-F38C-72BD-1F33A6D808A2}"/>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147997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D7AC-4D6A-0D35-36FF-B8DE04FCE9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182EE9-A30D-62FB-EFDE-8EB12BC69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54362-7157-AD91-DA8C-09D36DF45A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D935E0-DCCD-D864-6DC2-A89C1C03B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3EEB3A-8A5F-EFF0-69BC-F335A5F6D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CFCA3-695A-FF9B-9EBA-A8EB88A51C93}"/>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8" name="Footer Placeholder 7">
            <a:extLst>
              <a:ext uri="{FF2B5EF4-FFF2-40B4-BE49-F238E27FC236}">
                <a16:creationId xmlns:a16="http://schemas.microsoft.com/office/drawing/2014/main" id="{471E96D4-CFC1-12E1-28B5-68D4A0C274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469752-F844-8B91-2738-EA0CEC7FC22E}"/>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312097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3ED8-52A7-5381-120C-D7C40BF3C8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743A92-4902-C443-E96B-496B20A9F3BF}"/>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4" name="Footer Placeholder 3">
            <a:extLst>
              <a:ext uri="{FF2B5EF4-FFF2-40B4-BE49-F238E27FC236}">
                <a16:creationId xmlns:a16="http://schemas.microsoft.com/office/drawing/2014/main" id="{41099E5B-5ADD-55C6-3635-E01371F688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87A948-EC68-43EB-354A-A7D91E0A7AE5}"/>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28447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47BCD-A670-9AEF-E356-877D0E5857D9}"/>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3" name="Footer Placeholder 2">
            <a:extLst>
              <a:ext uri="{FF2B5EF4-FFF2-40B4-BE49-F238E27FC236}">
                <a16:creationId xmlns:a16="http://schemas.microsoft.com/office/drawing/2014/main" id="{A23A8D78-6A1D-5CC1-2867-651EBD74DA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AB0C99-A575-401A-B26C-B91B147F187A}"/>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55362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2D14-B299-A22D-AD61-D33093CED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C53982-D55B-DFCE-B886-22DA5A839D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1E6836-E0D1-DE54-532B-DE463F5DD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8DE32-23B6-8102-FB6E-A906C5EF4CA4}"/>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6" name="Footer Placeholder 5">
            <a:extLst>
              <a:ext uri="{FF2B5EF4-FFF2-40B4-BE49-F238E27FC236}">
                <a16:creationId xmlns:a16="http://schemas.microsoft.com/office/drawing/2014/main" id="{4685C285-101E-8C56-C0A2-83B724B73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62635-10FF-5292-EB68-B74EB26EBB5A}"/>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296771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6A91-29A1-3435-0BF2-A5E431D26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91AD75-B8E3-AFBF-73ED-1B12FA87B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F4023-7F40-0AD3-C88F-E454BBD2B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DD959-6E1A-2F4C-E48B-8CC24D46261D}"/>
              </a:ext>
            </a:extLst>
          </p:cNvPr>
          <p:cNvSpPr>
            <a:spLocks noGrp="1"/>
          </p:cNvSpPr>
          <p:nvPr>
            <p:ph type="dt" sz="half" idx="10"/>
          </p:nvPr>
        </p:nvSpPr>
        <p:spPr/>
        <p:txBody>
          <a:bodyPr/>
          <a:lstStyle/>
          <a:p>
            <a:fld id="{269EFEF2-0704-4407-B18D-BA387187D899}" type="datetimeFigureOut">
              <a:rPr lang="en-US" smtClean="0"/>
              <a:t>1/20/2023</a:t>
            </a:fld>
            <a:endParaRPr lang="en-US"/>
          </a:p>
        </p:txBody>
      </p:sp>
      <p:sp>
        <p:nvSpPr>
          <p:cNvPr id="6" name="Footer Placeholder 5">
            <a:extLst>
              <a:ext uri="{FF2B5EF4-FFF2-40B4-BE49-F238E27FC236}">
                <a16:creationId xmlns:a16="http://schemas.microsoft.com/office/drawing/2014/main" id="{8D08CCA5-F1EF-DC87-DC6F-CEF35690F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433E2-434C-EABD-7E3B-6F791152058E}"/>
              </a:ext>
            </a:extLst>
          </p:cNvPr>
          <p:cNvSpPr>
            <a:spLocks noGrp="1"/>
          </p:cNvSpPr>
          <p:nvPr>
            <p:ph type="sldNum" sz="quarter" idx="12"/>
          </p:nvPr>
        </p:nvSpPr>
        <p:spPr/>
        <p:txBody>
          <a:bodyPr/>
          <a:lstStyle/>
          <a:p>
            <a:fld id="{7E45ED66-8193-4F4F-BCDC-64D55881EDBD}" type="slidenum">
              <a:rPr lang="en-US" smtClean="0"/>
              <a:t>‹#›</a:t>
            </a:fld>
            <a:endParaRPr lang="en-US"/>
          </a:p>
        </p:txBody>
      </p:sp>
    </p:spTree>
    <p:extLst>
      <p:ext uri="{BB962C8B-B14F-4D97-AF65-F5344CB8AC3E}">
        <p14:creationId xmlns:p14="http://schemas.microsoft.com/office/powerpoint/2010/main" val="277971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B4D2EF-4C4B-F12E-9EB0-73636DF5A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A6BF5-5841-0188-1D45-79FC7EFF26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41182-B0E8-39C1-FE9B-09302F4A9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EFEF2-0704-4407-B18D-BA387187D899}" type="datetimeFigureOut">
              <a:rPr lang="en-US" smtClean="0"/>
              <a:t>1/20/2023</a:t>
            </a:fld>
            <a:endParaRPr lang="en-US"/>
          </a:p>
        </p:txBody>
      </p:sp>
      <p:sp>
        <p:nvSpPr>
          <p:cNvPr id="5" name="Footer Placeholder 4">
            <a:extLst>
              <a:ext uri="{FF2B5EF4-FFF2-40B4-BE49-F238E27FC236}">
                <a16:creationId xmlns:a16="http://schemas.microsoft.com/office/drawing/2014/main" id="{34A305AB-6B3A-8264-6E8E-1F78A9705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303A47-C035-2F7A-C3A8-D795447C1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5ED66-8193-4F4F-BCDC-64D55881EDBD}" type="slidenum">
              <a:rPr lang="en-US" smtClean="0"/>
              <a:t>‹#›</a:t>
            </a:fld>
            <a:endParaRPr lang="en-US"/>
          </a:p>
        </p:txBody>
      </p:sp>
    </p:spTree>
    <p:extLst>
      <p:ext uri="{BB962C8B-B14F-4D97-AF65-F5344CB8AC3E}">
        <p14:creationId xmlns:p14="http://schemas.microsoft.com/office/powerpoint/2010/main" val="125128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Crud Operation in Laravel</a:t>
            </a:r>
          </a:p>
        </p:txBody>
      </p:sp>
      <p:sp>
        <p:nvSpPr>
          <p:cNvPr id="3" name="Subtitle 2">
            <a:extLst>
              <a:ext uri="{FF2B5EF4-FFF2-40B4-BE49-F238E27FC236}">
                <a16:creationId xmlns:a16="http://schemas.microsoft.com/office/drawing/2014/main" id="{466B4099-066D-71D8-0158-71F3D0991A27}"/>
              </a:ext>
            </a:extLst>
          </p:cNvPr>
          <p:cNvSpPr>
            <a:spLocks noGrp="1"/>
          </p:cNvSpPr>
          <p:nvPr>
            <p:ph type="subTitle" idx="1"/>
          </p:nvPr>
        </p:nvSpPr>
        <p:spPr>
          <a:xfrm>
            <a:off x="1524000" y="1575582"/>
            <a:ext cx="9144000" cy="3682218"/>
          </a:xfrm>
        </p:spPr>
        <p:txBody>
          <a:bodyPr>
            <a:normAutofit lnSpcReduction="10000"/>
          </a:bodyPr>
          <a:lstStyle/>
          <a:p>
            <a:r>
              <a:rPr lang="en-US" dirty="0"/>
              <a:t>Lecture Content</a:t>
            </a:r>
          </a:p>
          <a:p>
            <a:pPr marL="342900" indent="-342900" algn="l">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Database Setup in Laravel</a:t>
            </a:r>
          </a:p>
          <a:p>
            <a:pPr marL="342900" indent="-342900" algn="l">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to create controller in </a:t>
            </a:r>
            <a:r>
              <a:rPr lang="en-US" sz="1800" dirty="0">
                <a:solidFill>
                  <a:srgbClr val="000000"/>
                </a:solidFill>
                <a:latin typeface="Times New Roman" panose="02020603050405020304" pitchFamily="18" charset="0"/>
                <a:ea typeface="Times New Roman" panose="02020603050405020304" pitchFamily="18" charset="0"/>
              </a:rPr>
              <a:t>L</a:t>
            </a:r>
            <a:r>
              <a:rPr lang="en-US" sz="1800" dirty="0">
                <a:solidFill>
                  <a:srgbClr val="000000"/>
                </a:solidFill>
                <a:effectLst/>
                <a:latin typeface="Times New Roman" panose="02020603050405020304" pitchFamily="18" charset="0"/>
                <a:ea typeface="Times New Roman" panose="02020603050405020304" pitchFamily="18" charset="0"/>
              </a:rPr>
              <a:t>aravel </a:t>
            </a:r>
          </a:p>
          <a:p>
            <a:pPr marL="342900" indent="-342900" algn="l">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to create Models in Laravel</a:t>
            </a:r>
          </a:p>
          <a:p>
            <a:pPr marL="342900" indent="-342900" algn="l">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to create Migrations in </a:t>
            </a:r>
            <a:r>
              <a:rPr lang="en-US" sz="1800" dirty="0" err="1">
                <a:solidFill>
                  <a:srgbClr val="000000"/>
                </a:solidFill>
                <a:effectLst/>
                <a:latin typeface="Times New Roman" panose="02020603050405020304" pitchFamily="18" charset="0"/>
                <a:ea typeface="Times New Roman" panose="02020603050405020304" pitchFamily="18" charset="0"/>
              </a:rPr>
              <a:t>Laravels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indent="-342900" algn="l">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Routes In Laravel</a:t>
            </a:r>
          </a:p>
          <a:p>
            <a:pPr marL="342900" indent="-342900" algn="l">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Fetching data from database in Laravel</a:t>
            </a:r>
          </a:p>
          <a:p>
            <a:pPr marL="342900" indent="-342900" algn="l">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Passing data to view</a:t>
            </a:r>
          </a:p>
          <a:p>
            <a:pPr marL="342900" indent="-342900" algn="l">
              <a:buFont typeface="Arial" panose="020B0604020202020204" pitchFamily="34" charset="0"/>
              <a:buChar char="•"/>
            </a:pPr>
            <a:r>
              <a:rPr lang="en-US" sz="1800" dirty="0" err="1">
                <a:solidFill>
                  <a:srgbClr val="000000"/>
                </a:solidFill>
                <a:latin typeface="Times New Roman" panose="02020603050405020304" pitchFamily="18" charset="0"/>
                <a:ea typeface="Times New Roman" panose="02020603050405020304" pitchFamily="18" charset="0"/>
              </a:rPr>
              <a:t>Csrf</a:t>
            </a:r>
            <a:r>
              <a:rPr lang="en-US" sz="1800" dirty="0">
                <a:solidFill>
                  <a:srgbClr val="000000"/>
                </a:solidFill>
                <a:latin typeface="Times New Roman" panose="02020603050405020304" pitchFamily="18" charset="0"/>
                <a:ea typeface="Times New Roman" panose="02020603050405020304" pitchFamily="18" charset="0"/>
              </a:rPr>
              <a:t> token in Laravel </a:t>
            </a:r>
          </a:p>
          <a:p>
            <a:pPr marL="342900" indent="-342900" algn="l">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Inserting ,updating and deleting data from database  </a:t>
            </a:r>
          </a:p>
          <a:p>
            <a:pPr marL="342900" indent="-342900" algn="l">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420025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Routes in Laravel</a:t>
            </a:r>
          </a:p>
        </p:txBody>
      </p:sp>
      <p:sp>
        <p:nvSpPr>
          <p:cNvPr id="3" name="Subtitle 2">
            <a:extLst>
              <a:ext uri="{FF2B5EF4-FFF2-40B4-BE49-F238E27FC236}">
                <a16:creationId xmlns:a16="http://schemas.microsoft.com/office/drawing/2014/main" id="{466B4099-066D-71D8-0158-71F3D0991A27}"/>
              </a:ext>
            </a:extLst>
          </p:cNvPr>
          <p:cNvSpPr>
            <a:spLocks noGrp="1"/>
          </p:cNvSpPr>
          <p:nvPr>
            <p:ph type="subTitle" idx="1"/>
          </p:nvPr>
        </p:nvSpPr>
        <p:spPr>
          <a:xfrm>
            <a:off x="98474" y="1477108"/>
            <a:ext cx="10163127" cy="5134149"/>
          </a:xfrm>
        </p:spPr>
        <p:txBody>
          <a:bodyPr/>
          <a:lstStyle/>
          <a:p>
            <a:pPr algn="l"/>
            <a:r>
              <a:rPr lang="en-US" sz="1600" b="0" i="0" dirty="0">
                <a:solidFill>
                  <a:srgbClr val="000000"/>
                </a:solidFill>
                <a:effectLst/>
                <a:latin typeface="Nunito" pitchFamily="2" charset="0"/>
              </a:rPr>
              <a:t>Basic Routing</a:t>
            </a:r>
          </a:p>
          <a:p>
            <a:pPr algn="l"/>
            <a:r>
              <a:rPr lang="en-US" sz="1600" b="0" i="0" dirty="0">
                <a:solidFill>
                  <a:srgbClr val="000000"/>
                </a:solidFill>
                <a:effectLst/>
                <a:latin typeface="Nunito" pitchFamily="2" charset="0"/>
              </a:rPr>
              <a:t>All the application routes are registered within the </a:t>
            </a:r>
            <a:r>
              <a:rPr lang="en-US" sz="2000" b="1" i="0" dirty="0">
                <a:solidFill>
                  <a:srgbClr val="000000"/>
                </a:solidFill>
                <a:effectLst/>
                <a:latin typeface="Nunito" pitchFamily="2" charset="0"/>
              </a:rPr>
              <a:t>routes/</a:t>
            </a:r>
            <a:r>
              <a:rPr lang="en-US" sz="2000" b="1" dirty="0" err="1">
                <a:solidFill>
                  <a:srgbClr val="000000"/>
                </a:solidFill>
                <a:latin typeface="Nunito" pitchFamily="2" charset="0"/>
              </a:rPr>
              <a:t>web</a:t>
            </a:r>
            <a:r>
              <a:rPr lang="en-US" sz="2000" b="1" i="0" dirty="0" err="1">
                <a:solidFill>
                  <a:srgbClr val="000000"/>
                </a:solidFill>
                <a:effectLst/>
                <a:latin typeface="Nunito" pitchFamily="2" charset="0"/>
              </a:rPr>
              <a:t>.php</a:t>
            </a:r>
            <a:r>
              <a:rPr lang="en-US" sz="2000" b="1" i="0" dirty="0">
                <a:solidFill>
                  <a:srgbClr val="000000"/>
                </a:solidFill>
                <a:effectLst/>
                <a:latin typeface="Nunito" pitchFamily="2" charset="0"/>
              </a:rPr>
              <a:t> </a:t>
            </a:r>
            <a:r>
              <a:rPr lang="en-US" sz="1600" b="0" i="0" dirty="0">
                <a:solidFill>
                  <a:srgbClr val="000000"/>
                </a:solidFill>
                <a:effectLst/>
                <a:latin typeface="Nunito" pitchFamily="2" charset="0"/>
              </a:rPr>
              <a:t>file. This file tells Laravel for the URIs it should respond to and the associated controller will give it a particular call. The sample route for the welcome page can be seen as shown in the screenshot given below −</a:t>
            </a:r>
            <a:endParaRPr lang="en-US" sz="1800" b="0" i="0" dirty="0">
              <a:solidFill>
                <a:srgbClr val="000000"/>
              </a:solidFill>
              <a:effectLst/>
              <a:latin typeface="Nunito" pitchFamily="2" charset="0"/>
            </a:endParaRPr>
          </a:p>
          <a:p>
            <a:pPr marL="342900" indent="-342900" algn="l">
              <a:buFont typeface="Arial" panose="020B0604020202020204" pitchFamily="34" charset="0"/>
              <a:buChar char="•"/>
            </a:pPr>
            <a:endParaRPr lang="en-US" sz="1800" dirty="0">
              <a:solidFill>
                <a:srgbClr val="000000"/>
              </a:solidFill>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0059E47-8A49-784B-07A5-B715C4D97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14171"/>
            <a:ext cx="12192000" cy="4143829"/>
          </a:xfrm>
          <a:prstGeom prst="rect">
            <a:avLst/>
          </a:prstGeom>
        </p:spPr>
      </p:pic>
    </p:spTree>
    <p:extLst>
      <p:ext uri="{BB962C8B-B14F-4D97-AF65-F5344CB8AC3E}">
        <p14:creationId xmlns:p14="http://schemas.microsoft.com/office/powerpoint/2010/main" val="113800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Routes in Laravel</a:t>
            </a:r>
          </a:p>
        </p:txBody>
      </p:sp>
      <p:sp>
        <p:nvSpPr>
          <p:cNvPr id="4" name="Rectangle 1">
            <a:extLst>
              <a:ext uri="{FF2B5EF4-FFF2-40B4-BE49-F238E27FC236}">
                <a16:creationId xmlns:a16="http://schemas.microsoft.com/office/drawing/2014/main" id="{7F1516EB-D8F6-D018-AABE-802FE9D58801}"/>
              </a:ext>
            </a:extLst>
          </p:cNvPr>
          <p:cNvSpPr>
            <a:spLocks noGrp="1" noChangeArrowheads="1"/>
          </p:cNvSpPr>
          <p:nvPr>
            <p:ph type="subTitle" idx="1"/>
          </p:nvPr>
        </p:nvSpPr>
        <p:spPr bwMode="auto">
          <a:xfrm>
            <a:off x="0" y="-296291"/>
            <a:ext cx="12192000" cy="82791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Heebo" pitchFamily="2" charset="-79"/>
              </a:rPr>
              <a:t>Parameterized Routes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ebo" pitchFamily="2" charset="-79"/>
              </a:rPr>
              <a:t>Required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These parameters are those which should be mandatorily captured for routing the web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 For example, it is important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to capture the user’s identification number from the URL. This can be possible by defining route parameters as shown below −</a:t>
            </a:r>
            <a:endParaRPr kumimoji="0" lang="en-US" altLang="en-US" sz="2000" b="0" i="0" u="none" strike="noStrike" cap="none" normalizeH="0" baseline="0" dirty="0">
              <a:ln>
                <a:noFill/>
              </a:ln>
              <a:solidFill>
                <a:srgbClr val="660066"/>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66"/>
                </a:solidFill>
                <a:effectLst/>
                <a:latin typeface="var(--bs-font-monospace)"/>
              </a:rPr>
              <a:t>Route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get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‘/ID/{id}'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function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$id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echo </a:t>
            </a:r>
            <a:r>
              <a:rPr kumimoji="0" lang="en-US" altLang="en-US" sz="2000" b="0" i="0" u="none" strike="noStrike" cap="none" normalizeH="0" baseline="0" dirty="0">
                <a:ln>
                  <a:noFill/>
                </a:ln>
                <a:solidFill>
                  <a:srgbClr val="008800"/>
                </a:solidFill>
                <a:effectLst/>
                <a:latin typeface="var(--bs-font-monospace)"/>
              </a:rPr>
              <a:t>'ID: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$id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67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Routes in Laravel</a:t>
            </a:r>
          </a:p>
        </p:txBody>
      </p:sp>
      <p:sp>
        <p:nvSpPr>
          <p:cNvPr id="4" name="Rectangle 1">
            <a:extLst>
              <a:ext uri="{FF2B5EF4-FFF2-40B4-BE49-F238E27FC236}">
                <a16:creationId xmlns:a16="http://schemas.microsoft.com/office/drawing/2014/main" id="{7F1516EB-D8F6-D018-AABE-802FE9D58801}"/>
              </a:ext>
            </a:extLst>
          </p:cNvPr>
          <p:cNvSpPr>
            <a:spLocks noGrp="1" noChangeArrowheads="1"/>
          </p:cNvSpPr>
          <p:nvPr>
            <p:ph type="subTitle" idx="1"/>
          </p:nvPr>
        </p:nvSpPr>
        <p:spPr bwMode="auto">
          <a:xfrm>
            <a:off x="0" y="1561748"/>
            <a:ext cx="11867016" cy="63863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Named Routes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Named routes allow a convenient way of creating routes. The chaining of routes can be specified using name method onto the route definition. The following code shows an example for creating named routes with controller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Route::get('user/profile', 'App\Http\Controllers\</a:t>
            </a:r>
            <a:r>
              <a:rPr lang="en-US" altLang="en-US" sz="1800" dirty="0" err="1">
                <a:latin typeface="Arial" panose="020B0604020202020204" pitchFamily="34" charset="0"/>
              </a:rPr>
              <a:t>UserController@showProfile</a:t>
            </a:r>
            <a:r>
              <a:rPr lang="en-US" altLang="en-US" sz="1800" dirty="0">
                <a:latin typeface="Arial" panose="020B0604020202020204" pitchFamily="34" charset="0"/>
              </a:rPr>
              <a:t>')-&gt;name('profile');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The user controller will call for the function </a:t>
            </a:r>
            <a:r>
              <a:rPr lang="en-US" altLang="en-US" sz="1800" dirty="0" err="1">
                <a:latin typeface="Arial" panose="020B0604020202020204" pitchFamily="34" charset="0"/>
              </a:rPr>
              <a:t>showProfile</a:t>
            </a:r>
            <a:r>
              <a:rPr lang="en-US" altLang="en-US" sz="1800" dirty="0">
                <a:latin typeface="Arial" panose="020B0604020202020204" pitchFamily="34" charset="0"/>
              </a:rPr>
              <a:t> with parameter as profile. The parameters use name method onto the route definition.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06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Laravel</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lstStyle/>
          <a:p>
            <a:pPr algn="l"/>
            <a:r>
              <a:rPr lang="en-US" dirty="0"/>
              <a:t>Laravel provides different ways to pass data to a view. We can pass data directly from routes or through the controller.</a:t>
            </a:r>
          </a:p>
          <a:p>
            <a:pPr algn="l"/>
            <a:r>
              <a:rPr lang="en-US" dirty="0"/>
              <a:t>Here are some of the ways we can pass data to the view:</a:t>
            </a:r>
          </a:p>
          <a:p>
            <a:pPr algn="l"/>
            <a:r>
              <a:rPr lang="en-US" dirty="0"/>
              <a:t>Using with()</a:t>
            </a:r>
          </a:p>
          <a:p>
            <a:pPr algn="l"/>
            <a:r>
              <a:rPr lang="en-US" dirty="0"/>
              <a:t>Using compact()</a:t>
            </a:r>
          </a:p>
        </p:txBody>
      </p:sp>
    </p:spTree>
    <p:extLst>
      <p:ext uri="{BB962C8B-B14F-4D97-AF65-F5344CB8AC3E}">
        <p14:creationId xmlns:p14="http://schemas.microsoft.com/office/powerpoint/2010/main" val="225244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lstStyle/>
          <a:p>
            <a:pPr algn="l"/>
            <a:r>
              <a:rPr lang="en-US" dirty="0"/>
              <a:t>Using with(): The ‘with()’ is a method to pass individual form of data and is used with the ‘view’ helper function.</a:t>
            </a:r>
          </a:p>
          <a:p>
            <a:pPr algn="l"/>
            <a:r>
              <a:rPr lang="en-US" dirty="0"/>
              <a:t>Example:</a:t>
            </a:r>
          </a:p>
          <a:p>
            <a:pPr algn="l"/>
            <a:r>
              <a:rPr lang="en-US" dirty="0"/>
              <a:t>Write the below code in the ‘</a:t>
            </a:r>
            <a:r>
              <a:rPr lang="en-US" dirty="0" err="1"/>
              <a:t>web.php</a:t>
            </a:r>
            <a:r>
              <a:rPr lang="en-US" dirty="0"/>
              <a:t>’ file.</a:t>
            </a:r>
          </a:p>
          <a:p>
            <a:pPr algn="l"/>
            <a:r>
              <a:rPr lang="en-US" dirty="0"/>
              <a:t>Route::get('/', function () {</a:t>
            </a:r>
          </a:p>
          <a:p>
            <a:pPr algn="l"/>
            <a:r>
              <a:rPr lang="en-US" dirty="0"/>
              <a:t>   $</a:t>
            </a:r>
            <a:r>
              <a:rPr lang="en-US" dirty="0" err="1"/>
              <a:t>articleName</a:t>
            </a:r>
            <a:r>
              <a:rPr lang="en-US" dirty="0"/>
              <a:t> = ‘Article 1’;</a:t>
            </a:r>
          </a:p>
          <a:p>
            <a:pPr algn="l"/>
            <a:r>
              <a:rPr lang="en-US" dirty="0"/>
              <a:t>   return view('</a:t>
            </a:r>
            <a:r>
              <a:rPr lang="en-US" dirty="0" err="1"/>
              <a:t>gfg</a:t>
            </a:r>
            <a:r>
              <a:rPr lang="en-US" dirty="0"/>
              <a:t>')-&gt;with('</a:t>
            </a:r>
            <a:r>
              <a:rPr lang="en-US" dirty="0" err="1"/>
              <a:t>articleName</a:t>
            </a:r>
            <a:r>
              <a:rPr lang="en-US" dirty="0"/>
              <a:t>', $</a:t>
            </a:r>
            <a:r>
              <a:rPr lang="en-US" dirty="0" err="1"/>
              <a:t>articleName</a:t>
            </a:r>
            <a:r>
              <a:rPr lang="en-US" dirty="0"/>
              <a:t>)-&gt;</a:t>
            </a:r>
          </a:p>
          <a:p>
            <a:pPr algn="l"/>
            <a:r>
              <a:rPr lang="en-US" dirty="0"/>
              <a:t>                with('</a:t>
            </a:r>
            <a:r>
              <a:rPr lang="en-US" dirty="0" err="1"/>
              <a:t>articlePublished</a:t>
            </a:r>
            <a:r>
              <a:rPr lang="en-US" dirty="0"/>
              <a:t>', 'On </a:t>
            </a:r>
            <a:r>
              <a:rPr lang="en-US" dirty="0" err="1"/>
              <a:t>GeeksforGeeks</a:t>
            </a:r>
            <a:r>
              <a:rPr lang="en-US" dirty="0"/>
              <a:t>');</a:t>
            </a:r>
          </a:p>
          <a:p>
            <a:pPr algn="l"/>
            <a:r>
              <a:rPr lang="en-US" dirty="0"/>
              <a:t>}); </a:t>
            </a:r>
          </a:p>
          <a:p>
            <a:pPr algn="l"/>
            <a:endParaRPr lang="en-US" dirty="0"/>
          </a:p>
          <a:p>
            <a:pPr algn="l"/>
            <a:r>
              <a:rPr lang="en-US" b="0" i="0" dirty="0">
                <a:solidFill>
                  <a:srgbClr val="273239"/>
                </a:solidFill>
                <a:effectLst/>
                <a:latin typeface="urw-din"/>
              </a:rPr>
              <a:t>As you can see in the above code, we have to specify an arrow ‘</a:t>
            </a:r>
            <a:r>
              <a:rPr lang="en-US" b="1" i="0" dirty="0">
                <a:solidFill>
                  <a:srgbClr val="273239"/>
                </a:solidFill>
                <a:effectLst/>
                <a:latin typeface="urw-din"/>
              </a:rPr>
              <a:t>-&gt;</a:t>
            </a:r>
            <a:r>
              <a:rPr lang="en-US" b="0" i="0" dirty="0">
                <a:solidFill>
                  <a:srgbClr val="273239"/>
                </a:solidFill>
                <a:effectLst/>
                <a:latin typeface="urw-din"/>
              </a:rPr>
              <a:t>’ and then use the ‘</a:t>
            </a:r>
            <a:r>
              <a:rPr lang="en-US" b="1" i="0" dirty="0">
                <a:solidFill>
                  <a:srgbClr val="273239"/>
                </a:solidFill>
                <a:effectLst/>
                <a:latin typeface="urw-din"/>
              </a:rPr>
              <a:t>with()</a:t>
            </a:r>
            <a:r>
              <a:rPr lang="en-US" b="0" i="0" dirty="0">
                <a:solidFill>
                  <a:srgbClr val="273239"/>
                </a:solidFill>
                <a:effectLst/>
                <a:latin typeface="urw-din"/>
              </a:rPr>
              <a:t>’ method with ‘</a:t>
            </a:r>
            <a:r>
              <a:rPr lang="en-US" b="1" i="0" dirty="0">
                <a:solidFill>
                  <a:srgbClr val="273239"/>
                </a:solidFill>
                <a:effectLst/>
                <a:latin typeface="urw-din"/>
              </a:rPr>
              <a:t>view()</a:t>
            </a:r>
            <a:r>
              <a:rPr lang="en-US" b="0" i="0" dirty="0">
                <a:solidFill>
                  <a:srgbClr val="273239"/>
                </a:solidFill>
                <a:effectLst/>
                <a:latin typeface="urw-din"/>
              </a:rPr>
              <a:t>’ helper function. And we can specify one or more ‘</a:t>
            </a:r>
            <a:r>
              <a:rPr lang="en-US" b="1" i="0" dirty="0">
                <a:solidFill>
                  <a:srgbClr val="273239"/>
                </a:solidFill>
                <a:effectLst/>
                <a:latin typeface="urw-din"/>
              </a:rPr>
              <a:t>with()</a:t>
            </a:r>
            <a:r>
              <a:rPr lang="en-US" b="0" i="0" dirty="0">
                <a:solidFill>
                  <a:srgbClr val="273239"/>
                </a:solidFill>
                <a:effectLst/>
                <a:latin typeface="urw-din"/>
              </a:rPr>
              <a:t>’ depending on the requirement and use case.</a:t>
            </a:r>
            <a:endParaRPr lang="en-US" dirty="0"/>
          </a:p>
        </p:txBody>
      </p:sp>
    </p:spTree>
    <p:extLst>
      <p:ext uri="{BB962C8B-B14F-4D97-AF65-F5344CB8AC3E}">
        <p14:creationId xmlns:p14="http://schemas.microsoft.com/office/powerpoint/2010/main" val="21783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fontScale="92500" lnSpcReduction="10000"/>
          </a:bodyPr>
          <a:lstStyle/>
          <a:p>
            <a:pPr algn="l"/>
            <a:endParaRPr lang="en-US" dirty="0"/>
          </a:p>
          <a:p>
            <a:pPr algn="l"/>
            <a:r>
              <a:rPr lang="en-US" dirty="0"/>
              <a:t>Create and write the below code in the ‘</a:t>
            </a:r>
            <a:r>
              <a:rPr lang="en-US" dirty="0" err="1"/>
              <a:t>gfg.blade.php</a:t>
            </a:r>
            <a:r>
              <a:rPr lang="en-US" dirty="0"/>
              <a:t>’ file in ‘resources/views’ directory.</a:t>
            </a:r>
          </a:p>
          <a:p>
            <a:pPr algn="l"/>
            <a:r>
              <a:rPr lang="en-US" dirty="0"/>
              <a:t>&lt;!DOCTYPE html&gt;</a:t>
            </a:r>
          </a:p>
          <a:p>
            <a:pPr algn="l"/>
            <a:r>
              <a:rPr lang="en-US" dirty="0"/>
              <a:t>&lt;html&gt;</a:t>
            </a:r>
          </a:p>
          <a:p>
            <a:pPr algn="l"/>
            <a:r>
              <a:rPr lang="en-US" dirty="0"/>
              <a:t>&lt;head&gt;</a:t>
            </a:r>
          </a:p>
          <a:p>
            <a:pPr algn="l"/>
            <a:r>
              <a:rPr lang="en-US" dirty="0"/>
              <a:t>    &lt;title&gt;Passing Data into view&lt;/title&gt;</a:t>
            </a:r>
          </a:p>
          <a:p>
            <a:pPr algn="l"/>
            <a:r>
              <a:rPr lang="en-US" dirty="0"/>
              <a:t>&lt;/head&gt;</a:t>
            </a:r>
          </a:p>
          <a:p>
            <a:pPr algn="l"/>
            <a:r>
              <a:rPr lang="en-US" dirty="0"/>
              <a:t>&lt;body&gt;</a:t>
            </a:r>
          </a:p>
          <a:p>
            <a:pPr algn="l"/>
            <a:r>
              <a:rPr lang="en-US" dirty="0"/>
              <a:t>    &lt;h1&gt;My Article&lt;/h1&gt;</a:t>
            </a:r>
          </a:p>
          <a:p>
            <a:pPr algn="l"/>
            <a:r>
              <a:rPr lang="en-US" dirty="0"/>
              <a:t>    &lt;p&gt;{{ $</a:t>
            </a:r>
            <a:r>
              <a:rPr lang="en-US" dirty="0" err="1"/>
              <a:t>articleName</a:t>
            </a:r>
            <a:r>
              <a:rPr lang="en-US" dirty="0"/>
              <a:t> }}&lt;/p&gt;</a:t>
            </a:r>
          </a:p>
          <a:p>
            <a:pPr algn="l"/>
            <a:r>
              <a:rPr lang="en-US" dirty="0"/>
              <a:t>    &lt;p&gt;{{ $</a:t>
            </a:r>
            <a:r>
              <a:rPr lang="en-US" dirty="0" err="1"/>
              <a:t>articlePublished</a:t>
            </a:r>
            <a:r>
              <a:rPr lang="en-US" dirty="0"/>
              <a:t> }}&lt;/p&gt;</a:t>
            </a:r>
          </a:p>
          <a:p>
            <a:pPr algn="l"/>
            <a:r>
              <a:rPr lang="en-US" dirty="0"/>
              <a:t>&lt;/body&gt;</a:t>
            </a:r>
          </a:p>
          <a:p>
            <a:pPr algn="l"/>
            <a:r>
              <a:rPr lang="en-US" dirty="0"/>
              <a:t>&lt;/html&gt;</a:t>
            </a:r>
          </a:p>
          <a:p>
            <a:pPr algn="l"/>
            <a:r>
              <a:rPr lang="en-US" dirty="0"/>
              <a:t>Here we have used double curly brackets ‘{{ }}’ which is to escape HTML elements. In that, we have specified the name of the key, as a PHP variable, that we passed in the ‘view’ helper function.</a:t>
            </a:r>
          </a:p>
        </p:txBody>
      </p:sp>
    </p:spTree>
    <p:extLst>
      <p:ext uri="{BB962C8B-B14F-4D97-AF65-F5344CB8AC3E}">
        <p14:creationId xmlns:p14="http://schemas.microsoft.com/office/powerpoint/2010/main" val="19563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fontScale="92500" lnSpcReduction="20000"/>
          </a:bodyPr>
          <a:lstStyle/>
          <a:p>
            <a:pPr algn="l"/>
            <a:r>
              <a:rPr lang="en-US" dirty="0"/>
              <a:t>Using compact(): The ‘compact()’ is a PHP function that can be used for creating an array with variable and there value. Here the name on the variable is the key and the variable content is the value.</a:t>
            </a:r>
          </a:p>
          <a:p>
            <a:pPr algn="l"/>
            <a:endParaRPr lang="en-US" dirty="0"/>
          </a:p>
          <a:p>
            <a:pPr algn="l"/>
            <a:r>
              <a:rPr lang="en-US" dirty="0"/>
              <a:t>Note: Comment or delete any previous route in the ‘</a:t>
            </a:r>
            <a:r>
              <a:rPr lang="en-US" dirty="0" err="1"/>
              <a:t>web.php</a:t>
            </a:r>
            <a:r>
              <a:rPr lang="en-US" dirty="0"/>
              <a:t>’ file in ‘routes’ directory.</a:t>
            </a:r>
          </a:p>
          <a:p>
            <a:pPr algn="l"/>
            <a:endParaRPr lang="en-US" dirty="0"/>
          </a:p>
          <a:p>
            <a:pPr algn="l"/>
            <a:r>
              <a:rPr lang="en-US" dirty="0"/>
              <a:t>Example:</a:t>
            </a:r>
          </a:p>
          <a:p>
            <a:pPr algn="l"/>
            <a:endParaRPr lang="en-US" dirty="0"/>
          </a:p>
          <a:p>
            <a:pPr algn="l"/>
            <a:r>
              <a:rPr lang="en-US" dirty="0"/>
              <a:t>Write the below code in the ‘</a:t>
            </a:r>
            <a:r>
              <a:rPr lang="en-US" dirty="0" err="1"/>
              <a:t>web.php</a:t>
            </a:r>
            <a:r>
              <a:rPr lang="en-US" dirty="0"/>
              <a:t>’ file.</a:t>
            </a:r>
          </a:p>
          <a:p>
            <a:pPr algn="l"/>
            <a:r>
              <a:rPr lang="en-US" dirty="0"/>
              <a:t>Route::get('/', function () {</a:t>
            </a:r>
          </a:p>
          <a:p>
            <a:pPr algn="l"/>
            <a:r>
              <a:rPr lang="en-US" dirty="0"/>
              <a:t>    $</a:t>
            </a:r>
            <a:r>
              <a:rPr lang="en-US" dirty="0" err="1"/>
              <a:t>articleName</a:t>
            </a:r>
            <a:r>
              <a:rPr lang="en-US" dirty="0"/>
              <a:t> = ['Article 1','Article 2'];</a:t>
            </a:r>
          </a:p>
          <a:p>
            <a:pPr algn="l"/>
            <a:r>
              <a:rPr lang="en-US" dirty="0"/>
              <a:t>    $</a:t>
            </a:r>
            <a:r>
              <a:rPr lang="en-US" dirty="0" err="1"/>
              <a:t>articlePublished</a:t>
            </a:r>
            <a:r>
              <a:rPr lang="en-US" dirty="0"/>
              <a:t> = 'On </a:t>
            </a:r>
            <a:r>
              <a:rPr lang="en-US" dirty="0" err="1"/>
              <a:t>GeeksforGeeks</a:t>
            </a:r>
            <a:r>
              <a:rPr lang="en-US" dirty="0"/>
              <a:t>';</a:t>
            </a:r>
          </a:p>
          <a:p>
            <a:pPr algn="l"/>
            <a:r>
              <a:rPr lang="en-US" dirty="0"/>
              <a:t>    return view('</a:t>
            </a:r>
            <a:r>
              <a:rPr lang="en-US" dirty="0" err="1"/>
              <a:t>gfg</a:t>
            </a:r>
            <a:r>
              <a:rPr lang="en-US" dirty="0"/>
              <a:t>', compact('</a:t>
            </a:r>
            <a:r>
              <a:rPr lang="en-US" dirty="0" err="1"/>
              <a:t>articleName</a:t>
            </a:r>
            <a:r>
              <a:rPr lang="en-US" dirty="0"/>
              <a:t>', </a:t>
            </a:r>
          </a:p>
          <a:p>
            <a:pPr algn="l"/>
            <a:r>
              <a:rPr lang="en-US" dirty="0"/>
              <a:t>                         '</a:t>
            </a:r>
            <a:r>
              <a:rPr lang="en-US" dirty="0" err="1"/>
              <a:t>articlePublished</a:t>
            </a:r>
            <a:r>
              <a:rPr lang="en-US" dirty="0"/>
              <a:t>'));</a:t>
            </a:r>
          </a:p>
          <a:p>
            <a:pPr algn="l"/>
            <a:r>
              <a:rPr lang="en-US" dirty="0"/>
              <a:t>});</a:t>
            </a:r>
          </a:p>
          <a:p>
            <a:pPr algn="l"/>
            <a:r>
              <a:rPr lang="en-US" dirty="0"/>
              <a:t>In view(), the first parameter is the name of the view and second is where we have to specify the ‘compact()’ function</a:t>
            </a:r>
          </a:p>
        </p:txBody>
      </p:sp>
    </p:spTree>
    <p:extLst>
      <p:ext uri="{BB962C8B-B14F-4D97-AF65-F5344CB8AC3E}">
        <p14:creationId xmlns:p14="http://schemas.microsoft.com/office/powerpoint/2010/main" val="2641909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lnSpcReduction="10000"/>
          </a:bodyPr>
          <a:lstStyle/>
          <a:p>
            <a:pPr algn="l"/>
            <a:r>
              <a:rPr lang="en-US" b="0" i="0" dirty="0">
                <a:solidFill>
                  <a:srgbClr val="273239"/>
                </a:solidFill>
                <a:effectLst/>
                <a:latin typeface="urw-din"/>
              </a:rPr>
              <a:t>Create and write the below code in the ‘</a:t>
            </a:r>
            <a:r>
              <a:rPr lang="en-US" b="1" i="0" dirty="0" err="1">
                <a:solidFill>
                  <a:srgbClr val="273239"/>
                </a:solidFill>
                <a:effectLst/>
                <a:latin typeface="urw-din"/>
              </a:rPr>
              <a:t>gfg.blade.php</a:t>
            </a:r>
            <a:r>
              <a:rPr lang="en-US" b="0" i="0" dirty="0">
                <a:solidFill>
                  <a:srgbClr val="273239"/>
                </a:solidFill>
                <a:effectLst/>
                <a:latin typeface="urw-din"/>
              </a:rPr>
              <a:t>’ file in ‘</a:t>
            </a:r>
            <a:r>
              <a:rPr lang="en-US" b="1" i="0" dirty="0">
                <a:solidFill>
                  <a:srgbClr val="273239"/>
                </a:solidFill>
                <a:effectLst/>
                <a:latin typeface="urw-din"/>
              </a:rPr>
              <a:t>resources/views</a:t>
            </a:r>
            <a:r>
              <a:rPr lang="en-US" b="0" i="0" dirty="0">
                <a:solidFill>
                  <a:srgbClr val="273239"/>
                </a:solidFill>
                <a:effectLst/>
                <a:latin typeface="urw-din"/>
              </a:rPr>
              <a:t>’ directory.</a:t>
            </a:r>
          </a:p>
          <a:p>
            <a:pPr algn="l"/>
            <a:r>
              <a:rPr lang="en-US" b="0" i="0" dirty="0">
                <a:solidFill>
                  <a:srgbClr val="273239"/>
                </a:solidFill>
                <a:effectLst/>
                <a:latin typeface="urw-din"/>
              </a:rPr>
              <a:t>&lt;!DOCTYPE html&gt;</a:t>
            </a:r>
          </a:p>
          <a:p>
            <a:pPr algn="l"/>
            <a:r>
              <a:rPr lang="en-US" b="0" i="0" dirty="0">
                <a:solidFill>
                  <a:srgbClr val="273239"/>
                </a:solidFill>
                <a:effectLst/>
                <a:latin typeface="urw-din"/>
              </a:rPr>
              <a:t>&lt;html&gt;</a:t>
            </a:r>
          </a:p>
          <a:p>
            <a:pPr algn="l"/>
            <a:r>
              <a:rPr lang="en-US" b="0" i="0" dirty="0">
                <a:solidFill>
                  <a:srgbClr val="273239"/>
                </a:solidFill>
                <a:effectLst/>
                <a:latin typeface="urw-din"/>
              </a:rPr>
              <a:t>&lt;body&gt;</a:t>
            </a:r>
          </a:p>
          <a:p>
            <a:pPr algn="l"/>
            <a:r>
              <a:rPr lang="en-US" b="0" i="0" dirty="0">
                <a:solidFill>
                  <a:srgbClr val="273239"/>
                </a:solidFill>
                <a:effectLst/>
                <a:latin typeface="urw-din"/>
              </a:rPr>
              <a:t>	&lt;h1&gt;My Article&lt;/h1&gt;	</a:t>
            </a:r>
          </a:p>
          <a:p>
            <a:pPr algn="l"/>
            <a:r>
              <a:rPr lang="en-US" b="0" i="0" dirty="0">
                <a:solidFill>
                  <a:srgbClr val="273239"/>
                </a:solidFill>
                <a:effectLst/>
                <a:latin typeface="urw-din"/>
              </a:rPr>
              <a:t>	@foreach ($</a:t>
            </a:r>
            <a:r>
              <a:rPr lang="en-US" b="0" i="0" dirty="0" err="1">
                <a:solidFill>
                  <a:srgbClr val="273239"/>
                </a:solidFill>
                <a:effectLst/>
                <a:latin typeface="urw-din"/>
              </a:rPr>
              <a:t>articleName</a:t>
            </a:r>
            <a:r>
              <a:rPr lang="en-US" b="0" i="0" dirty="0">
                <a:solidFill>
                  <a:srgbClr val="273239"/>
                </a:solidFill>
                <a:effectLst/>
                <a:latin typeface="urw-din"/>
              </a:rPr>
              <a:t> as $article)</a:t>
            </a:r>
          </a:p>
          <a:p>
            <a:pPr algn="l"/>
            <a:r>
              <a:rPr lang="en-US" b="0" i="0" dirty="0">
                <a:solidFill>
                  <a:srgbClr val="273239"/>
                </a:solidFill>
                <a:effectLst/>
                <a:latin typeface="urw-din"/>
              </a:rPr>
              <a:t>		&lt;li&gt;{{ $article }}&lt;/li&gt;</a:t>
            </a:r>
          </a:p>
          <a:p>
            <a:pPr algn="l"/>
            <a:r>
              <a:rPr lang="en-US" b="0" i="0" dirty="0">
                <a:solidFill>
                  <a:srgbClr val="273239"/>
                </a:solidFill>
                <a:effectLst/>
                <a:latin typeface="urw-din"/>
              </a:rPr>
              <a:t>	@endforeach</a:t>
            </a:r>
          </a:p>
          <a:p>
            <a:pPr algn="l"/>
            <a:r>
              <a:rPr lang="en-US" b="0" i="0" dirty="0">
                <a:solidFill>
                  <a:srgbClr val="273239"/>
                </a:solidFill>
                <a:effectLst/>
                <a:latin typeface="urw-din"/>
              </a:rPr>
              <a:t>	&lt;p&gt;{{ $</a:t>
            </a:r>
            <a:r>
              <a:rPr lang="en-US" b="0" i="0" dirty="0" err="1">
                <a:solidFill>
                  <a:srgbClr val="273239"/>
                </a:solidFill>
                <a:effectLst/>
                <a:latin typeface="urw-din"/>
              </a:rPr>
              <a:t>articlePublished</a:t>
            </a:r>
            <a:r>
              <a:rPr lang="en-US" b="0" i="0" dirty="0">
                <a:solidFill>
                  <a:srgbClr val="273239"/>
                </a:solidFill>
                <a:effectLst/>
                <a:latin typeface="urw-din"/>
              </a:rPr>
              <a:t> }}&lt;/p&gt;</a:t>
            </a:r>
          </a:p>
          <a:p>
            <a:pPr algn="l"/>
            <a:r>
              <a:rPr lang="en-US" b="0" i="0" dirty="0">
                <a:solidFill>
                  <a:srgbClr val="273239"/>
                </a:solidFill>
                <a:effectLst/>
                <a:latin typeface="urw-din"/>
              </a:rPr>
              <a:t>&lt;/body&gt;</a:t>
            </a:r>
          </a:p>
          <a:p>
            <a:pPr algn="l"/>
            <a:r>
              <a:rPr lang="en-US" b="0" i="0" dirty="0">
                <a:solidFill>
                  <a:srgbClr val="273239"/>
                </a:solidFill>
                <a:effectLst/>
                <a:latin typeface="urw-din"/>
              </a:rPr>
              <a:t>&lt;/html&gt;</a:t>
            </a:r>
          </a:p>
          <a:p>
            <a:pPr algn="l"/>
            <a:r>
              <a:rPr lang="en-US" b="0" i="0" dirty="0">
                <a:solidFill>
                  <a:srgbClr val="273239"/>
                </a:solidFill>
                <a:effectLst/>
                <a:latin typeface="urw-din"/>
              </a:rPr>
              <a:t>Here we have used double curly brackets ‘</a:t>
            </a:r>
            <a:r>
              <a:rPr lang="en-US" b="1" i="0" dirty="0">
                <a:solidFill>
                  <a:srgbClr val="273239"/>
                </a:solidFill>
                <a:effectLst/>
                <a:latin typeface="urw-din"/>
              </a:rPr>
              <a:t>{{ }}</a:t>
            </a:r>
            <a:r>
              <a:rPr lang="en-US" b="0" i="0" dirty="0">
                <a:solidFill>
                  <a:srgbClr val="273239"/>
                </a:solidFill>
                <a:effectLst/>
                <a:latin typeface="urw-din"/>
              </a:rPr>
              <a:t>’ which is to escape HTML elements. In that, we have specified the name of the key, as a PHP variable, that we passed in the ‘</a:t>
            </a:r>
            <a:r>
              <a:rPr lang="en-US" b="1" i="0" dirty="0">
                <a:solidFill>
                  <a:srgbClr val="273239"/>
                </a:solidFill>
                <a:effectLst/>
                <a:latin typeface="urw-din"/>
              </a:rPr>
              <a:t>view</a:t>
            </a:r>
            <a:r>
              <a:rPr lang="en-US" b="0" i="0" dirty="0">
                <a:solidFill>
                  <a:srgbClr val="273239"/>
                </a:solidFill>
                <a:effectLst/>
                <a:latin typeface="urw-din"/>
              </a:rPr>
              <a:t>’ helper function.</a:t>
            </a:r>
          </a:p>
          <a:p>
            <a:pPr algn="l"/>
            <a:endParaRPr lang="en-US" dirty="0">
              <a:solidFill>
                <a:srgbClr val="273239"/>
              </a:solidFill>
              <a:latin typeface="urw-din"/>
            </a:endParaRPr>
          </a:p>
          <a:p>
            <a:pPr algn="l"/>
            <a:endParaRPr lang="en-US" b="0" i="0" dirty="0">
              <a:solidFill>
                <a:srgbClr val="273239"/>
              </a:solidFill>
              <a:effectLst/>
              <a:latin typeface="urw-din"/>
            </a:endParaRPr>
          </a:p>
          <a:p>
            <a:pPr algn="l"/>
            <a:endParaRPr lang="en-US" b="0" i="0" dirty="0">
              <a:solidFill>
                <a:srgbClr val="273239"/>
              </a:solidFill>
              <a:effectLst/>
              <a:latin typeface="urw-din"/>
            </a:endParaRPr>
          </a:p>
          <a:p>
            <a:pPr algn="l"/>
            <a:endParaRPr lang="en-US" b="0" i="0" dirty="0">
              <a:solidFill>
                <a:srgbClr val="273239"/>
              </a:solidFill>
              <a:effectLst/>
              <a:latin typeface="urw-din"/>
            </a:endParaRPr>
          </a:p>
          <a:p>
            <a:pPr algn="l"/>
            <a:endParaRPr lang="en-US" dirty="0"/>
          </a:p>
        </p:txBody>
      </p:sp>
    </p:spTree>
    <p:extLst>
      <p:ext uri="{BB962C8B-B14F-4D97-AF65-F5344CB8AC3E}">
        <p14:creationId xmlns:p14="http://schemas.microsoft.com/office/powerpoint/2010/main" val="241070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lnSpcReduction="10000"/>
          </a:bodyPr>
          <a:lstStyle/>
          <a:p>
            <a:pPr algn="l"/>
            <a:r>
              <a:rPr lang="en-US" b="0" i="0" dirty="0">
                <a:solidFill>
                  <a:srgbClr val="273239"/>
                </a:solidFill>
                <a:effectLst/>
                <a:latin typeface="urw-din"/>
              </a:rPr>
              <a:t>Create and write the below code in the ‘</a:t>
            </a:r>
            <a:r>
              <a:rPr lang="en-US" b="1" i="0" dirty="0" err="1">
                <a:solidFill>
                  <a:srgbClr val="273239"/>
                </a:solidFill>
                <a:effectLst/>
                <a:latin typeface="urw-din"/>
              </a:rPr>
              <a:t>gfg.blade.php</a:t>
            </a:r>
            <a:r>
              <a:rPr lang="en-US" b="0" i="0" dirty="0">
                <a:solidFill>
                  <a:srgbClr val="273239"/>
                </a:solidFill>
                <a:effectLst/>
                <a:latin typeface="urw-din"/>
              </a:rPr>
              <a:t>’ file in ‘</a:t>
            </a:r>
            <a:r>
              <a:rPr lang="en-US" b="1" i="0" dirty="0">
                <a:solidFill>
                  <a:srgbClr val="273239"/>
                </a:solidFill>
                <a:effectLst/>
                <a:latin typeface="urw-din"/>
              </a:rPr>
              <a:t>resources/views</a:t>
            </a:r>
            <a:r>
              <a:rPr lang="en-US" b="0" i="0" dirty="0">
                <a:solidFill>
                  <a:srgbClr val="273239"/>
                </a:solidFill>
                <a:effectLst/>
                <a:latin typeface="urw-din"/>
              </a:rPr>
              <a:t>’ directory.</a:t>
            </a:r>
          </a:p>
          <a:p>
            <a:pPr algn="l"/>
            <a:r>
              <a:rPr lang="en-US" b="0" i="0" dirty="0">
                <a:solidFill>
                  <a:srgbClr val="273239"/>
                </a:solidFill>
                <a:effectLst/>
                <a:latin typeface="urw-din"/>
              </a:rPr>
              <a:t>&lt;!DOCTYPE html&gt;</a:t>
            </a:r>
          </a:p>
          <a:p>
            <a:pPr algn="l"/>
            <a:r>
              <a:rPr lang="en-US" b="0" i="0" dirty="0">
                <a:solidFill>
                  <a:srgbClr val="273239"/>
                </a:solidFill>
                <a:effectLst/>
                <a:latin typeface="urw-din"/>
              </a:rPr>
              <a:t>&lt;html&gt;</a:t>
            </a:r>
          </a:p>
          <a:p>
            <a:pPr algn="l"/>
            <a:r>
              <a:rPr lang="en-US" b="0" i="0" dirty="0">
                <a:solidFill>
                  <a:srgbClr val="273239"/>
                </a:solidFill>
                <a:effectLst/>
                <a:latin typeface="urw-din"/>
              </a:rPr>
              <a:t>&lt;body&gt;</a:t>
            </a:r>
          </a:p>
          <a:p>
            <a:pPr algn="l"/>
            <a:r>
              <a:rPr lang="en-US" b="0" i="0" dirty="0">
                <a:solidFill>
                  <a:srgbClr val="273239"/>
                </a:solidFill>
                <a:effectLst/>
                <a:latin typeface="urw-din"/>
              </a:rPr>
              <a:t>	&lt;h1&gt;My Article&lt;/h1&gt;	</a:t>
            </a:r>
          </a:p>
          <a:p>
            <a:pPr algn="l"/>
            <a:r>
              <a:rPr lang="en-US" b="0" i="0" dirty="0">
                <a:solidFill>
                  <a:srgbClr val="273239"/>
                </a:solidFill>
                <a:effectLst/>
                <a:latin typeface="urw-din"/>
              </a:rPr>
              <a:t>	@foreach ($</a:t>
            </a:r>
            <a:r>
              <a:rPr lang="en-US" b="0" i="0" dirty="0" err="1">
                <a:solidFill>
                  <a:srgbClr val="273239"/>
                </a:solidFill>
                <a:effectLst/>
                <a:latin typeface="urw-din"/>
              </a:rPr>
              <a:t>articleName</a:t>
            </a:r>
            <a:r>
              <a:rPr lang="en-US" b="0" i="0" dirty="0">
                <a:solidFill>
                  <a:srgbClr val="273239"/>
                </a:solidFill>
                <a:effectLst/>
                <a:latin typeface="urw-din"/>
              </a:rPr>
              <a:t> as $article)</a:t>
            </a:r>
          </a:p>
          <a:p>
            <a:pPr algn="l"/>
            <a:r>
              <a:rPr lang="en-US" b="0" i="0" dirty="0">
                <a:solidFill>
                  <a:srgbClr val="273239"/>
                </a:solidFill>
                <a:effectLst/>
                <a:latin typeface="urw-din"/>
              </a:rPr>
              <a:t>		&lt;li&gt;{{ $article }}&lt;/li&gt;</a:t>
            </a:r>
          </a:p>
          <a:p>
            <a:pPr algn="l"/>
            <a:r>
              <a:rPr lang="en-US" b="0" i="0" dirty="0">
                <a:solidFill>
                  <a:srgbClr val="273239"/>
                </a:solidFill>
                <a:effectLst/>
                <a:latin typeface="urw-din"/>
              </a:rPr>
              <a:t>	@endforeach</a:t>
            </a:r>
          </a:p>
          <a:p>
            <a:pPr algn="l"/>
            <a:r>
              <a:rPr lang="en-US" b="0" i="0" dirty="0">
                <a:solidFill>
                  <a:srgbClr val="273239"/>
                </a:solidFill>
                <a:effectLst/>
                <a:latin typeface="urw-din"/>
              </a:rPr>
              <a:t>	&lt;p&gt;{{ $</a:t>
            </a:r>
            <a:r>
              <a:rPr lang="en-US" b="0" i="0" dirty="0" err="1">
                <a:solidFill>
                  <a:srgbClr val="273239"/>
                </a:solidFill>
                <a:effectLst/>
                <a:latin typeface="urw-din"/>
              </a:rPr>
              <a:t>articlePublished</a:t>
            </a:r>
            <a:r>
              <a:rPr lang="en-US" b="0" i="0" dirty="0">
                <a:solidFill>
                  <a:srgbClr val="273239"/>
                </a:solidFill>
                <a:effectLst/>
                <a:latin typeface="urw-din"/>
              </a:rPr>
              <a:t> }}&lt;/p&gt;</a:t>
            </a:r>
          </a:p>
          <a:p>
            <a:pPr algn="l"/>
            <a:r>
              <a:rPr lang="en-US" b="0" i="0" dirty="0">
                <a:solidFill>
                  <a:srgbClr val="273239"/>
                </a:solidFill>
                <a:effectLst/>
                <a:latin typeface="urw-din"/>
              </a:rPr>
              <a:t>&lt;/body&gt;</a:t>
            </a:r>
          </a:p>
          <a:p>
            <a:pPr algn="l"/>
            <a:r>
              <a:rPr lang="en-US" b="0" i="0" dirty="0">
                <a:solidFill>
                  <a:srgbClr val="273239"/>
                </a:solidFill>
                <a:effectLst/>
                <a:latin typeface="urw-din"/>
              </a:rPr>
              <a:t>&lt;/html&gt;</a:t>
            </a:r>
          </a:p>
          <a:p>
            <a:pPr algn="l"/>
            <a:r>
              <a:rPr lang="en-US" b="0" i="0" dirty="0">
                <a:solidFill>
                  <a:srgbClr val="273239"/>
                </a:solidFill>
                <a:effectLst/>
                <a:latin typeface="urw-din"/>
              </a:rPr>
              <a:t>Here we have used double curly brackets ‘</a:t>
            </a:r>
            <a:r>
              <a:rPr lang="en-US" b="1" i="0" dirty="0">
                <a:solidFill>
                  <a:srgbClr val="273239"/>
                </a:solidFill>
                <a:effectLst/>
                <a:latin typeface="urw-din"/>
              </a:rPr>
              <a:t>{{ }}</a:t>
            </a:r>
            <a:r>
              <a:rPr lang="en-US" b="0" i="0" dirty="0">
                <a:solidFill>
                  <a:srgbClr val="273239"/>
                </a:solidFill>
                <a:effectLst/>
                <a:latin typeface="urw-din"/>
              </a:rPr>
              <a:t>’ which is to escape HTML elements. In that, we have specified the name of the key, as a PHP variable, that we passed in the ‘</a:t>
            </a:r>
            <a:r>
              <a:rPr lang="en-US" b="1" i="0" dirty="0">
                <a:solidFill>
                  <a:srgbClr val="273239"/>
                </a:solidFill>
                <a:effectLst/>
                <a:latin typeface="urw-din"/>
              </a:rPr>
              <a:t>view</a:t>
            </a:r>
            <a:r>
              <a:rPr lang="en-US" b="0" i="0" dirty="0">
                <a:solidFill>
                  <a:srgbClr val="273239"/>
                </a:solidFill>
                <a:effectLst/>
                <a:latin typeface="urw-din"/>
              </a:rPr>
              <a:t>’ helper function.</a:t>
            </a:r>
          </a:p>
          <a:p>
            <a:pPr algn="l"/>
            <a:endParaRPr lang="en-US" dirty="0">
              <a:solidFill>
                <a:srgbClr val="273239"/>
              </a:solidFill>
              <a:latin typeface="urw-din"/>
            </a:endParaRPr>
          </a:p>
          <a:p>
            <a:pPr algn="l"/>
            <a:endParaRPr lang="en-US" b="0" i="0" dirty="0">
              <a:solidFill>
                <a:srgbClr val="273239"/>
              </a:solidFill>
              <a:effectLst/>
              <a:latin typeface="urw-din"/>
            </a:endParaRPr>
          </a:p>
          <a:p>
            <a:pPr algn="l"/>
            <a:endParaRPr lang="en-US" b="0" i="0" dirty="0">
              <a:solidFill>
                <a:srgbClr val="273239"/>
              </a:solidFill>
              <a:effectLst/>
              <a:latin typeface="urw-din"/>
            </a:endParaRPr>
          </a:p>
          <a:p>
            <a:pPr algn="l"/>
            <a:endParaRPr lang="en-US" b="0" i="0" dirty="0">
              <a:solidFill>
                <a:srgbClr val="273239"/>
              </a:solidFill>
              <a:effectLst/>
              <a:latin typeface="urw-din"/>
            </a:endParaRPr>
          </a:p>
          <a:p>
            <a:pPr algn="l"/>
            <a:endParaRPr lang="en-US" dirty="0"/>
          </a:p>
        </p:txBody>
      </p:sp>
    </p:spTree>
    <p:extLst>
      <p:ext uri="{BB962C8B-B14F-4D97-AF65-F5344CB8AC3E}">
        <p14:creationId xmlns:p14="http://schemas.microsoft.com/office/powerpoint/2010/main" val="74157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a:bodyPr>
          <a:lstStyle/>
          <a:p>
            <a:pPr algn="l"/>
            <a:r>
              <a:rPr lang="en-US" b="0" i="0" dirty="0">
                <a:solidFill>
                  <a:srgbClr val="273239"/>
                </a:solidFill>
                <a:effectLst/>
                <a:latin typeface="urw-din"/>
              </a:rPr>
              <a:t>Using Controller Class: Passing data using controller class is easy and is the right way.</a:t>
            </a:r>
          </a:p>
          <a:p>
            <a:pPr algn="l"/>
            <a:r>
              <a:rPr lang="en-US" b="0" i="0" dirty="0">
                <a:solidFill>
                  <a:srgbClr val="273239"/>
                </a:solidFill>
                <a:effectLst/>
                <a:latin typeface="urw-din"/>
              </a:rPr>
              <a:t>Note: Both Compact and view can be used to transmit data from controller to view</a:t>
            </a:r>
          </a:p>
          <a:p>
            <a:pPr algn="l"/>
            <a:r>
              <a:rPr lang="en-US" b="0" i="0" dirty="0">
                <a:solidFill>
                  <a:srgbClr val="273239"/>
                </a:solidFill>
                <a:effectLst/>
                <a:latin typeface="urw-din"/>
              </a:rPr>
              <a:t>Example:</a:t>
            </a:r>
          </a:p>
          <a:p>
            <a:pPr algn="l"/>
            <a:r>
              <a:rPr lang="en-US" b="0" i="0" dirty="0">
                <a:solidFill>
                  <a:srgbClr val="273239"/>
                </a:solidFill>
                <a:effectLst/>
                <a:latin typeface="urw-din"/>
              </a:rPr>
              <a:t>We first have to create a controller class by running the command below on the command line.</a:t>
            </a:r>
          </a:p>
          <a:p>
            <a:pPr algn="l"/>
            <a:r>
              <a:rPr lang="en-US" b="0" i="0" dirty="0" err="1">
                <a:solidFill>
                  <a:srgbClr val="273239"/>
                </a:solidFill>
                <a:effectLst/>
                <a:latin typeface="urw-din"/>
              </a:rPr>
              <a:t>php</a:t>
            </a:r>
            <a:r>
              <a:rPr lang="en-US" b="0" i="0" dirty="0">
                <a:solidFill>
                  <a:srgbClr val="273239"/>
                </a:solidFill>
                <a:effectLst/>
                <a:latin typeface="urw-din"/>
              </a:rPr>
              <a:t> artisan </a:t>
            </a:r>
            <a:r>
              <a:rPr lang="en-US" b="0" i="0" dirty="0" err="1">
                <a:solidFill>
                  <a:srgbClr val="273239"/>
                </a:solidFill>
                <a:effectLst/>
                <a:latin typeface="urw-din"/>
              </a:rPr>
              <a:t>make:controller</a:t>
            </a:r>
            <a:r>
              <a:rPr lang="en-US" b="0" i="0" dirty="0">
                <a:solidFill>
                  <a:srgbClr val="273239"/>
                </a:solidFill>
                <a:effectLst/>
                <a:latin typeface="urw-din"/>
              </a:rPr>
              <a:t> </a:t>
            </a:r>
            <a:r>
              <a:rPr lang="en-US" b="0" i="0" dirty="0" err="1">
                <a:solidFill>
                  <a:srgbClr val="273239"/>
                </a:solidFill>
                <a:effectLst/>
                <a:latin typeface="urw-din"/>
              </a:rPr>
              <a:t>practiseController</a:t>
            </a:r>
            <a:endParaRPr lang="en-US" b="0" i="0" dirty="0">
              <a:solidFill>
                <a:srgbClr val="273239"/>
              </a:solidFill>
              <a:effectLst/>
              <a:latin typeface="urw-din"/>
            </a:endParaRPr>
          </a:p>
          <a:p>
            <a:pPr algn="l"/>
            <a:r>
              <a:rPr lang="en-US" b="0" i="0" dirty="0">
                <a:solidFill>
                  <a:srgbClr val="273239"/>
                </a:solidFill>
                <a:effectLst/>
                <a:latin typeface="urw-din"/>
              </a:rPr>
              <a:t> </a:t>
            </a:r>
          </a:p>
          <a:p>
            <a:pPr algn="l"/>
            <a:endParaRPr lang="en-US" dirty="0">
              <a:solidFill>
                <a:srgbClr val="273239"/>
              </a:solidFill>
              <a:latin typeface="urw-din"/>
            </a:endParaRPr>
          </a:p>
          <a:p>
            <a:pPr algn="l"/>
            <a:endParaRPr lang="en-US" b="0" i="0" dirty="0">
              <a:solidFill>
                <a:srgbClr val="273239"/>
              </a:solidFill>
              <a:effectLst/>
              <a:latin typeface="urw-din"/>
            </a:endParaRPr>
          </a:p>
          <a:p>
            <a:pPr algn="l"/>
            <a:endParaRPr lang="en-US" b="0" i="0" dirty="0">
              <a:solidFill>
                <a:srgbClr val="273239"/>
              </a:solidFill>
              <a:effectLst/>
              <a:latin typeface="urw-din"/>
            </a:endParaRPr>
          </a:p>
          <a:p>
            <a:pPr algn="l"/>
            <a:endParaRPr lang="en-US" b="0" i="0" dirty="0">
              <a:solidFill>
                <a:srgbClr val="273239"/>
              </a:solidFill>
              <a:effectLst/>
              <a:latin typeface="urw-din"/>
            </a:endParaRPr>
          </a:p>
          <a:p>
            <a:pPr algn="l"/>
            <a:endParaRPr lang="en-US" dirty="0"/>
          </a:p>
        </p:txBody>
      </p:sp>
      <p:pic>
        <p:nvPicPr>
          <p:cNvPr id="13" name="Picture 12">
            <a:extLst>
              <a:ext uri="{FF2B5EF4-FFF2-40B4-BE49-F238E27FC236}">
                <a16:creationId xmlns:a16="http://schemas.microsoft.com/office/drawing/2014/main" id="{825B8928-B7F6-2C89-F0E7-3D2E1EFBF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3293850"/>
            <a:ext cx="9362364" cy="3071780"/>
          </a:xfrm>
          <a:prstGeom prst="rect">
            <a:avLst/>
          </a:prstGeom>
        </p:spPr>
      </p:pic>
    </p:spTree>
    <p:extLst>
      <p:ext uri="{BB962C8B-B14F-4D97-AF65-F5344CB8AC3E}">
        <p14:creationId xmlns:p14="http://schemas.microsoft.com/office/powerpoint/2010/main" val="198079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Database Setup in Laravel</a:t>
            </a:r>
          </a:p>
        </p:txBody>
      </p:sp>
      <p:sp>
        <p:nvSpPr>
          <p:cNvPr id="3" name="Subtitle 2">
            <a:extLst>
              <a:ext uri="{FF2B5EF4-FFF2-40B4-BE49-F238E27FC236}">
                <a16:creationId xmlns:a16="http://schemas.microsoft.com/office/drawing/2014/main" id="{466B4099-066D-71D8-0158-71F3D0991A27}"/>
              </a:ext>
            </a:extLst>
          </p:cNvPr>
          <p:cNvSpPr>
            <a:spLocks noGrp="1"/>
          </p:cNvSpPr>
          <p:nvPr>
            <p:ph type="subTitle" idx="1"/>
          </p:nvPr>
        </p:nvSpPr>
        <p:spPr>
          <a:xfrm>
            <a:off x="1524000" y="1575582"/>
            <a:ext cx="9144000" cy="3682218"/>
          </a:xfrm>
        </p:spPr>
        <p:txBody>
          <a:bodyPr>
            <a:normAutofit fontScale="85000" lnSpcReduction="20000"/>
          </a:bodyPr>
          <a:lstStyle/>
          <a:p>
            <a:endParaRPr lang="en-US" sz="1800" dirty="0">
              <a:solidFill>
                <a:srgbClr val="000000"/>
              </a:solidFill>
              <a:effectLst/>
              <a:latin typeface="Times New Roman" panose="02020603050405020304" pitchFamily="18" charset="0"/>
              <a:ea typeface="Times New Roman" panose="02020603050405020304" pitchFamily="18" charset="0"/>
            </a:endParaRPr>
          </a:p>
          <a:p>
            <a:pPr algn="l"/>
            <a:r>
              <a:rPr lang="en-US" dirty="0"/>
              <a:t> Setup Database with App</a:t>
            </a:r>
          </a:p>
          <a:p>
            <a:pPr algn="l"/>
            <a:r>
              <a:rPr lang="en-US" dirty="0"/>
              <a:t>Setup database with your downloaded/installed </a:t>
            </a:r>
            <a:r>
              <a:rPr lang="en-US" dirty="0" err="1"/>
              <a:t>laravel</a:t>
            </a:r>
            <a:r>
              <a:rPr lang="en-US" dirty="0"/>
              <a:t> app. So, you need to find the .env file and setup database details as follows:</a:t>
            </a:r>
          </a:p>
          <a:p>
            <a:pPr algn="l"/>
            <a:endParaRPr lang="en-US" dirty="0"/>
          </a:p>
          <a:p>
            <a:pPr algn="l"/>
            <a:r>
              <a:rPr lang="en-US" dirty="0"/>
              <a:t>DB_CONNECTION=</a:t>
            </a:r>
            <a:r>
              <a:rPr lang="en-US" dirty="0" err="1"/>
              <a:t>mysql</a:t>
            </a:r>
            <a:endParaRPr lang="en-US" dirty="0"/>
          </a:p>
          <a:p>
            <a:pPr algn="l"/>
            <a:r>
              <a:rPr lang="en-US" dirty="0"/>
              <a:t>DB_HOST=127.0.0.1</a:t>
            </a:r>
          </a:p>
          <a:p>
            <a:pPr algn="l"/>
            <a:r>
              <a:rPr lang="en-US" dirty="0"/>
              <a:t>DB_PORT=3306</a:t>
            </a:r>
          </a:p>
          <a:p>
            <a:pPr algn="l"/>
            <a:r>
              <a:rPr lang="en-US" dirty="0"/>
              <a:t>DB_DATABASE=database-name</a:t>
            </a:r>
          </a:p>
          <a:p>
            <a:pPr algn="l"/>
            <a:r>
              <a:rPr lang="en-US" dirty="0"/>
              <a:t>DB_USERNAME=database-user-name</a:t>
            </a:r>
          </a:p>
          <a:p>
            <a:pPr algn="l"/>
            <a:r>
              <a:rPr lang="en-US" dirty="0"/>
              <a:t>DB_PASSWORD=database-password</a:t>
            </a:r>
          </a:p>
        </p:txBody>
      </p:sp>
    </p:spTree>
    <p:extLst>
      <p:ext uri="{BB962C8B-B14F-4D97-AF65-F5344CB8AC3E}">
        <p14:creationId xmlns:p14="http://schemas.microsoft.com/office/powerpoint/2010/main" val="218916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Passing Data into View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a:bodyPr>
          <a:lstStyle/>
          <a:p>
            <a:pPr algn="l"/>
            <a:r>
              <a:rPr lang="en-US" dirty="0">
                <a:solidFill>
                  <a:srgbClr val="273239"/>
                </a:solidFill>
                <a:latin typeface="urw-din"/>
              </a:rPr>
              <a:t>Accessing view in </a:t>
            </a:r>
            <a:r>
              <a:rPr lang="en-US" b="0" i="0" dirty="0">
                <a:solidFill>
                  <a:srgbClr val="273239"/>
                </a:solidFill>
                <a:effectLst/>
                <a:latin typeface="urw-din"/>
              </a:rPr>
              <a:t> Controller Class </a:t>
            </a:r>
          </a:p>
        </p:txBody>
      </p:sp>
      <p:pic>
        <p:nvPicPr>
          <p:cNvPr id="13" name="Picture 12">
            <a:extLst>
              <a:ext uri="{FF2B5EF4-FFF2-40B4-BE49-F238E27FC236}">
                <a16:creationId xmlns:a16="http://schemas.microsoft.com/office/drawing/2014/main" id="{825B8928-B7F6-2C89-F0E7-3D2E1EFBF6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1328572"/>
            <a:ext cx="9840037" cy="4157828"/>
          </a:xfrm>
          <a:prstGeom prst="rect">
            <a:avLst/>
          </a:prstGeom>
        </p:spPr>
      </p:pic>
    </p:spTree>
    <p:extLst>
      <p:ext uri="{BB962C8B-B14F-4D97-AF65-F5344CB8AC3E}">
        <p14:creationId xmlns:p14="http://schemas.microsoft.com/office/powerpoint/2010/main" val="2019794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Applying Query with Models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a:bodyPr>
          <a:lstStyle/>
          <a:p>
            <a:pPr algn="l"/>
            <a:r>
              <a:rPr lang="en-US" b="0" i="0" dirty="0">
                <a:solidFill>
                  <a:srgbClr val="273239"/>
                </a:solidFill>
                <a:effectLst/>
                <a:latin typeface="urw-din"/>
              </a:rPr>
              <a:t> </a:t>
            </a:r>
          </a:p>
        </p:txBody>
      </p:sp>
      <p:pic>
        <p:nvPicPr>
          <p:cNvPr id="5" name="Picture 4">
            <a:extLst>
              <a:ext uri="{FF2B5EF4-FFF2-40B4-BE49-F238E27FC236}">
                <a16:creationId xmlns:a16="http://schemas.microsoft.com/office/drawing/2014/main" id="{46F889DC-BEF6-7968-FD75-5255000DE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05468"/>
            <a:ext cx="12091917" cy="5752531"/>
          </a:xfrm>
          <a:prstGeom prst="rect">
            <a:avLst/>
          </a:prstGeom>
        </p:spPr>
      </p:pic>
    </p:spTree>
    <p:extLst>
      <p:ext uri="{BB962C8B-B14F-4D97-AF65-F5344CB8AC3E}">
        <p14:creationId xmlns:p14="http://schemas.microsoft.com/office/powerpoint/2010/main" val="34778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Applying Query with Models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a:bodyPr>
          <a:lstStyle/>
          <a:p>
            <a:pPr algn="l"/>
            <a:r>
              <a:rPr lang="en-US" b="0" i="0" dirty="0">
                <a:solidFill>
                  <a:srgbClr val="273239"/>
                </a:solidFill>
                <a:effectLst/>
                <a:latin typeface="urw-din"/>
              </a:rPr>
              <a:t> </a:t>
            </a:r>
          </a:p>
        </p:txBody>
      </p:sp>
      <p:pic>
        <p:nvPicPr>
          <p:cNvPr id="6" name="Picture 5">
            <a:extLst>
              <a:ext uri="{FF2B5EF4-FFF2-40B4-BE49-F238E27FC236}">
                <a16:creationId xmlns:a16="http://schemas.microsoft.com/office/drawing/2014/main" id="{39BF3C9F-5B65-18E1-3C97-3E7E157825D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7421" y="1234210"/>
            <a:ext cx="11668836" cy="5147029"/>
          </a:xfrm>
          <a:prstGeom prst="rect">
            <a:avLst/>
          </a:prstGeom>
        </p:spPr>
      </p:pic>
    </p:spTree>
    <p:extLst>
      <p:ext uri="{BB962C8B-B14F-4D97-AF65-F5344CB8AC3E}">
        <p14:creationId xmlns:p14="http://schemas.microsoft.com/office/powerpoint/2010/main" val="300731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Applying Query with Models </a:t>
            </a:r>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a:bodyPr>
          <a:lstStyle/>
          <a:p>
            <a:pPr algn="l"/>
            <a:r>
              <a:rPr lang="en-US" b="0" i="0" dirty="0">
                <a:solidFill>
                  <a:srgbClr val="273239"/>
                </a:solidFill>
                <a:effectLst/>
                <a:latin typeface="urw-din"/>
              </a:rPr>
              <a:t> </a:t>
            </a:r>
          </a:p>
        </p:txBody>
      </p:sp>
      <p:pic>
        <p:nvPicPr>
          <p:cNvPr id="6" name="Picture 5">
            <a:extLst>
              <a:ext uri="{FF2B5EF4-FFF2-40B4-BE49-F238E27FC236}">
                <a16:creationId xmlns:a16="http://schemas.microsoft.com/office/drawing/2014/main" id="{39BF3C9F-5B65-18E1-3C97-3E7E157825D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249" y="1234210"/>
            <a:ext cx="10677379" cy="5147029"/>
          </a:xfrm>
          <a:prstGeom prst="rect">
            <a:avLst/>
          </a:prstGeom>
        </p:spPr>
      </p:pic>
    </p:spTree>
    <p:extLst>
      <p:ext uri="{BB962C8B-B14F-4D97-AF65-F5344CB8AC3E}">
        <p14:creationId xmlns:p14="http://schemas.microsoft.com/office/powerpoint/2010/main" val="276145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Applying Query with Models</a:t>
            </a:r>
            <a:r>
              <a:rPr lang="en-US" sz="4800"/>
              <a:t>(Insert) </a:t>
            </a:r>
            <a:endParaRPr lang="en-US" sz="4800" dirty="0"/>
          </a:p>
        </p:txBody>
      </p:sp>
      <p:sp>
        <p:nvSpPr>
          <p:cNvPr id="3" name="Subtitle 2">
            <a:extLst>
              <a:ext uri="{FF2B5EF4-FFF2-40B4-BE49-F238E27FC236}">
                <a16:creationId xmlns:a16="http://schemas.microsoft.com/office/drawing/2014/main" id="{AC49F023-6ADF-5257-B69E-5DAAC4804AF2}"/>
              </a:ext>
            </a:extLst>
          </p:cNvPr>
          <p:cNvSpPr>
            <a:spLocks noGrp="1"/>
          </p:cNvSpPr>
          <p:nvPr>
            <p:ph type="subTitle" idx="1"/>
          </p:nvPr>
        </p:nvSpPr>
        <p:spPr>
          <a:xfrm>
            <a:off x="-1" y="858130"/>
            <a:ext cx="12192001" cy="5999870"/>
          </a:xfrm>
        </p:spPr>
        <p:txBody>
          <a:bodyPr>
            <a:normAutofit/>
          </a:bodyPr>
          <a:lstStyle/>
          <a:p>
            <a:pPr algn="l"/>
            <a:r>
              <a:rPr lang="en-US" b="0" i="0" dirty="0">
                <a:solidFill>
                  <a:srgbClr val="273239"/>
                </a:solidFill>
                <a:effectLst/>
                <a:latin typeface="urw-din"/>
              </a:rPr>
              <a:t> </a:t>
            </a:r>
          </a:p>
        </p:txBody>
      </p:sp>
      <p:pic>
        <p:nvPicPr>
          <p:cNvPr id="5" name="Picture 4">
            <a:extLst>
              <a:ext uri="{FF2B5EF4-FFF2-40B4-BE49-F238E27FC236}">
                <a16:creationId xmlns:a16="http://schemas.microsoft.com/office/drawing/2014/main" id="{802A3D6D-3E7E-22EC-ED0E-0DE7670A2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2" y="1223890"/>
            <a:ext cx="9348717" cy="5367979"/>
          </a:xfrm>
          <a:prstGeom prst="rect">
            <a:avLst/>
          </a:prstGeom>
        </p:spPr>
      </p:pic>
    </p:spTree>
    <p:extLst>
      <p:ext uri="{BB962C8B-B14F-4D97-AF65-F5344CB8AC3E}">
        <p14:creationId xmlns:p14="http://schemas.microsoft.com/office/powerpoint/2010/main" val="3012661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70"/>
            <a:ext cx="9144000" cy="365760"/>
          </a:xfrm>
        </p:spPr>
        <p:txBody>
          <a:bodyPr>
            <a:normAutofit fontScale="90000"/>
          </a:bodyPr>
          <a:lstStyle/>
          <a:p>
            <a:r>
              <a:rPr lang="en-US" sz="4800" dirty="0"/>
              <a:t>CSRF in Laravel</a:t>
            </a:r>
          </a:p>
        </p:txBody>
      </p:sp>
      <p:sp>
        <p:nvSpPr>
          <p:cNvPr id="4" name="Rectangle 1">
            <a:extLst>
              <a:ext uri="{FF2B5EF4-FFF2-40B4-BE49-F238E27FC236}">
                <a16:creationId xmlns:a16="http://schemas.microsoft.com/office/drawing/2014/main" id="{7F1516EB-D8F6-D018-AABE-802FE9D58801}"/>
              </a:ext>
            </a:extLst>
          </p:cNvPr>
          <p:cNvSpPr>
            <a:spLocks noGrp="1" noChangeArrowheads="1"/>
          </p:cNvSpPr>
          <p:nvPr>
            <p:ph type="subTitle" idx="1"/>
          </p:nvPr>
        </p:nvSpPr>
        <p:spPr bwMode="auto">
          <a:xfrm>
            <a:off x="0" y="782201"/>
            <a:ext cx="12192000" cy="118186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Cross-Site Request Forgery (CSRF) is a type of attack that performed by the attacker to send requests to a system with the help of an authorized user who is trusted by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Laravel provides protection with the CSRF attacks by generating a CSRF token. This CSRF token is generated automatically for each user. This token is nothing but a random string that is managed by the Laravel application to verify the user requests.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How to Use: This CSRF token protection can be applied to any HTML form in Laravel application by specifying a hidden form field of CSRF token. The requests are validated automatically by the CSRF </a:t>
            </a:r>
            <a:r>
              <a:rPr kumimoji="0" lang="en-US" altLang="en-US" b="0" i="0" u="none" strike="noStrike" cap="none" normalizeH="0" baseline="0" dirty="0" err="1">
                <a:ln>
                  <a:noFill/>
                </a:ln>
                <a:solidFill>
                  <a:schemeClr val="tx1"/>
                </a:solidFill>
                <a:effectLst/>
              </a:rPr>
              <a:t>VerifyCsrfToken</a:t>
            </a:r>
            <a:r>
              <a:rPr kumimoji="0" lang="en-US" altLang="en-US" b="0" i="0" u="none" strike="noStrike" cap="none" normalizeH="0" baseline="0" dirty="0">
                <a:ln>
                  <a:noFill/>
                </a:ln>
                <a:solidFill>
                  <a:schemeClr val="tx1"/>
                </a:solidFill>
                <a:effectLst/>
              </a:rPr>
              <a:t> middleware.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There are three different ways in which you can do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@csrf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rPr>
              <a:t>csrf_field</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rPr>
              <a:t>csrf_token</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Link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rgbClr val="002060"/>
                </a:solidFill>
                <a:effectLst/>
              </a:rPr>
              <a:t>https://www.geeksforgeeks.org/laravel-csrf-protection/#:~:text=Cross%2DSite%20Request%20Forgery%20(CSRF,generated%20automatically%20for%20each%20user.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876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Controllers in Laravel</a:t>
            </a:r>
          </a:p>
        </p:txBody>
      </p:sp>
      <p:sp>
        <p:nvSpPr>
          <p:cNvPr id="3" name="Subtitle 2">
            <a:extLst>
              <a:ext uri="{FF2B5EF4-FFF2-40B4-BE49-F238E27FC236}">
                <a16:creationId xmlns:a16="http://schemas.microsoft.com/office/drawing/2014/main" id="{466B4099-066D-71D8-0158-71F3D0991A27}"/>
              </a:ext>
            </a:extLst>
          </p:cNvPr>
          <p:cNvSpPr>
            <a:spLocks noGrp="1"/>
          </p:cNvSpPr>
          <p:nvPr>
            <p:ph type="subTitle" idx="1"/>
          </p:nvPr>
        </p:nvSpPr>
        <p:spPr>
          <a:xfrm>
            <a:off x="1117601" y="1683657"/>
            <a:ext cx="9144000" cy="4927600"/>
          </a:xfrm>
        </p:spPr>
        <p:txBody>
          <a:bodyPr/>
          <a:lstStyle/>
          <a:p>
            <a:endParaRPr lang="en-US" dirty="0"/>
          </a:p>
          <a:p>
            <a:pPr marL="342900" indent="-342900" algn="l">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Controller creation </a:t>
            </a:r>
            <a:r>
              <a:rPr lang="en-US" sz="1800" dirty="0" err="1">
                <a:solidFill>
                  <a:srgbClr val="000000"/>
                </a:solidFill>
                <a:latin typeface="Times New Roman" panose="02020603050405020304" pitchFamily="18" charset="0"/>
                <a:ea typeface="Times New Roman" panose="02020603050405020304" pitchFamily="18" charset="0"/>
              </a:rPr>
              <a:t>cmd</a:t>
            </a:r>
            <a:r>
              <a:rPr lang="en-US" sz="1800" dirty="0">
                <a:solidFill>
                  <a:srgbClr val="000000"/>
                </a:solidFill>
                <a:latin typeface="Times New Roman" panose="02020603050405020304" pitchFamily="18" charset="0"/>
                <a:ea typeface="Times New Roman" panose="02020603050405020304" pitchFamily="18" charset="0"/>
              </a:rPr>
              <a:t> in Laravel</a:t>
            </a:r>
          </a:p>
          <a:p>
            <a:pPr marL="342900" indent="-342900" algn="l">
              <a:buFont typeface="Arial" panose="020B0604020202020204" pitchFamily="34" charset="0"/>
              <a:buChar char="•"/>
            </a:pPr>
            <a:r>
              <a:rPr lang="en-US" sz="1800" i="1" dirty="0" err="1">
                <a:solidFill>
                  <a:srgbClr val="000000"/>
                </a:solidFill>
                <a:latin typeface="Times New Roman" panose="02020603050405020304" pitchFamily="18" charset="0"/>
                <a:ea typeface="Times New Roman" panose="02020603050405020304" pitchFamily="18" charset="0"/>
              </a:rPr>
              <a:t>Php</a:t>
            </a:r>
            <a:r>
              <a:rPr lang="en-US" sz="1800" i="1" dirty="0">
                <a:solidFill>
                  <a:srgbClr val="000000"/>
                </a:solidFill>
                <a:latin typeface="Times New Roman" panose="02020603050405020304" pitchFamily="18" charset="0"/>
                <a:ea typeface="Times New Roman" panose="02020603050405020304" pitchFamily="18" charset="0"/>
              </a:rPr>
              <a:t> artisan </a:t>
            </a:r>
            <a:r>
              <a:rPr lang="en-US" sz="1800" i="1" dirty="0" err="1">
                <a:solidFill>
                  <a:srgbClr val="000000"/>
                </a:solidFill>
                <a:latin typeface="Times New Roman" panose="02020603050405020304" pitchFamily="18" charset="0"/>
                <a:ea typeface="Times New Roman" panose="02020603050405020304" pitchFamily="18" charset="0"/>
              </a:rPr>
              <a:t>make:controller</a:t>
            </a:r>
            <a:r>
              <a:rPr lang="en-US" sz="1800" i="1" dirty="0">
                <a:solidFill>
                  <a:srgbClr val="000000"/>
                </a:solidFill>
                <a:latin typeface="Times New Roman" panose="02020603050405020304" pitchFamily="18" charset="0"/>
                <a:ea typeface="Times New Roman" panose="02020603050405020304" pitchFamily="18" charset="0"/>
              </a:rPr>
              <a:t> </a:t>
            </a:r>
            <a:r>
              <a:rPr lang="en-US" sz="1800" i="1" dirty="0" err="1">
                <a:solidFill>
                  <a:srgbClr val="000000"/>
                </a:solidFill>
                <a:latin typeface="Times New Roman" panose="02020603050405020304" pitchFamily="18" charset="0"/>
                <a:ea typeface="Times New Roman" panose="02020603050405020304" pitchFamily="18" charset="0"/>
              </a:rPr>
              <a:t>controllerName</a:t>
            </a:r>
            <a:endParaRPr lang="en-US" sz="1800" i="1" dirty="0">
              <a:solidFill>
                <a:srgbClr val="000000"/>
              </a:solidFill>
              <a:latin typeface="Times New Roman" panose="02020603050405020304" pitchFamily="18" charset="0"/>
              <a:ea typeface="Times New Roman" panose="02020603050405020304" pitchFamily="18" charset="0"/>
            </a:endParaRPr>
          </a:p>
        </p:txBody>
      </p:sp>
      <p:sp>
        <p:nvSpPr>
          <p:cNvPr id="4" name="Rectangle 1">
            <a:extLst>
              <a:ext uri="{FF2B5EF4-FFF2-40B4-BE49-F238E27FC236}">
                <a16:creationId xmlns:a16="http://schemas.microsoft.com/office/drawing/2014/main" id="{B5C7BF67-1EFF-2B4E-59A4-08E24F9EF85E}"/>
              </a:ext>
            </a:extLst>
          </p:cNvPr>
          <p:cNvSpPr>
            <a:spLocks noChangeArrowheads="1"/>
          </p:cNvSpPr>
          <p:nvPr/>
        </p:nvSpPr>
        <p:spPr bwMode="auto">
          <a:xfrm rot="10800000" flipH="1" flipV="1">
            <a:off x="1125379" y="2885756"/>
            <a:ext cx="5465151" cy="2739211"/>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fontAlgn="ctr"/>
            <a:r>
              <a:rPr lang="en-US" altLang="en-US" sz="2400" i="1" dirty="0">
                <a:latin typeface="scandia-web"/>
              </a:rPr>
              <a:t>Controllers can group related request handling logic into a single class. For example, a </a:t>
            </a:r>
            <a:r>
              <a:rPr kumimoji="0" lang="en-US" altLang="en-US" sz="1600" b="0" i="1" u="none" strike="noStrike" cap="none" normalizeH="0" baseline="0" dirty="0" err="1">
                <a:ln>
                  <a:noFill/>
                </a:ln>
                <a:effectLst/>
                <a:latin typeface="source-code-pro"/>
              </a:rPr>
              <a:t>UserController</a:t>
            </a:r>
            <a:r>
              <a:rPr lang="en-US" altLang="en-US" sz="2400" i="1" dirty="0">
                <a:latin typeface="scandia-web"/>
              </a:rPr>
              <a:t> class might handle all incoming requests related to users, including showing, creating, updating, and deleting users. By default, controllers are stored in the </a:t>
            </a:r>
            <a:r>
              <a:rPr kumimoji="0" lang="en-US" altLang="en-US" sz="1600" b="0" i="1" u="none" strike="noStrike" cap="none" normalizeH="0" baseline="0" dirty="0">
                <a:ln>
                  <a:noFill/>
                </a:ln>
                <a:effectLst/>
                <a:latin typeface="source-code-pro"/>
              </a:rPr>
              <a:t>app/Http/Controllers</a:t>
            </a:r>
            <a:r>
              <a:rPr lang="en-US" altLang="en-US" sz="2400" i="1" dirty="0">
                <a:latin typeface="scandia-web"/>
              </a:rPr>
              <a:t> directory.</a:t>
            </a:r>
            <a:r>
              <a:rPr kumimoji="0" lang="en-US" altLang="en-US" sz="2000" b="0" i="1" u="none" strike="noStrike" cap="none" normalizeH="0" baseline="0" dirty="0">
                <a:ln>
                  <a:noFill/>
                </a:ln>
                <a:effectLst/>
              </a:rPr>
              <a:t> </a:t>
            </a:r>
            <a:endParaRPr lang="en-US" altLang="en-US" sz="3600" i="1" dirty="0"/>
          </a:p>
        </p:txBody>
      </p:sp>
    </p:spTree>
    <p:extLst>
      <p:ext uri="{BB962C8B-B14F-4D97-AF65-F5344CB8AC3E}">
        <p14:creationId xmlns:p14="http://schemas.microsoft.com/office/powerpoint/2010/main" val="265052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Models Operation in Laravel</a:t>
            </a:r>
          </a:p>
        </p:txBody>
      </p:sp>
      <p:sp>
        <p:nvSpPr>
          <p:cNvPr id="3" name="Subtitle 2">
            <a:extLst>
              <a:ext uri="{FF2B5EF4-FFF2-40B4-BE49-F238E27FC236}">
                <a16:creationId xmlns:a16="http://schemas.microsoft.com/office/drawing/2014/main" id="{466B4099-066D-71D8-0158-71F3D0991A27}"/>
              </a:ext>
            </a:extLst>
          </p:cNvPr>
          <p:cNvSpPr>
            <a:spLocks noGrp="1"/>
          </p:cNvSpPr>
          <p:nvPr>
            <p:ph type="subTitle" idx="1"/>
          </p:nvPr>
        </p:nvSpPr>
        <p:spPr>
          <a:xfrm>
            <a:off x="1117601" y="1683657"/>
            <a:ext cx="9144000" cy="4927600"/>
          </a:xfrm>
        </p:spPr>
        <p:txBody>
          <a:bodyPr/>
          <a:lstStyle/>
          <a:p>
            <a:endParaRPr lang="en-US" dirty="0"/>
          </a:p>
          <a:p>
            <a:pPr marL="342900" indent="-342900" algn="l">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Models creation </a:t>
            </a:r>
            <a:r>
              <a:rPr lang="en-US" sz="1800" dirty="0" err="1">
                <a:solidFill>
                  <a:srgbClr val="000000"/>
                </a:solidFill>
                <a:latin typeface="Times New Roman" panose="02020603050405020304" pitchFamily="18" charset="0"/>
                <a:ea typeface="Times New Roman" panose="02020603050405020304" pitchFamily="18" charset="0"/>
              </a:rPr>
              <a:t>cmd</a:t>
            </a:r>
            <a:r>
              <a:rPr lang="en-US" sz="1800" dirty="0">
                <a:solidFill>
                  <a:srgbClr val="000000"/>
                </a:solidFill>
                <a:latin typeface="Times New Roman" panose="02020603050405020304" pitchFamily="18" charset="0"/>
                <a:ea typeface="Times New Roman" panose="02020603050405020304" pitchFamily="18" charset="0"/>
              </a:rPr>
              <a:t> in Laravel</a:t>
            </a:r>
          </a:p>
          <a:p>
            <a:pPr marL="342900" indent="-342900" algn="l">
              <a:buFont typeface="Arial" panose="020B0604020202020204" pitchFamily="34" charset="0"/>
              <a:buChar char="•"/>
            </a:pPr>
            <a:r>
              <a:rPr lang="en-US" sz="1800" i="1" dirty="0" err="1">
                <a:solidFill>
                  <a:srgbClr val="000000"/>
                </a:solidFill>
                <a:latin typeface="Times New Roman" panose="02020603050405020304" pitchFamily="18" charset="0"/>
                <a:ea typeface="Times New Roman" panose="02020603050405020304" pitchFamily="18" charset="0"/>
              </a:rPr>
              <a:t>Php</a:t>
            </a:r>
            <a:r>
              <a:rPr lang="en-US" sz="1800" i="1" dirty="0">
                <a:solidFill>
                  <a:srgbClr val="000000"/>
                </a:solidFill>
                <a:latin typeface="Times New Roman" panose="02020603050405020304" pitchFamily="18" charset="0"/>
                <a:ea typeface="Times New Roman" panose="02020603050405020304" pitchFamily="18" charset="0"/>
              </a:rPr>
              <a:t> artisan </a:t>
            </a:r>
            <a:r>
              <a:rPr lang="en-US" sz="1800" i="1" dirty="0" err="1">
                <a:solidFill>
                  <a:srgbClr val="000000"/>
                </a:solidFill>
                <a:latin typeface="Times New Roman" panose="02020603050405020304" pitchFamily="18" charset="0"/>
                <a:ea typeface="Times New Roman" panose="02020603050405020304" pitchFamily="18" charset="0"/>
              </a:rPr>
              <a:t>make:model</a:t>
            </a:r>
            <a:r>
              <a:rPr lang="en-US" sz="1800" i="1" dirty="0">
                <a:solidFill>
                  <a:srgbClr val="000000"/>
                </a:solidFill>
                <a:latin typeface="Times New Roman" panose="02020603050405020304" pitchFamily="18" charset="0"/>
                <a:ea typeface="Times New Roman" panose="02020603050405020304" pitchFamily="18" charset="0"/>
              </a:rPr>
              <a:t> </a:t>
            </a:r>
            <a:r>
              <a:rPr lang="en-US" sz="1800" i="1" dirty="0" err="1">
                <a:solidFill>
                  <a:srgbClr val="000000"/>
                </a:solidFill>
                <a:latin typeface="Times New Roman" panose="02020603050405020304" pitchFamily="18" charset="0"/>
                <a:ea typeface="Times New Roman" panose="02020603050405020304" pitchFamily="18" charset="0"/>
              </a:rPr>
              <a:t>modelName</a:t>
            </a:r>
            <a:r>
              <a:rPr lang="en-US" sz="1800" i="1" dirty="0">
                <a:solidFill>
                  <a:srgbClr val="000000"/>
                </a:solidFill>
                <a:latin typeface="Times New Roman" panose="02020603050405020304" pitchFamily="18" charset="0"/>
                <a:ea typeface="Times New Roman" panose="02020603050405020304" pitchFamily="18" charset="0"/>
              </a:rPr>
              <a:t> </a:t>
            </a:r>
          </a:p>
          <a:p>
            <a:pPr marL="342900" indent="-342900" algn="l">
              <a:buFont typeface="Arial" panose="020B0604020202020204" pitchFamily="34" charset="0"/>
              <a:buChar char="•"/>
            </a:pPr>
            <a:r>
              <a:rPr lang="en-US" sz="1800" i="1" dirty="0">
                <a:solidFill>
                  <a:srgbClr val="000000"/>
                </a:solidFill>
                <a:latin typeface="Times New Roman" panose="02020603050405020304" pitchFamily="18" charset="0"/>
                <a:ea typeface="Times New Roman" panose="02020603050405020304" pitchFamily="18" charset="0"/>
              </a:rPr>
              <a:t>v</a:t>
            </a:r>
            <a:br>
              <a:rPr lang="en-US" sz="1800" i="1" dirty="0">
                <a:solidFill>
                  <a:srgbClr val="000000"/>
                </a:solidFill>
                <a:latin typeface="Times New Roman" panose="02020603050405020304" pitchFamily="18" charset="0"/>
                <a:ea typeface="Times New Roman" panose="02020603050405020304" pitchFamily="18" charset="0"/>
              </a:rPr>
            </a:br>
            <a:endParaRPr lang="en-US" sz="1800" i="1" dirty="0">
              <a:solidFill>
                <a:srgbClr val="000000"/>
              </a:solidFill>
              <a:latin typeface="Times New Roman" panose="02020603050405020304" pitchFamily="18" charset="0"/>
              <a:ea typeface="Times New Roman" panose="02020603050405020304" pitchFamily="18" charset="0"/>
            </a:endParaRPr>
          </a:p>
          <a:p>
            <a:pPr marL="342900" indent="-342900" algn="l">
              <a:buFont typeface="Arial" panose="020B0604020202020204" pitchFamily="34" charset="0"/>
              <a:buChar char="•"/>
            </a:pPr>
            <a:endParaRPr lang="en-US" sz="1800" i="1" dirty="0">
              <a:solidFill>
                <a:srgbClr val="000000"/>
              </a:solidFill>
              <a:latin typeface="Times New Roman" panose="02020603050405020304" pitchFamily="18" charset="0"/>
              <a:ea typeface="Times New Roman" panose="02020603050405020304" pitchFamily="18" charset="0"/>
            </a:endParaRPr>
          </a:p>
        </p:txBody>
      </p:sp>
      <p:sp>
        <p:nvSpPr>
          <p:cNvPr id="4" name="Rectangle 1">
            <a:extLst>
              <a:ext uri="{FF2B5EF4-FFF2-40B4-BE49-F238E27FC236}">
                <a16:creationId xmlns:a16="http://schemas.microsoft.com/office/drawing/2014/main" id="{B5C7BF67-1EFF-2B4E-59A4-08E24F9EF85E}"/>
              </a:ext>
            </a:extLst>
          </p:cNvPr>
          <p:cNvSpPr>
            <a:spLocks noChangeArrowheads="1"/>
          </p:cNvSpPr>
          <p:nvPr/>
        </p:nvSpPr>
        <p:spPr bwMode="auto">
          <a:xfrm rot="10800000" flipH="1" flipV="1">
            <a:off x="1125379" y="2962699"/>
            <a:ext cx="5465151" cy="2585323"/>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fontAlgn="ctr"/>
            <a:r>
              <a:rPr lang="en-US" altLang="en-US" i="1" dirty="0"/>
              <a:t>Introduction</a:t>
            </a:r>
          </a:p>
          <a:p>
            <a:pPr lvl="0" fontAlgn="ctr"/>
            <a:r>
              <a:rPr lang="en-US" altLang="en-US" i="1" dirty="0"/>
              <a:t>Laravel includes Eloquent, an object-relational mapper (ORM) that makes it enjoyable to interact with your database. When using Eloquent, each database table has a corresponding "Model" that is used to interact with that table. In addition to retrieving records from the database table, Eloquent models allow you to insert, update, and delete records from the table as well.</a:t>
            </a:r>
          </a:p>
        </p:txBody>
      </p:sp>
    </p:spTree>
    <p:extLst>
      <p:ext uri="{BB962C8B-B14F-4D97-AF65-F5344CB8AC3E}">
        <p14:creationId xmlns:p14="http://schemas.microsoft.com/office/powerpoint/2010/main" val="85107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a:t>
            </a:r>
          </a:p>
        </p:txBody>
      </p:sp>
      <p:sp>
        <p:nvSpPr>
          <p:cNvPr id="3" name="Content Placeholder 2"/>
          <p:cNvSpPr>
            <a:spLocks noGrp="1"/>
          </p:cNvSpPr>
          <p:nvPr>
            <p:ph idx="1"/>
          </p:nvPr>
        </p:nvSpPr>
        <p:spPr/>
        <p:txBody>
          <a:bodyPr/>
          <a:lstStyle/>
          <a:p>
            <a:r>
              <a:rPr lang="en-US" dirty="0"/>
              <a:t>Migrations are a type of version control for your database. They allow a team to modify the database schema and stay up to date on the current schema state. Migrations are typically paired with the </a:t>
            </a:r>
            <a:r>
              <a:rPr lang="en-US" u="sng" dirty="0"/>
              <a:t>Schema Builder</a:t>
            </a:r>
            <a:r>
              <a:rPr lang="en-US" dirty="0"/>
              <a:t> to easily manage your application's schema.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3-Steps Process</a:t>
            </a:r>
          </a:p>
        </p:txBody>
      </p:sp>
      <p:sp>
        <p:nvSpPr>
          <p:cNvPr id="3" name="Content Placeholder 2"/>
          <p:cNvSpPr>
            <a:spLocks noGrp="1"/>
          </p:cNvSpPr>
          <p:nvPr>
            <p:ph idx="1"/>
          </p:nvPr>
        </p:nvSpPr>
        <p:spPr/>
        <p:txBody>
          <a:bodyPr/>
          <a:lstStyle/>
          <a:p>
            <a:r>
              <a:rPr lang="en-US" dirty="0"/>
              <a:t>1. Create File</a:t>
            </a:r>
          </a:p>
          <a:p>
            <a:pPr lvl="1"/>
            <a:r>
              <a:rPr lang="en-US" dirty="0"/>
              <a:t>D:\xampp\htdocs\myproject&gt; </a:t>
            </a:r>
            <a:r>
              <a:rPr lang="en-US" b="1" dirty="0" err="1">
                <a:solidFill>
                  <a:srgbClr val="FF0000"/>
                </a:solidFill>
              </a:rPr>
              <a:t>php</a:t>
            </a:r>
            <a:r>
              <a:rPr lang="en-US" b="1" dirty="0">
                <a:solidFill>
                  <a:srgbClr val="FF0000"/>
                </a:solidFill>
              </a:rPr>
              <a:t> artisan </a:t>
            </a:r>
            <a:r>
              <a:rPr lang="en-US" b="1" dirty="0" err="1">
                <a:solidFill>
                  <a:srgbClr val="FF0000"/>
                </a:solidFill>
              </a:rPr>
              <a:t>make:migration</a:t>
            </a:r>
            <a:r>
              <a:rPr lang="en-US" b="1" dirty="0">
                <a:solidFill>
                  <a:srgbClr val="FF0000"/>
                </a:solidFill>
              </a:rPr>
              <a:t> </a:t>
            </a:r>
            <a:r>
              <a:rPr lang="en-US" b="1" dirty="0" err="1">
                <a:solidFill>
                  <a:srgbClr val="FF0000"/>
                </a:solidFill>
              </a:rPr>
              <a:t>create_students_table</a:t>
            </a:r>
            <a:endParaRPr lang="en-US" b="1" dirty="0">
              <a:solidFill>
                <a:srgbClr val="FF0000"/>
              </a:solidFill>
            </a:endParaRPr>
          </a:p>
          <a:p>
            <a:endParaRPr lang="en-US" dirty="0"/>
          </a:p>
          <a:p>
            <a:r>
              <a:rPr lang="en-US" dirty="0"/>
              <a:t>2. Add fields in File</a:t>
            </a:r>
          </a:p>
          <a:p>
            <a:endParaRPr lang="en-US" dirty="0"/>
          </a:p>
          <a:p>
            <a:r>
              <a:rPr lang="en-US" dirty="0"/>
              <a:t>3. Execute File</a:t>
            </a:r>
          </a:p>
          <a:p>
            <a:pPr lvl="1"/>
            <a:r>
              <a:rPr lang="en-US" dirty="0"/>
              <a:t>D:\xampp\htdocs\myproject&gt; </a:t>
            </a:r>
            <a:r>
              <a:rPr lang="en-US" b="1" dirty="0" err="1">
                <a:solidFill>
                  <a:srgbClr val="FF0000"/>
                </a:solidFill>
              </a:rPr>
              <a:t>php</a:t>
            </a:r>
            <a:r>
              <a:rPr lang="en-US" b="1" dirty="0">
                <a:solidFill>
                  <a:srgbClr val="FF0000"/>
                </a:solidFill>
              </a:rPr>
              <a:t> artisan migrate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Code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public function up()</a:t>
            </a:r>
          </a:p>
          <a:p>
            <a:pPr marL="0" indent="0">
              <a:buNone/>
            </a:pPr>
            <a:r>
              <a:rPr lang="en-US" b="1" dirty="0"/>
              <a:t>{</a:t>
            </a:r>
          </a:p>
          <a:p>
            <a:pPr marL="0" indent="0">
              <a:buNone/>
            </a:pPr>
            <a:r>
              <a:rPr lang="en-US" b="1" dirty="0"/>
              <a:t>    Schema::create(‘students', function (Blueprint $table) {</a:t>
            </a:r>
          </a:p>
          <a:p>
            <a:pPr marL="0" indent="0">
              <a:buNone/>
            </a:pPr>
            <a:r>
              <a:rPr lang="en-US" b="1" dirty="0"/>
              <a:t>        $table-&gt;id();</a:t>
            </a:r>
          </a:p>
          <a:p>
            <a:pPr marL="0" indent="0">
              <a:buNone/>
            </a:pPr>
            <a:r>
              <a:rPr lang="en-US" b="1" dirty="0"/>
              <a:t>        $table-&gt;string('name');</a:t>
            </a:r>
          </a:p>
          <a:p>
            <a:pPr marL="0" indent="0">
              <a:buNone/>
            </a:pPr>
            <a:r>
              <a:rPr lang="en-US" b="1" dirty="0"/>
              <a:t>        $table-&gt;string('email');</a:t>
            </a:r>
          </a:p>
          <a:p>
            <a:pPr marL="0" indent="0">
              <a:buNone/>
            </a:pPr>
            <a:r>
              <a:rPr lang="en-US" b="1" dirty="0"/>
              <a:t>        $table-&gt;string('address');</a:t>
            </a:r>
          </a:p>
          <a:p>
            <a:pPr marL="0" indent="0">
              <a:buNone/>
            </a:pPr>
            <a:r>
              <a:rPr lang="en-US" b="1" dirty="0"/>
              <a:t>        $table-&gt;timestamps();</a:t>
            </a:r>
          </a:p>
          <a:p>
            <a:pPr marL="0" indent="0">
              <a:buNone/>
            </a:pPr>
            <a:r>
              <a:rPr lang="en-US" b="1" dirty="0"/>
              <a:t>    });</a:t>
            </a:r>
          </a:p>
          <a:p>
            <a:pPr marL="0" indent="0">
              <a:buNone/>
            </a:pPr>
            <a:r>
              <a:rPr lang="en-US" b="1" dirty="0"/>
              <a:t>}</a:t>
            </a:r>
          </a:p>
        </p:txBody>
      </p:sp>
    </p:spTree>
    <p:extLst>
      <p:ext uri="{BB962C8B-B14F-4D97-AF65-F5344CB8AC3E}">
        <p14:creationId xmlns:p14="http://schemas.microsoft.com/office/powerpoint/2010/main" val="326593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Routes in Laravel</a:t>
            </a:r>
          </a:p>
        </p:txBody>
      </p:sp>
      <p:sp>
        <p:nvSpPr>
          <p:cNvPr id="3" name="Subtitle 2">
            <a:extLst>
              <a:ext uri="{FF2B5EF4-FFF2-40B4-BE49-F238E27FC236}">
                <a16:creationId xmlns:a16="http://schemas.microsoft.com/office/drawing/2014/main" id="{466B4099-066D-71D8-0158-71F3D0991A27}"/>
              </a:ext>
            </a:extLst>
          </p:cNvPr>
          <p:cNvSpPr>
            <a:spLocks noGrp="1"/>
          </p:cNvSpPr>
          <p:nvPr>
            <p:ph type="subTitle" idx="1"/>
          </p:nvPr>
        </p:nvSpPr>
        <p:spPr>
          <a:xfrm>
            <a:off x="1117601" y="1683657"/>
            <a:ext cx="9144000" cy="4927600"/>
          </a:xfrm>
        </p:spPr>
        <p:txBody>
          <a:bodyPr/>
          <a:lstStyle/>
          <a:p>
            <a:endParaRPr lang="en-US" dirty="0"/>
          </a:p>
          <a:p>
            <a:pPr algn="just"/>
            <a:r>
              <a:rPr lang="en-US" sz="1800" b="0" i="0" dirty="0">
                <a:solidFill>
                  <a:srgbClr val="000000"/>
                </a:solidFill>
                <a:effectLst/>
                <a:latin typeface="Nunito" pitchFamily="2" charset="0"/>
              </a:rPr>
              <a:t>In Laravel, all requests are mapped with the help of routes. Basic routing routes the request to the associated controllers. This chapter discusses routing in Laravel.</a:t>
            </a:r>
          </a:p>
          <a:p>
            <a:pPr algn="just"/>
            <a:r>
              <a:rPr lang="en-US" sz="1800" b="0" i="0" dirty="0">
                <a:solidFill>
                  <a:srgbClr val="000000"/>
                </a:solidFill>
                <a:effectLst/>
                <a:latin typeface="Nunito" pitchFamily="2" charset="0"/>
              </a:rPr>
              <a:t>Routing in Laravel includes the following categories −</a:t>
            </a:r>
          </a:p>
          <a:p>
            <a:pPr algn="l">
              <a:buFont typeface="Arial" panose="020B0604020202020204" pitchFamily="34" charset="0"/>
              <a:buChar char="•"/>
            </a:pPr>
            <a:r>
              <a:rPr lang="en-US" sz="1800" b="0" i="0" dirty="0">
                <a:solidFill>
                  <a:srgbClr val="000000"/>
                </a:solidFill>
                <a:effectLst/>
                <a:latin typeface="Nunito" pitchFamily="2" charset="0"/>
              </a:rPr>
              <a:t>Basic Routing</a:t>
            </a:r>
          </a:p>
          <a:p>
            <a:pPr algn="l">
              <a:buFont typeface="Arial" panose="020B0604020202020204" pitchFamily="34" charset="0"/>
              <a:buChar char="•"/>
            </a:pPr>
            <a:r>
              <a:rPr lang="en-US" sz="1800" b="0" i="0" dirty="0">
                <a:solidFill>
                  <a:srgbClr val="000000"/>
                </a:solidFill>
                <a:effectLst/>
                <a:latin typeface="Nunito" pitchFamily="2" charset="0"/>
              </a:rPr>
              <a:t>Route parameters</a:t>
            </a:r>
          </a:p>
          <a:p>
            <a:pPr algn="l">
              <a:buFont typeface="Arial" panose="020B0604020202020204" pitchFamily="34" charset="0"/>
              <a:buChar char="•"/>
            </a:pPr>
            <a:r>
              <a:rPr lang="en-US" sz="1800" b="0" i="0" dirty="0">
                <a:solidFill>
                  <a:srgbClr val="000000"/>
                </a:solidFill>
                <a:effectLst/>
                <a:latin typeface="Nunito" pitchFamily="2" charset="0"/>
              </a:rPr>
              <a:t>Named Routes</a:t>
            </a:r>
          </a:p>
          <a:p>
            <a:pPr algn="l"/>
            <a:endParaRPr lang="en-US" sz="1400" b="0" i="0" dirty="0">
              <a:solidFill>
                <a:srgbClr val="000000"/>
              </a:solidFill>
              <a:effectLst/>
              <a:latin typeface="Nunito" pitchFamily="2" charset="0"/>
            </a:endParaRPr>
          </a:p>
          <a:p>
            <a:pPr marL="342900" indent="-342900" algn="l">
              <a:buFont typeface="Arial" panose="020B0604020202020204" pitchFamily="34" charset="0"/>
              <a:buChar char="•"/>
            </a:pPr>
            <a:endParaRPr lang="en-US" sz="1800" dirty="0">
              <a:solidFill>
                <a:srgbClr val="000000"/>
              </a:solidFill>
              <a:latin typeface="Times New Roman" panose="02020603050405020304" pitchFamily="18" charset="0"/>
              <a:ea typeface="Times New Roman" panose="02020603050405020304" pitchFamily="18" charset="0"/>
            </a:endParaRPr>
          </a:p>
        </p:txBody>
      </p:sp>
      <p:sp>
        <p:nvSpPr>
          <p:cNvPr id="4" name="Rectangle 1">
            <a:extLst>
              <a:ext uri="{FF2B5EF4-FFF2-40B4-BE49-F238E27FC236}">
                <a16:creationId xmlns:a16="http://schemas.microsoft.com/office/drawing/2014/main" id="{B5C7BF67-1EFF-2B4E-59A4-08E24F9EF85E}"/>
              </a:ext>
            </a:extLst>
          </p:cNvPr>
          <p:cNvSpPr>
            <a:spLocks noChangeArrowheads="1"/>
          </p:cNvSpPr>
          <p:nvPr/>
        </p:nvSpPr>
        <p:spPr bwMode="auto">
          <a:xfrm rot="10800000" flipH="1" flipV="1">
            <a:off x="1524000" y="4352044"/>
            <a:ext cx="5465151" cy="338554"/>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fontAlgn="ctr"/>
            <a:r>
              <a:rPr lang="en-US" altLang="en-US" sz="1600" i="1" dirty="0"/>
              <a:t>.</a:t>
            </a:r>
          </a:p>
        </p:txBody>
      </p:sp>
    </p:spTree>
    <p:extLst>
      <p:ext uri="{BB962C8B-B14F-4D97-AF65-F5344CB8AC3E}">
        <p14:creationId xmlns:p14="http://schemas.microsoft.com/office/powerpoint/2010/main" val="73618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59-B7ED-4BA2-80DB-D700CB344025}"/>
              </a:ext>
            </a:extLst>
          </p:cNvPr>
          <p:cNvSpPr>
            <a:spLocks noGrp="1"/>
          </p:cNvSpPr>
          <p:nvPr>
            <p:ph type="ctrTitle"/>
          </p:nvPr>
        </p:nvSpPr>
        <p:spPr>
          <a:xfrm>
            <a:off x="1524000" y="492369"/>
            <a:ext cx="9144000" cy="984739"/>
          </a:xfrm>
        </p:spPr>
        <p:txBody>
          <a:bodyPr>
            <a:normAutofit/>
          </a:bodyPr>
          <a:lstStyle/>
          <a:p>
            <a:r>
              <a:rPr lang="en-US" sz="4800" dirty="0"/>
              <a:t>Routes in Laravel</a:t>
            </a:r>
          </a:p>
        </p:txBody>
      </p:sp>
      <p:sp>
        <p:nvSpPr>
          <p:cNvPr id="3" name="Subtitle 2">
            <a:extLst>
              <a:ext uri="{FF2B5EF4-FFF2-40B4-BE49-F238E27FC236}">
                <a16:creationId xmlns:a16="http://schemas.microsoft.com/office/drawing/2014/main" id="{466B4099-066D-71D8-0158-71F3D0991A27}"/>
              </a:ext>
            </a:extLst>
          </p:cNvPr>
          <p:cNvSpPr>
            <a:spLocks noGrp="1"/>
          </p:cNvSpPr>
          <p:nvPr>
            <p:ph type="subTitle" idx="1"/>
          </p:nvPr>
        </p:nvSpPr>
        <p:spPr>
          <a:xfrm>
            <a:off x="1117601" y="1683657"/>
            <a:ext cx="9144000" cy="4927600"/>
          </a:xfrm>
        </p:spPr>
        <p:txBody>
          <a:bodyPr/>
          <a:lstStyle/>
          <a:p>
            <a:endParaRPr lang="en-US" dirty="0"/>
          </a:p>
          <a:p>
            <a:pPr algn="l"/>
            <a:r>
              <a:rPr lang="en-US" sz="1800" b="0" i="0" dirty="0">
                <a:solidFill>
                  <a:srgbClr val="000000"/>
                </a:solidFill>
                <a:effectLst/>
                <a:latin typeface="Nunito" pitchFamily="2" charset="0"/>
              </a:rPr>
              <a:t>Basic Routing</a:t>
            </a:r>
          </a:p>
          <a:p>
            <a:pPr algn="l"/>
            <a:r>
              <a:rPr lang="en-US" sz="1800" b="0" i="0" dirty="0">
                <a:solidFill>
                  <a:srgbClr val="000000"/>
                </a:solidFill>
                <a:effectLst/>
                <a:latin typeface="Nunito" pitchFamily="2" charset="0"/>
              </a:rPr>
              <a:t>All the application routes are registered within the </a:t>
            </a:r>
            <a:r>
              <a:rPr lang="en-US" b="1" i="0" dirty="0">
                <a:solidFill>
                  <a:srgbClr val="000000"/>
                </a:solidFill>
                <a:effectLst/>
                <a:latin typeface="Nunito" pitchFamily="2" charset="0"/>
              </a:rPr>
              <a:t>routes/</a:t>
            </a:r>
            <a:r>
              <a:rPr lang="en-US" b="1" dirty="0" err="1">
                <a:solidFill>
                  <a:srgbClr val="000000"/>
                </a:solidFill>
                <a:latin typeface="Nunito" pitchFamily="2" charset="0"/>
              </a:rPr>
              <a:t>web</a:t>
            </a:r>
            <a:r>
              <a:rPr lang="en-US" b="1" i="0" dirty="0" err="1">
                <a:solidFill>
                  <a:srgbClr val="000000"/>
                </a:solidFill>
                <a:effectLst/>
                <a:latin typeface="Nunito" pitchFamily="2" charset="0"/>
              </a:rPr>
              <a:t>.php</a:t>
            </a:r>
            <a:r>
              <a:rPr lang="en-US" b="1" i="0" dirty="0">
                <a:solidFill>
                  <a:srgbClr val="000000"/>
                </a:solidFill>
                <a:effectLst/>
                <a:latin typeface="Nunito" pitchFamily="2" charset="0"/>
              </a:rPr>
              <a:t> </a:t>
            </a:r>
            <a:r>
              <a:rPr lang="en-US" sz="1800" b="0" i="0" dirty="0">
                <a:solidFill>
                  <a:srgbClr val="000000"/>
                </a:solidFill>
                <a:effectLst/>
                <a:latin typeface="Nunito" pitchFamily="2" charset="0"/>
              </a:rPr>
              <a:t>file. This file tells Laravel for the URIs it should respond to and the associated controller will give it a particular call. The sample route for the welcome page can be seen as shown in the screenshot given below −</a:t>
            </a:r>
          </a:p>
          <a:p>
            <a:pPr marL="342900" indent="-342900" algn="l">
              <a:buFont typeface="Arial" panose="020B0604020202020204" pitchFamily="34" charset="0"/>
              <a:buChar char="•"/>
            </a:pPr>
            <a:endParaRPr lang="en-US" sz="18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745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TotalTime>
  <Words>1748</Words>
  <Application>Microsoft Office PowerPoint</Application>
  <PresentationFormat>Widescreen</PresentationFormat>
  <Paragraphs>266</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Heebo</vt:lpstr>
      <vt:lpstr>Nunito</vt:lpstr>
      <vt:lpstr>scandia-web</vt:lpstr>
      <vt:lpstr>source-code-pro</vt:lpstr>
      <vt:lpstr>Times New Roman</vt:lpstr>
      <vt:lpstr>urw-din</vt:lpstr>
      <vt:lpstr>var(--bs-font-monospace)</vt:lpstr>
      <vt:lpstr>Office Theme</vt:lpstr>
      <vt:lpstr>Crud Operation in Laravel</vt:lpstr>
      <vt:lpstr>Database Setup in Laravel</vt:lpstr>
      <vt:lpstr>Controllers in Laravel</vt:lpstr>
      <vt:lpstr>Models Operation in Laravel</vt:lpstr>
      <vt:lpstr>Migration</vt:lpstr>
      <vt:lpstr>Migration 3-Steps Process</vt:lpstr>
      <vt:lpstr>Migration Code</vt:lpstr>
      <vt:lpstr>Routes in Laravel</vt:lpstr>
      <vt:lpstr>Routes in Laravel</vt:lpstr>
      <vt:lpstr>Routes in Laravel</vt:lpstr>
      <vt:lpstr>Routes in Laravel</vt:lpstr>
      <vt:lpstr>Routes in Laravel</vt:lpstr>
      <vt:lpstr>Passing Data into View Laravel</vt:lpstr>
      <vt:lpstr>Passing Data into View </vt:lpstr>
      <vt:lpstr>Passing Data into View </vt:lpstr>
      <vt:lpstr>Passing Data into View </vt:lpstr>
      <vt:lpstr>Passing Data into View </vt:lpstr>
      <vt:lpstr>Passing Data into View </vt:lpstr>
      <vt:lpstr>Passing Data into View </vt:lpstr>
      <vt:lpstr>Passing Data into View </vt:lpstr>
      <vt:lpstr>Applying Query with Models </vt:lpstr>
      <vt:lpstr>Applying Query with Models </vt:lpstr>
      <vt:lpstr>Applying Query with Models </vt:lpstr>
      <vt:lpstr>Applying Query with Models(Insert) </vt:lpstr>
      <vt:lpstr>CSRF in Laravel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 Operation in Laravel</dc:title>
  <dc:creator>army12ka4@gmail.com</dc:creator>
  <cp:lastModifiedBy>Muhammad Arham Tariq</cp:lastModifiedBy>
  <cp:revision>50</cp:revision>
  <dcterms:created xsi:type="dcterms:W3CDTF">2022-05-19T07:13:24Z</dcterms:created>
  <dcterms:modified xsi:type="dcterms:W3CDTF">2023-01-20T09:36:41Z</dcterms:modified>
</cp:coreProperties>
</file>