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2" r:id="rId2"/>
  </p:sldMasterIdLst>
  <p:notesMasterIdLst>
    <p:notesMasterId r:id="rId33"/>
  </p:notesMasterIdLst>
  <p:handoutMasterIdLst>
    <p:handoutMasterId r:id="rId34"/>
  </p:handoutMasterIdLst>
  <p:sldIdLst>
    <p:sldId id="420" r:id="rId3"/>
    <p:sldId id="518" r:id="rId4"/>
    <p:sldId id="529" r:id="rId5"/>
    <p:sldId id="598" r:id="rId6"/>
    <p:sldId id="531" r:id="rId7"/>
    <p:sldId id="508" r:id="rId8"/>
    <p:sldId id="597" r:id="rId9"/>
    <p:sldId id="511" r:id="rId10"/>
    <p:sldId id="520" r:id="rId11"/>
    <p:sldId id="513" r:id="rId12"/>
    <p:sldId id="533" r:id="rId13"/>
    <p:sldId id="546" r:id="rId14"/>
    <p:sldId id="547" r:id="rId15"/>
    <p:sldId id="599" r:id="rId16"/>
    <p:sldId id="554" r:id="rId17"/>
    <p:sldId id="555" r:id="rId18"/>
    <p:sldId id="556" r:id="rId19"/>
    <p:sldId id="601" r:id="rId20"/>
    <p:sldId id="602" r:id="rId21"/>
    <p:sldId id="603" r:id="rId22"/>
    <p:sldId id="604" r:id="rId23"/>
    <p:sldId id="605" r:id="rId24"/>
    <p:sldId id="600" r:id="rId25"/>
    <p:sldId id="562" r:id="rId26"/>
    <p:sldId id="567" r:id="rId27"/>
    <p:sldId id="568" r:id="rId28"/>
    <p:sldId id="574" r:id="rId29"/>
    <p:sldId id="575" r:id="rId30"/>
    <p:sldId id="583" r:id="rId31"/>
    <p:sldId id="59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D60093"/>
    <a:srgbClr val="00FF00"/>
    <a:srgbClr val="FFCC00"/>
    <a:srgbClr val="CC3300"/>
    <a:srgbClr val="6600CC"/>
    <a:srgbClr val="3333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5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874CBAB-A7CC-4ABB-B357-28C27D02C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A3FE03-8F40-42ED-A27A-3BD66651D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7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3FD08-7D85-48B4-8121-7C0C5243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AFF1-BA68-42C4-804A-E29B5D05AF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AAD51-EDB4-40A8-B823-8D035B00B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FD08-7D85-48B4-8121-7C0C52431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7A5B-7B3D-49E6-A46B-668169EEA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4DD4-28B8-43CD-954E-BEEA408FE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C75-45DE-4A25-A1C1-9D9A81E2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8869-B845-4F91-8462-12A97DE80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C7B-080A-41A1-9E6D-89BED4C1E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942-1C89-4C24-9457-D302222C8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003C-3159-44DC-B733-0D2886C977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2EEF-236D-441E-852A-5052C9F2C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AFF1-BA68-42C4-804A-E29B5D05A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D51-EDB4-40A8-B823-8D035B00B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67A5B-7B3D-49E6-A46B-668169EEA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D4DD4-28B8-43CD-954E-BEEA408FEC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39C75-45DE-4A25-A1C1-9D9A81E23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B8869-B845-4F91-8462-12A97DE80E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7C7B-080A-41A1-9E6D-89BED4C1E6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A942-1C89-4C24-9457-D302222C89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2EEF-236D-441E-852A-5052C9F2C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AAE0718-600E-412D-BFF0-98B93DCD7A4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vu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9600" y="6248400"/>
            <a:ext cx="914400" cy="4651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E0718-600E-412D-BFF0-98B93DCD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Bar dir="vert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009900"/>
                </a:solidFill>
              </a:rPr>
              <a:t>CS428 Web Engineering</a:t>
            </a: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Lecture 03</a:t>
            </a:r>
            <a:br>
              <a:rPr lang="en-US" sz="14200" b="1" dirty="0">
                <a:solidFill>
                  <a:schemeClr val="tx1"/>
                </a:solidFill>
              </a:rPr>
            </a:br>
            <a:r>
              <a:rPr lang="en-US" sz="4200" dirty="0">
                <a:solidFill>
                  <a:schemeClr val="tx1"/>
                </a:solidFill>
                <a:latin typeface="Calibri" pitchFamily="34" charset="0"/>
              </a:rPr>
              <a:t>Introduction</a:t>
            </a:r>
            <a:br>
              <a:rPr lang="en-US" sz="420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4200" dirty="0">
                <a:solidFill>
                  <a:schemeClr val="tx1"/>
                </a:solidFill>
                <a:latin typeface="Calibri" pitchFamily="34" charset="0"/>
              </a:rPr>
              <a:t>Font and Text Properties</a:t>
            </a:r>
            <a:br>
              <a:rPr lang="en-US" sz="4200" dirty="0">
                <a:solidFill>
                  <a:schemeClr val="tx1"/>
                </a:solidFill>
              </a:rPr>
            </a:br>
            <a:endParaRPr lang="en-US" sz="4200" kern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E52-AFB4-4E55-91D7-B40C59B9CAC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PSEUDO SELECTOR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077200" cy="510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&lt;style&gt;</a:t>
            </a:r>
          </a:p>
          <a:p>
            <a:pPr marL="0" indent="0">
              <a:buFontTx/>
              <a:buNone/>
            </a:pPr>
            <a:r>
              <a:rPr lang="en-US" sz="3600">
                <a:solidFill>
                  <a:schemeClr val="tx2"/>
                </a:solidFill>
              </a:rPr>
              <a:t>	</a:t>
            </a:r>
            <a:r>
              <a:rPr lang="en-US" sz="3600">
                <a:solidFill>
                  <a:srgbClr val="009900"/>
                </a:solidFill>
              </a:rPr>
              <a:t>a</a:t>
            </a:r>
            <a:r>
              <a:rPr lang="en-US" sz="3600"/>
              <a:t>{</a:t>
            </a:r>
            <a:endParaRPr lang="en-US" sz="3600" dirty="0"/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		color: </a:t>
            </a:r>
            <a:r>
              <a:rPr lang="en-US" sz="3600" dirty="0"/>
              <a:t>#008080;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  		 </a:t>
            </a:r>
            <a:r>
              <a:rPr lang="en-US" sz="3600" dirty="0"/>
              <a:t>} </a:t>
            </a:r>
            <a:br>
              <a:rPr lang="en-US" sz="3600" dirty="0"/>
            </a:br>
            <a:r>
              <a:rPr lang="en-US" sz="3600" dirty="0"/>
              <a:t>	 </a:t>
            </a:r>
            <a:r>
              <a:rPr lang="en-US" sz="3600" dirty="0">
                <a:solidFill>
                  <a:srgbClr val="009900"/>
                </a:solidFill>
              </a:rPr>
              <a:t>a</a:t>
            </a:r>
            <a:r>
              <a:rPr lang="en-US" sz="3600" b="1" dirty="0"/>
              <a:t>:</a:t>
            </a:r>
            <a:r>
              <a:rPr lang="en-US" sz="3600" dirty="0">
                <a:solidFill>
                  <a:srgbClr val="009900"/>
                </a:solidFill>
              </a:rPr>
              <a:t>hover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/>
              <a:t>{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		color: </a:t>
            </a:r>
            <a:r>
              <a:rPr lang="en-US" sz="3600" dirty="0"/>
              <a:t>#FF0000;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  		 </a:t>
            </a:r>
            <a:r>
              <a:rPr lang="en-US" sz="3600" dirty="0"/>
              <a:t>}</a:t>
            </a:r>
            <a:br>
              <a:rPr lang="en-US" sz="3600" dirty="0"/>
            </a:br>
            <a:r>
              <a:rPr lang="en-US" dirty="0">
                <a:solidFill>
                  <a:srgbClr val="FF0000"/>
                </a:solidFill>
              </a:rPr>
              <a:t>&lt;/style&gt;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3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6D7-2B8C-4854-BBD5-99B0CF7176B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CSS Box Model 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A4B1F8-7C03-4E07-B482-234B8A49A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5" y="1600200"/>
            <a:ext cx="773905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Font Properties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set following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font properties</a:t>
            </a:r>
            <a:r>
              <a:rPr lang="en-US" dirty="0">
                <a:latin typeface="Arial" pitchFamily="34" charset="0"/>
                <a:cs typeface="Arial" pitchFamily="34" charset="0"/>
              </a:rPr>
              <a:t> of an element: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font-family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change the face of a font.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font-style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change font style 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font-style: normal(</a:t>
            </a: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)|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italic|oblique|initial|inherit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).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font-variant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create a small-caps effect(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font-variant:normal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Default Value</a:t>
            </a:r>
            <a:r>
              <a:rPr lang="en-US" dirty="0">
                <a:latin typeface="Arial" pitchFamily="34" charset="0"/>
                <a:cs typeface="Arial" pitchFamily="34" charset="0"/>
              </a:rPr>
              <a:t>),small-caps). 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font-weight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increase or decrease how bold or light a font appears(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font-weight: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|bold|bolder|lighter|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|initial|inherit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).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font-size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increase or decrease the size of a font.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Font Family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The font-family property specifies the font for an element.</a:t>
            </a:r>
          </a:p>
          <a:p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The font-family property can hold several font names as a "fallback" system. If the browser does not support the first font, it tries the next font.</a:t>
            </a:r>
          </a:p>
          <a:p>
            <a:endParaRPr lang="en-US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cs typeface="Arial" pitchFamily="34" charset="0"/>
              </a:rPr>
              <a:t>   There are two types of font family names:</a:t>
            </a:r>
          </a:p>
          <a:p>
            <a:pPr marL="0" indent="0">
              <a:buNone/>
            </a:pP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family-name - The name of a font-family, like "times", "courier", "arial", etc.</a:t>
            </a:r>
          </a:p>
          <a:p>
            <a:r>
              <a:rPr lang="en-US" dirty="0">
                <a:cs typeface="Arial" pitchFamily="34" charset="0"/>
              </a:rPr>
              <a:t>generic-family - The name of a generic-family, like "serif", "sans-serif", "cursive", "fantasy", "monospace".</a:t>
            </a:r>
          </a:p>
          <a:p>
            <a:r>
              <a:rPr lang="en-US" dirty="0">
                <a:cs typeface="Arial" pitchFamily="34" charset="0"/>
              </a:rPr>
              <a:t>Start with the font you want, and always end with a generic family, to let the browser pick a similar font in the generic family, if no other fonts are available.</a:t>
            </a:r>
          </a:p>
          <a:p>
            <a:r>
              <a:rPr lang="en-US" dirty="0">
                <a:cs typeface="Arial" pitchFamily="34" charset="0"/>
              </a:rPr>
              <a:t>Default Value of Font-Family Depends Upon the Browser.</a:t>
            </a:r>
          </a:p>
        </p:txBody>
      </p:sp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Font Styles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font-family: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georgia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garamond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serif</a:t>
            </a:r>
            <a:r>
              <a:rPr lang="en-US" dirty="0">
                <a:latin typeface="Arial" pitchFamily="34" charset="0"/>
                <a:cs typeface="Arial" pitchFamily="34" charset="0"/>
              </a:rPr>
              <a:t>;"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 This is test.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font-style: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italic;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Testing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font-size: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20pt;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Testing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font-weight: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bold;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Testing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75992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Text Formatting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set following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 properties</a:t>
            </a:r>
            <a:r>
              <a:rPr lang="en-US" dirty="0">
                <a:latin typeface="Arial" pitchFamily="34" charset="0"/>
                <a:cs typeface="Arial" pitchFamily="34" charset="0"/>
              </a:rPr>
              <a:t> of an element: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set the color of a text.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letter-spacing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add or subtract space between the letters.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word-spacing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add or subtract space between the words.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text-indent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indent the text of a paragraph.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text-align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align the text of a document.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b="1" dirty="0"/>
          </a:p>
          <a:p>
            <a:pPr lvl="1">
              <a:buFont typeface="Wingdings" pitchFamily="2" charset="2"/>
              <a:buChar char="§"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text-decoration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underline,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overline</a:t>
            </a:r>
            <a:r>
              <a:rPr lang="en-US" dirty="0">
                <a:latin typeface="Arial" pitchFamily="34" charset="0"/>
                <a:cs typeface="Arial" pitchFamily="34" charset="0"/>
              </a:rPr>
              <a:t> and strikethrough text.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text-transform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capitalize text or convert text to uppercase or lowercase letters.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text-shadow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set the text shadow around a text.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 Styles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715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1.TEXT COLOR 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Text-color property is used to set the color of the text. 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Text-color can be set by using the name “red”, hex value “#ff0000” or by its RGB </a:t>
            </a:r>
            <a:r>
              <a:rPr lang="en-US" sz="3700" dirty="0" err="1">
                <a:solidFill>
                  <a:srgbClr val="FF0000"/>
                </a:solidFill>
                <a:cs typeface="Arial" pitchFamily="34" charset="0"/>
              </a:rPr>
              <a:t>value“rgb</a:t>
            </a: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(255, 0, 0).  </a:t>
            </a:r>
          </a:p>
          <a:p>
            <a:pPr>
              <a:buNone/>
            </a:pPr>
            <a:endParaRPr lang="en-US" sz="3700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body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3700" dirty="0" err="1">
                <a:solidFill>
                  <a:srgbClr val="FF0000"/>
                </a:solidFill>
                <a:cs typeface="Arial" pitchFamily="34" charset="0"/>
              </a:rPr>
              <a:t>color:color</a:t>
            </a: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 name;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2.TEXT ALIGNMENT 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Text alignment property is used to set the horizontal alignment of the text. 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The text can be set to left, right, centered and justified alignment. 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In justified alignment, line is stretched such that left and right margins are straight. </a:t>
            </a:r>
          </a:p>
          <a:p>
            <a:pPr>
              <a:buNone/>
            </a:pPr>
            <a:endParaRPr lang="en-US" sz="3700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body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3700" dirty="0" err="1">
                <a:solidFill>
                  <a:srgbClr val="FF0000"/>
                </a:solidFill>
                <a:cs typeface="Arial" pitchFamily="34" charset="0"/>
              </a:rPr>
              <a:t>text-align:alignment</a:t>
            </a: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 type;</a:t>
            </a:r>
          </a:p>
          <a:p>
            <a:pPr>
              <a:buNone/>
            </a:pPr>
            <a:r>
              <a:rPr lang="en-US" sz="3700" dirty="0">
                <a:solidFill>
                  <a:srgbClr val="FF0000"/>
                </a:solidFill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3700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 Styles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3.TEXT DECORATION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Text decoration is used to add or remove decorations from the text.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Text decoration can be underline, overline, line-through or none.  </a:t>
            </a:r>
          </a:p>
          <a:p>
            <a:pPr>
              <a:buNone/>
            </a:pPr>
            <a:endParaRPr lang="en-US" sz="2400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body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  <a:cs typeface="Arial" pitchFamily="34" charset="0"/>
              </a:rPr>
              <a:t>text-decoration:decoration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 type;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4906"/>
      </p:ext>
    </p:extLst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 Styles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 TRANSFORMATION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 transformation property is used to change the case of text, uppercase or lowercase.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 transformation can be uppercase, lowercase or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captitalise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. 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Capitalise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used to change the first letter of each word to uppercase.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body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text-transform:type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1539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three ways</a:t>
            </a:r>
            <a:r>
              <a:rPr lang="en-US" dirty="0"/>
              <a:t> through which you apply CSS on your HTML document.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rgbClr val="00B050"/>
                </a:solidFill>
              </a:rPr>
              <a:t>Inline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Internal/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Inpage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rgbClr val="FF0000"/>
                </a:solidFill>
              </a:rPr>
              <a:t>External</a:t>
            </a:r>
          </a:p>
          <a:p>
            <a:r>
              <a:rPr lang="en-US" sz="2200" dirty="0"/>
              <a:t>A style rule is made of </a:t>
            </a:r>
            <a:r>
              <a:rPr lang="en-US" sz="2200" dirty="0">
                <a:solidFill>
                  <a:srgbClr val="009900"/>
                </a:solidFill>
              </a:rPr>
              <a:t>three parts</a:t>
            </a:r>
            <a:r>
              <a:rPr lang="en-US" sz="2200" dirty="0"/>
              <a:t>: </a:t>
            </a:r>
          </a:p>
          <a:p>
            <a:r>
              <a:rPr lang="en-US" sz="2200" b="1" dirty="0">
                <a:solidFill>
                  <a:srgbClr val="009900"/>
                </a:solidFill>
              </a:rPr>
              <a:t>Selector:</a:t>
            </a:r>
            <a:r>
              <a:rPr lang="en-US" sz="2200" b="1" dirty="0"/>
              <a:t> </a:t>
            </a:r>
            <a:r>
              <a:rPr lang="en-US" sz="2200" dirty="0"/>
              <a:t>A selector is an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HTML tag</a:t>
            </a:r>
            <a:r>
              <a:rPr lang="en-US" sz="2200" dirty="0"/>
              <a:t> at which style will be applied. This could be any tag like &lt;h1&gt; or &lt;table&gt; or &lt;div&gt; etc. </a:t>
            </a:r>
          </a:p>
          <a:p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Property:</a:t>
            </a:r>
            <a:r>
              <a:rPr lang="en-US" sz="2200" b="1" dirty="0"/>
              <a:t> </a:t>
            </a:r>
            <a:r>
              <a:rPr lang="en-US" sz="2200" dirty="0"/>
              <a:t>A property is a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type of attribute</a:t>
            </a:r>
            <a:r>
              <a:rPr lang="en-US" sz="2200" dirty="0"/>
              <a:t> of HTML tag. Put simply, all the HTML attributes are converted into CSS properties. They could be </a:t>
            </a:r>
            <a:r>
              <a:rPr lang="en-US" sz="2200" i="1" dirty="0"/>
              <a:t>color or border etc.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Value:</a:t>
            </a:r>
            <a:r>
              <a:rPr lang="en-US" sz="2200" b="1" dirty="0"/>
              <a:t> </a:t>
            </a:r>
            <a:r>
              <a:rPr lang="en-US" sz="2200" dirty="0"/>
              <a:t>Values are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assigned to properties</a:t>
            </a:r>
            <a:r>
              <a:rPr lang="en-US" sz="2200" dirty="0"/>
              <a:t>. For example </a:t>
            </a:r>
            <a:r>
              <a:rPr lang="en-US" sz="2200" i="1" dirty="0"/>
              <a:t>color property can have value either by color </a:t>
            </a:r>
            <a:r>
              <a:rPr lang="en-US" sz="2200" i="1" dirty="0" err="1"/>
              <a:t>name,RBG,Hexadecimal</a:t>
            </a:r>
            <a:r>
              <a:rPr lang="en-US" sz="2200" i="1" dirty="0"/>
              <a:t> and HSL  value , etc. </a:t>
            </a:r>
          </a:p>
          <a:p>
            <a:endParaRPr lang="en-US" sz="2400" dirty="0"/>
          </a:p>
          <a:p>
            <a:r>
              <a:rPr lang="en-US" sz="2400" dirty="0"/>
              <a:t>You can put CSS Style Rule Syntax as follows: </a:t>
            </a:r>
          </a:p>
          <a:p>
            <a:pPr>
              <a:buNone/>
            </a:pPr>
            <a:r>
              <a:rPr lang="en-US" sz="2400" dirty="0">
                <a:solidFill>
                  <a:srgbClr val="009900"/>
                </a:solidFill>
              </a:rPr>
              <a:t>			selector</a:t>
            </a:r>
            <a:r>
              <a:rPr lang="en-US" sz="2400" dirty="0"/>
              <a:t> 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property: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sz="2400" dirty="0"/>
              <a:t> 	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: You can define a table border as follows: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009900"/>
                </a:solidFill>
              </a:rPr>
              <a:t>table</a:t>
            </a:r>
            <a:r>
              <a:rPr lang="en-US" sz="2400" dirty="0"/>
              <a:t> 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border: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1px solid #C00FDF</a:t>
            </a:r>
            <a:r>
              <a:rPr lang="en-US" sz="2400" dirty="0"/>
              <a:t>;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en-US" sz="2400" dirty="0"/>
              <a:t>	</a:t>
            </a:r>
          </a:p>
          <a:p>
            <a:endParaRPr lang="en-US" sz="2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 Styles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5.TEXT INDENTATION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 indentation property is used to indent the first line of the paragraph.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size can be in px, cm, pt. </a:t>
            </a:r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body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text-indent:size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58993"/>
      </p:ext>
    </p:extLst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 Styles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.LETTER SPACING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property is used to specify the space between the characters of the text.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size can be given in px.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body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letter-spacing:size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39051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 Styles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71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7.LINE HEIGHT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property is used to set the space between the lines. 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body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line-height:size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7056"/>
      </p:ext>
    </p:extLst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 Styles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color: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red;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Testing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letter-spacing: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5px;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This text is having space between letters.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word-spacing: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5px;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This text is having space between words.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text-indent: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1cm;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This text will have first line indent by 1cm.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and this line will remain at its actual position.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text-decoration: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underline;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This will be underline.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latin typeface="Arial" pitchFamily="34" charset="0"/>
                <a:cs typeface="Arial" pitchFamily="34" charset="0"/>
              </a:rPr>
              <a:t>none, underline,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overline</a:t>
            </a:r>
            <a:r>
              <a:rPr lang="en-US" dirty="0">
                <a:latin typeface="Arial" pitchFamily="34" charset="0"/>
                <a:cs typeface="Arial" pitchFamily="34" charset="0"/>
              </a:rPr>
              <a:t>, line-through, blink 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4997"/>
      </p:ext>
    </p:extLst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text-decoration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text-decoration: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underline;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This will be underline.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This will be underline.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Possible values: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none, underline,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overline</a:t>
            </a:r>
            <a:r>
              <a:rPr lang="en-US" dirty="0">
                <a:latin typeface="Arial" pitchFamily="34" charset="0"/>
                <a:cs typeface="Arial" pitchFamily="34" charset="0"/>
              </a:rPr>
              <a:t>, line-through, blink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background Properties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set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en-US" dirty="0">
                <a:latin typeface="Arial" pitchFamily="34" charset="0"/>
                <a:cs typeface="Arial" pitchFamily="34" charset="0"/>
              </a:rPr>
              <a:t> of various HTML elements: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background-color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set the background color of an element.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background-image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set the background image of an element.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background-repeat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control the repetition of an image in the background.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background-position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control the position of an image in the background.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background-attachment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control the scrolling of an image in the background.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26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background-color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background-color: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yellow;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This text has a yellow background.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&lt;table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</a:t>
            </a:r>
            <a:r>
              <a:rPr lang="en-US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image: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(images/css.gif); </a:t>
            </a:r>
          </a:p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background-repeat: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no-repeat; </a:t>
            </a:r>
          </a:p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background-size: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200px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200px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background-position: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100px 200px;</a:t>
            </a:r>
          </a:p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background-attachment: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fixed;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 Fixed or </a:t>
            </a:r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Scroll 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Possible values for Repeat: </a:t>
            </a:r>
            <a:r>
              <a:rPr lang="en-US" dirty="0">
                <a:latin typeface="Arial" pitchFamily="34" charset="0"/>
                <a:cs typeface="Arial" pitchFamily="34" charset="0"/>
              </a:rPr>
              <a:t>repeat, 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repeat-y, repeat-x, no-repeat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7400" y="4548184"/>
            <a:ext cx="31242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943600" y="4648200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left 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top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086600" y="46259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center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top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943600" y="57689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left 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bottom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010400" y="57689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center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bottom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077200" y="57689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right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bottom</a:t>
            </a:r>
          </a:p>
        </p:txBody>
      </p:sp>
    </p:spTree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Borders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set following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border properties</a:t>
            </a:r>
            <a:r>
              <a:rPr lang="en-US" dirty="0">
                <a:latin typeface="Arial" pitchFamily="34" charset="0"/>
                <a:cs typeface="Arial" pitchFamily="34" charset="0"/>
              </a:rPr>
              <a:t> of an element: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border-color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set the color of the border.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border-style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set the style of border.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border-width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set 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border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property is used to set the width, style and color of the border in one declaration. 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border-style:</a:t>
            </a:r>
            <a:r>
              <a:rPr lang="en-US" dirty="0">
                <a:latin typeface="Arial" pitchFamily="34" charset="0"/>
                <a:cs typeface="Arial" pitchFamily="34" charset="0"/>
              </a:rPr>
              <a:t> none”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This is a border with none width.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border-style: </a:t>
            </a:r>
            <a:r>
              <a:rPr lang="en-US" dirty="0">
                <a:latin typeface="Arial" pitchFamily="34" charset="0"/>
                <a:cs typeface="Arial" pitchFamily="34" charset="0"/>
              </a:rPr>
              <a:t>solid”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This is a solid border.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border-style:</a:t>
            </a:r>
            <a:r>
              <a:rPr lang="en-US" dirty="0">
                <a:latin typeface="Arial" pitchFamily="34" charset="0"/>
                <a:cs typeface="Arial" pitchFamily="34" charset="0"/>
              </a:rPr>
              <a:t> dashed”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 This is a dashed border.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&lt;style&gt;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p.example1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border-bottom-style:</a:t>
            </a:r>
            <a:r>
              <a:rPr lang="en-US" dirty="0">
                <a:latin typeface="Arial" pitchFamily="34" charset="0"/>
                <a:cs typeface="Arial" pitchFamily="34" charset="0"/>
              </a:rPr>
              <a:t> solid;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border-top-style:</a:t>
            </a:r>
            <a:r>
              <a:rPr lang="en-US" dirty="0">
                <a:latin typeface="Arial" pitchFamily="34" charset="0"/>
                <a:cs typeface="Arial" pitchFamily="34" charset="0"/>
              </a:rPr>
              <a:t> dashed;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border-left-style:</a:t>
            </a:r>
            <a:r>
              <a:rPr lang="en-US" dirty="0">
                <a:latin typeface="Arial" pitchFamily="34" charset="0"/>
                <a:cs typeface="Arial" pitchFamily="34" charset="0"/>
              </a:rPr>
              <a:t> double;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border-right-style: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groved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p.example1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border-bottom-color:</a:t>
            </a:r>
            <a:r>
              <a:rPr lang="en-US" dirty="0">
                <a:latin typeface="Arial" pitchFamily="34" charset="0"/>
                <a:cs typeface="Arial" pitchFamily="34" charset="0"/>
              </a:rPr>
              <a:t> #009900;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border-top-color:</a:t>
            </a:r>
            <a:r>
              <a:rPr lang="en-US" dirty="0">
                <a:latin typeface="Arial" pitchFamily="34" charset="0"/>
                <a:cs typeface="Arial" pitchFamily="34" charset="0"/>
              </a:rPr>
              <a:t> #FF0000;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border-left-color:</a:t>
            </a:r>
            <a:r>
              <a:rPr lang="en-US" dirty="0">
                <a:latin typeface="Arial" pitchFamily="34" charset="0"/>
                <a:cs typeface="Arial" pitchFamily="34" charset="0"/>
              </a:rPr>
              <a:t> red;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border-right-color:</a:t>
            </a:r>
            <a:r>
              <a:rPr lang="en-US" dirty="0">
                <a:latin typeface="Arial" pitchFamily="34" charset="0"/>
                <a:cs typeface="Arial" pitchFamily="34" charset="0"/>
              </a:rPr>
              <a:t> green;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p.example1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border-bottom-width:</a:t>
            </a:r>
            <a:r>
              <a:rPr lang="en-US" dirty="0">
                <a:latin typeface="Arial" pitchFamily="34" charset="0"/>
                <a:cs typeface="Arial" pitchFamily="34" charset="0"/>
              </a:rPr>
              <a:t> 10px;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border-top-width:</a:t>
            </a:r>
            <a:r>
              <a:rPr lang="en-US" dirty="0">
                <a:latin typeface="Arial" pitchFamily="34" charset="0"/>
                <a:cs typeface="Arial" pitchFamily="34" charset="0"/>
              </a:rPr>
              <a:t> 5px;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border-left-width:</a:t>
            </a:r>
            <a:r>
              <a:rPr lang="en-US" dirty="0">
                <a:latin typeface="Arial" pitchFamily="34" charset="0"/>
                <a:cs typeface="Arial" pitchFamily="34" charset="0"/>
              </a:rPr>
              <a:t> 2px;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border-right-width:</a:t>
            </a:r>
            <a:r>
              <a:rPr lang="en-US" dirty="0">
                <a:latin typeface="Arial" pitchFamily="34" charset="0"/>
                <a:cs typeface="Arial" pitchFamily="34" charset="0"/>
              </a:rPr>
              <a:t> 20px;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&lt;/style&gt;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border:</a:t>
            </a:r>
            <a:r>
              <a:rPr lang="en-US" dirty="0">
                <a:latin typeface="Arial" pitchFamily="34" charset="0"/>
                <a:cs typeface="Arial" pitchFamily="34" charset="0"/>
              </a:rPr>
              <a:t> 4px solid red;”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test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margin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margin-top:</a:t>
            </a:r>
            <a:r>
              <a:rPr lang="en-US" dirty="0">
                <a:latin typeface="Arial" pitchFamily="34" charset="0"/>
                <a:cs typeface="Arial" pitchFamily="34" charset="0"/>
              </a:rPr>
              <a:t> 10px;”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 Web.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margin-bottom:</a:t>
            </a:r>
            <a:r>
              <a:rPr lang="en-US" dirty="0">
                <a:latin typeface="Arial" pitchFamily="34" charset="0"/>
                <a:cs typeface="Arial" pitchFamily="34" charset="0"/>
              </a:rPr>
              <a:t> 10px;”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margin-left:</a:t>
            </a:r>
            <a:r>
              <a:rPr lang="en-US" dirty="0">
                <a:latin typeface="Arial" pitchFamily="34" charset="0"/>
                <a:cs typeface="Arial" pitchFamily="34" charset="0"/>
              </a:rPr>
              <a:t> 10%;”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margin-right:</a:t>
            </a:r>
            <a:r>
              <a:rPr lang="en-US" dirty="0">
                <a:latin typeface="Arial" pitchFamily="34" charset="0"/>
                <a:cs typeface="Arial" pitchFamily="34" charset="0"/>
              </a:rPr>
              <a:t> 10%;”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&lt;style&gt;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15px;</a:t>
            </a:r>
            <a:r>
              <a:rPr lang="en-US" dirty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all four margins will be 15px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10px 5px;</a:t>
            </a:r>
            <a:r>
              <a:rPr lang="en-US" dirty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top and bottom margin will be 10px, left and right 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will be 2% of the total width of doc.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10px 8px 20px 15px;</a:t>
            </a:r>
            <a:r>
              <a:rPr lang="en-US" dirty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top margin will be 10px, right margin will be 2%, bottom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margin will be -10px, left margin will be set by the browser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&lt;/style&gt;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Inline CSS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534400" cy="12954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2400" dirty="0"/>
              <a:t> You can also embed your</a:t>
            </a:r>
            <a:r>
              <a:rPr lang="en-US" sz="2400" dirty="0">
                <a:solidFill>
                  <a:schemeClr val="tx2"/>
                </a:solidFill>
              </a:rPr>
              <a:t> CSS </a:t>
            </a:r>
            <a:r>
              <a:rPr lang="en-US" sz="2400" dirty="0"/>
              <a:t>code in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   HTML </a:t>
            </a:r>
            <a:r>
              <a:rPr lang="en-US" sz="2400" dirty="0"/>
              <a:t>document.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00FF00"/>
                </a:solidFill>
              </a:rPr>
              <a:t>&lt;p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style=</a:t>
            </a:r>
            <a:r>
              <a:rPr lang="en-US" sz="2400" dirty="0"/>
              <a:t>“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font-family: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monospace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;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FF00"/>
                </a:solidFill>
              </a:rPr>
              <a:t>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F784-A48E-4047-969C-F6BA08913B12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1981200"/>
            <a:ext cx="2831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INTERNAL CSS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514600"/>
            <a:ext cx="838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&lt;style&gt;&lt;/style&gt;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placed between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&lt;head&gt;&lt;/head&gt;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&lt;style&gt;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line-height: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120%;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&lt;/style&gt;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4572000"/>
            <a:ext cx="3826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EXTERNAL CSS 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528834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External CSS file will always place between </a:t>
            </a:r>
            <a:r>
              <a:rPr lang="en-US" sz="2400" dirty="0">
                <a:solidFill>
                  <a:srgbClr val="FF0000"/>
                </a:solidFill>
              </a:rPr>
              <a:t>&lt;HEAD&gt;&lt;/HEAD&gt;</a:t>
            </a:r>
            <a:r>
              <a:rPr lang="en-US" sz="2400" dirty="0"/>
              <a:t> tags.</a:t>
            </a:r>
          </a:p>
          <a:p>
            <a:r>
              <a:rPr lang="en-US" sz="2400" dirty="0">
                <a:solidFill>
                  <a:srgbClr val="00FF00"/>
                </a:solidFill>
              </a:rPr>
              <a:t>&lt;link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rel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stylesheet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type=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“text/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href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“main.css”</a:t>
            </a:r>
            <a:r>
              <a:rPr lang="en-US" sz="2400" dirty="0"/>
              <a:t> /</a:t>
            </a:r>
            <a:r>
              <a:rPr lang="en-US" sz="2400" dirty="0">
                <a:solidFill>
                  <a:srgbClr val="00FF00"/>
                </a:solidFill>
              </a:rPr>
              <a:t>&gt;</a:t>
            </a:r>
          </a:p>
        </p:txBody>
      </p:sp>
    </p:spTree>
  </p:cSld>
  <p:clrMapOvr>
    <a:masterClrMapping/>
  </p:clrMapOvr>
  <p:transition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Padding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padding-top:</a:t>
            </a:r>
            <a:r>
              <a:rPr lang="en-US" dirty="0">
                <a:latin typeface="Arial" pitchFamily="34" charset="0"/>
                <a:cs typeface="Arial" pitchFamily="34" charset="0"/>
              </a:rPr>
              <a:t> 10px;”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 Web.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padding-bottom:</a:t>
            </a:r>
            <a:r>
              <a:rPr lang="en-US" dirty="0">
                <a:latin typeface="Arial" pitchFamily="34" charset="0"/>
                <a:cs typeface="Arial" pitchFamily="34" charset="0"/>
              </a:rPr>
              <a:t> 10px;”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padding-left:</a:t>
            </a:r>
            <a:r>
              <a:rPr lang="en-US" dirty="0">
                <a:latin typeface="Arial" pitchFamily="34" charset="0"/>
                <a:cs typeface="Arial" pitchFamily="34" charset="0"/>
              </a:rPr>
              <a:t> 10%;”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padding-right:</a:t>
            </a:r>
            <a:r>
              <a:rPr lang="en-US" dirty="0">
                <a:latin typeface="Arial" pitchFamily="34" charset="0"/>
                <a:cs typeface="Arial" pitchFamily="34" charset="0"/>
              </a:rPr>
              <a:t> 10%;”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&lt;style&gt;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15px;</a:t>
            </a:r>
            <a:r>
              <a:rPr lang="en-US" dirty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all four margins will be 15px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10px 5px;</a:t>
            </a:r>
            <a:r>
              <a:rPr lang="en-US" dirty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top and bottom margin will be 10px, left and right 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will be 2% of the total width of doc.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10px 8px 20px 15px;</a:t>
            </a:r>
            <a:r>
              <a:rPr lang="en-US" dirty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top margin will be 10px, right margin will be 2%, bottom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margin will be -10px, left margin will be set by the browser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&lt;/style&gt;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Different </a:t>
            </a: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Css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Units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534400" cy="5746750"/>
          </a:xfrm>
        </p:spPr>
        <p:txBody>
          <a:bodyPr>
            <a:normAutofit/>
          </a:bodyPr>
          <a:lstStyle/>
          <a:p>
            <a:pPr algn="just" fontAlgn="base">
              <a:buFont typeface="+mj-lt"/>
              <a:buAutoNum type="alphaUcPeriod"/>
            </a:pPr>
            <a:r>
              <a:rPr lang="en-US" sz="1800" b="0" i="1" dirty="0">
                <a:solidFill>
                  <a:srgbClr val="F00592"/>
                </a:solidFill>
                <a:effectLst/>
                <a:latin typeface="Verdana" panose="020B0604030504040204" pitchFamily="34" charset="0"/>
              </a:rPr>
              <a:t>px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 Stands for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inherit"/>
              </a:rPr>
              <a:t>Pixels 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96px = 1inches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algn="just" fontAlgn="base">
              <a:buFont typeface="+mj-lt"/>
              <a:buAutoNum type="alphaUcPeriod"/>
            </a:pPr>
            <a:r>
              <a:rPr lang="en-US" sz="1800" b="0" i="1" dirty="0" err="1">
                <a:solidFill>
                  <a:srgbClr val="F00592"/>
                </a:solidFill>
                <a:effectLst/>
                <a:latin typeface="Verdana" panose="020B0604030504040204" pitchFamily="34" charset="0"/>
              </a:rPr>
              <a:t>pt</a:t>
            </a:r>
            <a:r>
              <a:rPr lang="en-US" sz="1800" b="0" i="1" dirty="0">
                <a:solidFill>
                  <a:srgbClr val="F0059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  Full form is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inherit"/>
              </a:rPr>
              <a:t>Points </a:t>
            </a:r>
            <a:r>
              <a:rPr lang="en-US" sz="1600" b="0" i="1" dirty="0">
                <a:solidFill>
                  <a:srgbClr val="000000"/>
                </a:solidFill>
                <a:effectLst/>
              </a:rPr>
              <a:t>(1 </a:t>
            </a:r>
            <a:r>
              <a:rPr lang="en-US" sz="1600" b="0" i="1" dirty="0" err="1">
                <a:solidFill>
                  <a:srgbClr val="000000"/>
                </a:solidFill>
                <a:effectLst/>
              </a:rPr>
              <a:t>pt</a:t>
            </a:r>
            <a:r>
              <a:rPr lang="en-US" sz="1600" i="1" dirty="0">
                <a:solidFill>
                  <a:srgbClr val="000000"/>
                </a:solidFill>
              </a:rPr>
              <a:t> =</a:t>
            </a:r>
            <a:r>
              <a:rPr lang="en-US" sz="1600" b="0" i="1" dirty="0">
                <a:solidFill>
                  <a:srgbClr val="000000"/>
                </a:solidFill>
                <a:effectLst/>
              </a:rPr>
              <a:t>0.013834867007874 inches)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just" fontAlgn="base"/>
            <a:r>
              <a:rPr lang="en-US" sz="1800" b="0" i="1" dirty="0">
                <a:solidFill>
                  <a:srgbClr val="F00592"/>
                </a:solidFill>
                <a:effectLst/>
                <a:latin typeface="Verdana" panose="020B0604030504040204" pitchFamily="34" charset="0"/>
              </a:rPr>
              <a:t>pc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 Shorthand for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inherit"/>
              </a:rPr>
              <a:t>Picas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12pt = 1pc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inherit"/>
              </a:rPr>
              <a:t>)</a:t>
            </a:r>
            <a:endParaRPr lang="en-US" sz="18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 fontAlgn="base">
              <a:buFont typeface="+mj-lt"/>
              <a:buAutoNum type="alphaUcPeriod"/>
            </a:pPr>
            <a:r>
              <a:rPr lang="en-US" sz="1800" b="0" i="1" dirty="0">
                <a:solidFill>
                  <a:srgbClr val="F00592"/>
                </a:solidFill>
                <a:effectLst/>
                <a:latin typeface="Verdana" panose="020B0604030504040204" pitchFamily="34" charset="0"/>
              </a:rPr>
              <a:t>in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  Stands for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inherit"/>
              </a:rPr>
              <a:t>Inches</a:t>
            </a:r>
            <a:endParaRPr lang="en-US" sz="18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 fontAlgn="base">
              <a:buFont typeface="+mj-lt"/>
              <a:buAutoNum type="alphaUcPeriod"/>
            </a:pPr>
            <a:r>
              <a:rPr lang="en-US" sz="1800" b="0" i="1" dirty="0">
                <a:solidFill>
                  <a:srgbClr val="F00592"/>
                </a:solidFill>
                <a:effectLst/>
                <a:latin typeface="Verdana" panose="020B0604030504040204" pitchFamily="34" charset="0"/>
              </a:rPr>
              <a:t>cm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 Full form for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inherit"/>
              </a:rPr>
              <a:t>Centimeters (2.54cm = 1in)</a:t>
            </a:r>
            <a:endParaRPr lang="en-US" sz="18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 fontAlgn="base">
              <a:buFont typeface="+mj-lt"/>
              <a:buAutoNum type="alphaUcPeriod"/>
            </a:pPr>
            <a:r>
              <a:rPr lang="en-US" sz="1800" b="0" i="1" dirty="0">
                <a:solidFill>
                  <a:srgbClr val="F00592"/>
                </a:solidFill>
                <a:effectLst/>
                <a:latin typeface="Verdana" panose="020B0604030504040204" pitchFamily="34" charset="0"/>
              </a:rPr>
              <a:t>mm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 Shorthand for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inherit"/>
              </a:rPr>
              <a:t>millimeters(25.5mm = 1in)</a:t>
            </a:r>
          </a:p>
          <a:p>
            <a:pPr algn="just" fontAlgn="base">
              <a:buFont typeface="+mj-lt"/>
              <a:buAutoNum type="alphaUcPeriod"/>
            </a:pPr>
            <a:endParaRPr lang="en-US" sz="1400" i="1" dirty="0">
              <a:solidFill>
                <a:srgbClr val="000000"/>
              </a:solidFill>
              <a:latin typeface="inherit"/>
            </a:endParaRPr>
          </a:p>
          <a:p>
            <a:pPr algn="just" fontAlgn="base">
              <a:buFont typeface="+mj-lt"/>
              <a:buAutoNum type="alphaUcPeriod"/>
            </a:pPr>
            <a:endParaRPr lang="en-US" sz="1400" b="0" i="1" dirty="0">
              <a:solidFill>
                <a:srgbClr val="000000"/>
              </a:solidFill>
              <a:effectLst/>
              <a:latin typeface="inherit"/>
            </a:endParaRPr>
          </a:p>
          <a:p>
            <a:pPr algn="just" fontAlgn="base">
              <a:buFont typeface="+mj-lt"/>
              <a:buAutoNum type="alphaUcPeriod"/>
            </a:pPr>
            <a:endParaRPr lang="en-US" sz="1400" i="1" dirty="0">
              <a:solidFill>
                <a:srgbClr val="000000"/>
              </a:solidFill>
              <a:latin typeface="inherit"/>
            </a:endParaRPr>
          </a:p>
          <a:p>
            <a:pPr algn="just" fontAlgn="base">
              <a:buFont typeface="+mj-lt"/>
              <a:buAutoNum type="alphaUcPeriod"/>
            </a:pPr>
            <a:endParaRPr lang="en-US" sz="1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0" indent="0">
              <a:lnSpc>
                <a:spcPct val="90000"/>
              </a:lnSpc>
            </a:pPr>
            <a:endParaRPr lang="en-US" sz="2400" dirty="0">
              <a:solidFill>
                <a:srgbClr val="00FF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F784-A48E-4047-969C-F6BA08913B12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19812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445749"/>
            <a:ext cx="838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887615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948"/>
            <a:ext cx="7772400" cy="762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01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rgbClr val="D60093"/>
                </a:solidFill>
              </a:rPr>
              <a:t>three types</a:t>
            </a:r>
            <a:r>
              <a:rPr lang="en-US" dirty="0"/>
              <a:t> of selectors: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rgbClr val="00B050"/>
                </a:solidFill>
              </a:rPr>
              <a:t>Tag </a:t>
            </a:r>
            <a:r>
              <a:rPr lang="en-US" sz="3200" dirty="0"/>
              <a:t>selectors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rgbClr val="FF0000"/>
                </a:solidFill>
              </a:rPr>
              <a:t>ID</a:t>
            </a:r>
            <a:r>
              <a:rPr lang="en-US" sz="3200" dirty="0"/>
              <a:t> selectors (Apply at Only One element)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Class</a:t>
            </a:r>
            <a:r>
              <a:rPr lang="en-US" sz="3200" dirty="0"/>
              <a:t> selectors  (Group of elements)</a:t>
            </a:r>
          </a:p>
          <a:p>
            <a:pPr lvl="1">
              <a:buNone/>
            </a:pPr>
            <a:r>
              <a:rPr lang="en-US" sz="3200" dirty="0"/>
              <a:t>Examples: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&lt;style&gt;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chemeClr val="tx2"/>
                </a:solidFill>
              </a:rPr>
              <a:t>p </a:t>
            </a:r>
            <a:r>
              <a:rPr lang="en-US" sz="3600" dirty="0"/>
              <a:t>{ </a:t>
            </a:r>
            <a:r>
              <a:rPr lang="en-US" sz="3600" dirty="0">
                <a:solidFill>
                  <a:schemeClr val="tx2"/>
                </a:solidFill>
              </a:rPr>
              <a:t>font-family: </a:t>
            </a:r>
            <a:r>
              <a:rPr lang="en-US" sz="3600" dirty="0"/>
              <a:t>sans-serif;}</a:t>
            </a:r>
          </a:p>
          <a:p>
            <a:pPr marL="0" indent="0">
              <a:buFontTx/>
              <a:buNone/>
            </a:pPr>
            <a:r>
              <a:rPr lang="en-US" sz="3600" b="1" dirty="0">
                <a:solidFill>
                  <a:srgbClr val="FF0000"/>
                </a:solidFill>
              </a:rPr>
              <a:t>	</a:t>
            </a:r>
            <a:r>
              <a:rPr lang="en-US" sz="3600" dirty="0">
                <a:solidFill>
                  <a:schemeClr val="tx2"/>
                </a:solidFill>
              </a:rPr>
              <a:t>#p1 </a:t>
            </a:r>
            <a:r>
              <a:rPr lang="en-US" sz="3600" dirty="0"/>
              <a:t>{</a:t>
            </a:r>
            <a:r>
              <a:rPr lang="en-US" sz="3600" dirty="0">
                <a:solidFill>
                  <a:schemeClr val="tx2"/>
                </a:solidFill>
              </a:rPr>
              <a:t>	line-height: </a:t>
            </a:r>
            <a:r>
              <a:rPr lang="en-US" sz="3600" dirty="0"/>
              <a:t>150px; </a:t>
            </a:r>
            <a:r>
              <a:rPr lang="en-US" sz="3600" dirty="0">
                <a:solidFill>
                  <a:schemeClr val="tx2"/>
                </a:solidFill>
              </a:rPr>
              <a:t>   </a:t>
            </a:r>
            <a:r>
              <a:rPr lang="en-US" sz="3600" dirty="0"/>
              <a:t>} 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         .foo </a:t>
            </a:r>
            <a:r>
              <a:rPr lang="en-US" sz="3600" dirty="0"/>
              <a:t>{</a:t>
            </a:r>
            <a:r>
              <a:rPr lang="en-US" sz="3600" dirty="0">
                <a:solidFill>
                  <a:schemeClr val="tx2"/>
                </a:solidFill>
              </a:rPr>
              <a:t> font-size: </a:t>
            </a:r>
            <a:r>
              <a:rPr lang="en-US" sz="3600" dirty="0"/>
              <a:t>15pt; }</a:t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&lt;/style&gt;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Example Class Selector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99159"/>
            <a:ext cx="8077200" cy="556260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&lt;style&gt;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{</a:t>
            </a:r>
          </a:p>
          <a:p>
            <a:pPr marL="0" indent="0">
              <a:buFontTx/>
              <a:buNone/>
            </a:pPr>
            <a:r>
              <a:rPr lang="en-US" sz="2800" dirty="0">
                <a:solidFill>
                  <a:schemeClr val="tx2"/>
                </a:solidFill>
              </a:rPr>
              <a:t>		font-family: </a:t>
            </a:r>
            <a:r>
              <a:rPr lang="en-US" sz="2800" dirty="0"/>
              <a:t>sans-serif;</a:t>
            </a:r>
          </a:p>
          <a:p>
            <a:pPr marL="0" indent="0">
              <a:buFontTx/>
              <a:buNone/>
            </a:pPr>
            <a:r>
              <a:rPr lang="en-US" sz="2800" dirty="0">
                <a:solidFill>
                  <a:schemeClr val="tx2"/>
                </a:solidFill>
              </a:rPr>
              <a:t>		font-size: </a:t>
            </a:r>
            <a:r>
              <a:rPr lang="en-US" sz="2800" dirty="0"/>
              <a:t>15pt;</a:t>
            </a:r>
          </a:p>
          <a:p>
            <a:pPr marL="0" indent="0">
              <a:buFontTx/>
              <a:buNone/>
            </a:pPr>
            <a:r>
              <a:rPr lang="en-US" sz="2800" dirty="0">
                <a:solidFill>
                  <a:schemeClr val="tx2"/>
                </a:solidFill>
              </a:rPr>
              <a:t>		line-height: </a:t>
            </a:r>
            <a:r>
              <a:rPr lang="en-US" sz="2800" dirty="0"/>
              <a:t>150%;</a:t>
            </a:r>
          </a:p>
          <a:p>
            <a:pPr marL="0" indent="0">
              <a:buFontTx/>
              <a:buNone/>
            </a:pPr>
            <a:r>
              <a:rPr lang="en-US" sz="2800" dirty="0">
                <a:solidFill>
                  <a:schemeClr val="tx2"/>
                </a:solidFill>
              </a:rPr>
              <a:t>	   </a:t>
            </a: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&lt;/style&gt;</a:t>
            </a:r>
          </a:p>
          <a:p>
            <a:pPr marL="0" indent="0">
              <a:buFontTx/>
              <a:buNone/>
            </a:pPr>
            <a:r>
              <a:rPr lang="en-US" sz="2800" dirty="0"/>
              <a:t>&lt;body&gt;</a:t>
            </a:r>
          </a:p>
          <a:p>
            <a:pPr marL="0" indent="0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&lt;h1</a:t>
            </a: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class</a:t>
            </a:r>
            <a:r>
              <a:rPr lang="en-US" sz="2800" dirty="0"/>
              <a:t>=“</a:t>
            </a:r>
            <a:r>
              <a:rPr lang="en-US" sz="2800" dirty="0" err="1"/>
              <a:t>foo</a:t>
            </a:r>
            <a:r>
              <a:rPr lang="en-US" sz="2800" dirty="0"/>
              <a:t>”</a:t>
            </a:r>
            <a:r>
              <a:rPr lang="en-US" sz="2800" dirty="0">
                <a:solidFill>
                  <a:srgbClr val="FF0000"/>
                </a:solidFill>
              </a:rPr>
              <a:t>&gt;&lt;/h1&gt;</a:t>
            </a:r>
          </a:p>
          <a:p>
            <a:pPr marL="0" indent="0"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&lt;p&gt; </a:t>
            </a:r>
            <a:r>
              <a:rPr lang="en-US" sz="2800" dirty="0">
                <a:solidFill>
                  <a:schemeClr val="tx2"/>
                </a:solidFill>
              </a:rPr>
              <a:t>testing</a:t>
            </a:r>
            <a:r>
              <a:rPr lang="en-US" sz="2800" dirty="0">
                <a:solidFill>
                  <a:srgbClr val="FF0000"/>
                </a:solidFill>
              </a:rPr>
              <a:t> &lt;/p&gt;</a:t>
            </a:r>
          </a:p>
          <a:p>
            <a:pPr marL="0" indent="0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&lt;p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class=</a:t>
            </a:r>
            <a:r>
              <a:rPr lang="en-US" sz="2800" dirty="0"/>
              <a:t>“</a:t>
            </a:r>
            <a:r>
              <a:rPr lang="en-US" sz="2800" dirty="0" err="1"/>
              <a:t>foo</a:t>
            </a:r>
            <a:r>
              <a:rPr lang="en-US" sz="2800" dirty="0"/>
              <a:t>”</a:t>
            </a:r>
            <a:r>
              <a:rPr lang="en-US" sz="2800" dirty="0">
                <a:solidFill>
                  <a:srgbClr val="FF0000"/>
                </a:solidFill>
              </a:rPr>
              <a:t>&gt;&lt;/p&gt;</a:t>
            </a:r>
          </a:p>
          <a:p>
            <a:pPr marL="0" indent="0">
              <a:buFontTx/>
              <a:buNone/>
            </a:pPr>
            <a:r>
              <a:rPr lang="en-US" sz="2800" dirty="0"/>
              <a:t>&lt;/body&gt;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6D7-2B8C-4854-BBD5-99B0CF7176BF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2640874"/>
            <a:ext cx="14478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9900"/>
                </a:solidFill>
              </a:rPr>
              <a:t>Tag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charset="0"/>
              </a:rPr>
              <a:t>selector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800100" y="2019300"/>
            <a:ext cx="685800" cy="4572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Example Class Selector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3886200" cy="5562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&lt;style&gt;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r>
              <a:rPr lang="en-US" sz="2400" dirty="0">
                <a:solidFill>
                  <a:schemeClr val="tx2"/>
                </a:solidFill>
              </a:rPr>
              <a:t>foo </a:t>
            </a:r>
            <a:r>
              <a:rPr lang="en-US" sz="2400" dirty="0"/>
              <a:t>{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font-family: Times</a:t>
            </a:r>
            <a:r>
              <a:rPr lang="en-US" sz="2400" dirty="0"/>
              <a:t>;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font-size: 2</a:t>
            </a:r>
            <a:r>
              <a:rPr lang="en-US" sz="2400" dirty="0"/>
              <a:t>5pt;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line-height: </a:t>
            </a:r>
            <a:r>
              <a:rPr lang="en-US" sz="2400" dirty="0"/>
              <a:t>50%;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&lt;/style&gt;</a:t>
            </a:r>
          </a:p>
          <a:p>
            <a:pPr marL="0" indent="0">
              <a:buFontTx/>
              <a:buNone/>
            </a:pPr>
            <a:r>
              <a:rPr lang="en-US" sz="2400" dirty="0"/>
              <a:t>&lt;body&gt;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&lt;h1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class</a:t>
            </a:r>
            <a:r>
              <a:rPr lang="en-US" sz="2400" dirty="0"/>
              <a:t>=“</a:t>
            </a:r>
            <a:r>
              <a:rPr lang="en-US" sz="2400" dirty="0" err="1"/>
              <a:t>foo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FF0000"/>
                </a:solidFill>
              </a:rPr>
              <a:t>&gt;&lt;/h1&gt;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&lt;p&gt; </a:t>
            </a:r>
            <a:r>
              <a:rPr lang="en-US" sz="2400" dirty="0">
                <a:solidFill>
                  <a:schemeClr val="tx2"/>
                </a:solidFill>
              </a:rPr>
              <a:t>testing</a:t>
            </a:r>
            <a:r>
              <a:rPr lang="en-US" sz="2400" dirty="0">
                <a:solidFill>
                  <a:srgbClr val="FF0000"/>
                </a:solidFill>
              </a:rPr>
              <a:t> &lt;/p&gt;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&lt;p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class=</a:t>
            </a:r>
            <a:r>
              <a:rPr lang="en-US" sz="2400" dirty="0"/>
              <a:t>“</a:t>
            </a:r>
            <a:r>
              <a:rPr lang="en-US" sz="2400" dirty="0" err="1"/>
              <a:t>foo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FF0000"/>
                </a:solidFill>
              </a:rPr>
              <a:t>&gt;&lt;/p&gt;</a:t>
            </a:r>
          </a:p>
          <a:p>
            <a:pPr marL="0" indent="0">
              <a:buFontTx/>
              <a:buNone/>
            </a:pPr>
            <a:r>
              <a:rPr lang="en-US" sz="2400" dirty="0"/>
              <a:t>&lt;/body&gt;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6D7-2B8C-4854-BBD5-99B0CF7176BF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0" y="2590800"/>
            <a:ext cx="14478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9900"/>
                </a:solidFill>
              </a:rPr>
              <a:t>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charset="0"/>
              </a:rPr>
              <a:t>lass selector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800100" y="2019300"/>
            <a:ext cx="685800" cy="4572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48200" y="990600"/>
            <a:ext cx="4724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&lt;style&gt;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font-family: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times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font-size: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5pt;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line-height: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50%;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&lt;/style&gt;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&lt;p&gt;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Descendant Selector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077200" cy="525780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400" dirty="0"/>
              <a:t>&lt;style&gt;</a:t>
            </a:r>
            <a:br>
              <a:rPr lang="en-US" sz="2400" dirty="0"/>
            </a:br>
            <a:r>
              <a:rPr lang="en-US" sz="2400" dirty="0"/>
              <a:t>	 </a:t>
            </a:r>
            <a:r>
              <a:rPr lang="en-US" sz="2400" dirty="0">
                <a:solidFill>
                  <a:srgbClr val="009900"/>
                </a:solidFill>
              </a:rPr>
              <a:t>p 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{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	font-family: </a:t>
            </a:r>
            <a:r>
              <a:rPr lang="en-US" sz="2400" dirty="0"/>
              <a:t>sans-serif;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	font-size: </a:t>
            </a:r>
            <a:r>
              <a:rPr lang="en-US" sz="2400" dirty="0"/>
              <a:t>15pt;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	line-height: </a:t>
            </a:r>
            <a:r>
              <a:rPr lang="en-US" sz="2400" dirty="0"/>
              <a:t>150%;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&lt;/style&gt;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&lt;p&gt;</a:t>
            </a:r>
            <a:r>
              <a:rPr lang="en-US" sz="2400" dirty="0"/>
              <a:t>   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.. Nam </a:t>
            </a:r>
            <a:r>
              <a:rPr lang="en-US" sz="2400" dirty="0" err="1"/>
              <a:t>pulvinar</a:t>
            </a:r>
            <a:r>
              <a:rPr lang="en-US" sz="2400" dirty="0"/>
              <a:t> </a:t>
            </a:r>
            <a:r>
              <a:rPr lang="en-US" sz="2400" dirty="0" err="1"/>
              <a:t>nunc</a:t>
            </a:r>
            <a:r>
              <a:rPr lang="en-US" sz="2400" dirty="0"/>
              <a:t> ac magna    </a:t>
            </a:r>
            <a:r>
              <a:rPr lang="en-US" sz="2400" dirty="0" err="1"/>
              <a:t>aliquam</a:t>
            </a:r>
            <a:r>
              <a:rPr lang="en-US" sz="2400" dirty="0"/>
              <a:t>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sodales</a:t>
            </a:r>
            <a:r>
              <a:rPr lang="en-US" sz="2400" dirty="0"/>
              <a:t> dui </a:t>
            </a:r>
            <a:r>
              <a:rPr lang="en-US" sz="2400" dirty="0" err="1"/>
              <a:t>nunc</a:t>
            </a:r>
            <a:r>
              <a:rPr lang="en-US" sz="2400" dirty="0"/>
              <a:t> sit </a:t>
            </a:r>
            <a:r>
              <a:rPr lang="en-US" sz="2400" dirty="0" err="1"/>
              <a:t>elementum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009900"/>
                </a:solidFill>
              </a:rPr>
              <a:t>&lt;a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400" dirty="0"/>
              <a:t>“page1.html”</a:t>
            </a:r>
            <a:r>
              <a:rPr lang="en-US" sz="2400" dirty="0">
                <a:solidFill>
                  <a:srgbClr val="009900"/>
                </a:solidFill>
              </a:rPr>
              <a:t>&gt;</a:t>
            </a:r>
            <a:r>
              <a:rPr lang="en-US" sz="2400" dirty="0" err="1"/>
              <a:t>Donec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nisi </a:t>
            </a:r>
            <a:r>
              <a:rPr lang="en-US" sz="2400" dirty="0" err="1"/>
              <a:t>turpis</a:t>
            </a:r>
            <a:r>
              <a:rPr lang="en-US" sz="2400" dirty="0">
                <a:solidFill>
                  <a:srgbClr val="009900"/>
                </a:solidFill>
              </a:rPr>
              <a:t>,&lt;/a&gt;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/>
              <a:t>sit </a:t>
            </a:r>
            <a:r>
              <a:rPr lang="en-US" sz="2400" dirty="0" err="1"/>
              <a:t>amet</a:t>
            </a:r>
            <a:r>
              <a:rPr lang="en-US" sz="2400" dirty="0"/>
              <a:t> </a:t>
            </a:r>
            <a:r>
              <a:rPr lang="en-US" sz="2400" dirty="0" err="1"/>
              <a:t>rutrum</a:t>
            </a:r>
            <a:r>
              <a:rPr lang="en-US" sz="2400" dirty="0"/>
              <a:t> </a:t>
            </a:r>
            <a:r>
              <a:rPr lang="en-US" sz="2400" dirty="0" err="1"/>
              <a:t>leo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2400" dirty="0"/>
              <a:t>Click</a:t>
            </a:r>
            <a:r>
              <a:rPr lang="en-US" sz="2400" dirty="0">
                <a:solidFill>
                  <a:srgbClr val="FF0000"/>
                </a:solidFill>
              </a:rPr>
              <a:t> &lt;a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US" sz="2400" dirty="0"/>
              <a:t>=“page2.html”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  <a:r>
              <a:rPr lang="en-US" sz="2400" dirty="0"/>
              <a:t>here</a:t>
            </a:r>
            <a:r>
              <a:rPr lang="en-US" sz="2400" dirty="0">
                <a:solidFill>
                  <a:srgbClr val="FF0000"/>
                </a:solidFill>
              </a:rPr>
              <a:t>&lt;/a&gt;</a:t>
            </a:r>
          </a:p>
          <a:p>
            <a:pPr marL="0" indent="0">
              <a:buFontTx/>
              <a:buNone/>
            </a:pP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6D7-2B8C-4854-BBD5-99B0CF7176B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Grouping Selector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5105400"/>
          </a:xfrm>
        </p:spPr>
        <p:txBody>
          <a:bodyPr/>
          <a:lstStyle/>
          <a:p>
            <a:pPr marL="0" indent="0"/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dirty="0"/>
              <a:t>you can apply style to many selectors.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</a:rPr>
              <a:t> &lt;style&gt;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>
                <a:solidFill>
                  <a:srgbClr val="009900"/>
                </a:solidFill>
              </a:rPr>
              <a:t>h1,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p,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section,#mydiv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		color: </a:t>
            </a:r>
            <a:r>
              <a:rPr lang="en-US" dirty="0"/>
              <a:t>#35c;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		font-weight: </a:t>
            </a:r>
            <a:r>
              <a:rPr lang="en-US" dirty="0"/>
              <a:t>bold;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		letter-spacing: </a:t>
            </a:r>
            <a:r>
              <a:rPr lang="en-US" dirty="0"/>
              <a:t>.4em;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	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&lt;/style&gt;</a:t>
            </a:r>
          </a:p>
          <a:p>
            <a:pPr marL="0" indent="0"/>
            <a:endParaRPr lang="en-US" sz="2800" dirty="0"/>
          </a:p>
          <a:p>
            <a:pPr marL="0" indent="0">
              <a:buFontTx/>
              <a:buNone/>
            </a:pPr>
            <a:endParaRPr lang="en-US" sz="3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6D7-2B8C-4854-BBD5-99B0CF7176B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Introduction to Computing – CS101  Power Point Slides Lecture  15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2455</Words>
  <Application>Microsoft Office PowerPoint</Application>
  <PresentationFormat>On-screen Show (4:3)</PresentationFormat>
  <Paragraphs>389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Comic Sans MS</vt:lpstr>
      <vt:lpstr>Consolas</vt:lpstr>
      <vt:lpstr>inherit</vt:lpstr>
      <vt:lpstr>Times New Roman</vt:lpstr>
      <vt:lpstr>Verdana</vt:lpstr>
      <vt:lpstr>Wingdings</vt:lpstr>
      <vt:lpstr>Introduction to Computing – CS101  Power Point Slides Lecture  15</vt:lpstr>
      <vt:lpstr>Office Theme</vt:lpstr>
      <vt:lpstr>CS428 Web Engineering Lecture 03 Introduction Font and Text Properties </vt:lpstr>
      <vt:lpstr>CSS Syntax</vt:lpstr>
      <vt:lpstr>Inline CSS</vt:lpstr>
      <vt:lpstr>Different Css Units</vt:lpstr>
      <vt:lpstr>SELECTORS</vt:lpstr>
      <vt:lpstr>Example Class Selector</vt:lpstr>
      <vt:lpstr>Example Class Selector</vt:lpstr>
      <vt:lpstr>Descendant Selector</vt:lpstr>
      <vt:lpstr>Grouping Selector</vt:lpstr>
      <vt:lpstr>PSEUDO SELECTOR</vt:lpstr>
      <vt:lpstr>CSS Box Model  </vt:lpstr>
      <vt:lpstr>CSS Font Properties</vt:lpstr>
      <vt:lpstr>Font Family</vt:lpstr>
      <vt:lpstr>Font Styles</vt:lpstr>
      <vt:lpstr>CSS Text Formatting</vt:lpstr>
      <vt:lpstr>PowerPoint Presentation</vt:lpstr>
      <vt:lpstr>Text Styles</vt:lpstr>
      <vt:lpstr>Text Styles</vt:lpstr>
      <vt:lpstr>Text Styles</vt:lpstr>
      <vt:lpstr>Text Styles</vt:lpstr>
      <vt:lpstr>Text Styles</vt:lpstr>
      <vt:lpstr>Text Styles</vt:lpstr>
      <vt:lpstr>Text Styles</vt:lpstr>
      <vt:lpstr>text-decoration</vt:lpstr>
      <vt:lpstr>CSS background Properties</vt:lpstr>
      <vt:lpstr>background-color</vt:lpstr>
      <vt:lpstr>CSS Borders</vt:lpstr>
      <vt:lpstr>border-style</vt:lpstr>
      <vt:lpstr>margin</vt:lpstr>
      <vt:lpstr>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Introduction to Computing Lecture 15 More on Interactive Forms  (Web Development Lecture 5)</dc:title>
  <dc:creator>Yasir</dc:creator>
  <cp:lastModifiedBy>army12ka4@gmail.com</cp:lastModifiedBy>
  <cp:revision>207</cp:revision>
  <dcterms:created xsi:type="dcterms:W3CDTF">2014-05-09T14:15:30Z</dcterms:created>
  <dcterms:modified xsi:type="dcterms:W3CDTF">2022-03-01T08:44:16Z</dcterms:modified>
</cp:coreProperties>
</file>