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82" r:id="rId4"/>
    <p:sldId id="283" r:id="rId5"/>
    <p:sldId id="281" r:id="rId6"/>
    <p:sldId id="284" r:id="rId7"/>
    <p:sldId id="285" r:id="rId8"/>
    <p:sldId id="286" r:id="rId9"/>
    <p:sldId id="267" r:id="rId10"/>
    <p:sldId id="268" r:id="rId11"/>
    <p:sldId id="269" r:id="rId12"/>
    <p:sldId id="279" r:id="rId13"/>
    <p:sldId id="278" r:id="rId14"/>
    <p:sldId id="280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1F6755-2CFF-452B-A0C2-36C1F9D183D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6755-2CFF-452B-A0C2-36C1F9D183D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71F6755-2CFF-452B-A0C2-36C1F9D183D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1F6755-2CFF-452B-A0C2-36C1F9D183D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71F6755-2CFF-452B-A0C2-36C1F9D183D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B757FEF-DB5F-4C34-A9A8-3A1C032F76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b="1" dirty="0"/>
          </a:p>
          <a:p>
            <a:r>
              <a:rPr lang="en-US" sz="2800" b="1" dirty="0"/>
              <a:t>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6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Ajax Work.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71600"/>
            <a:ext cx="6266091" cy="5281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6768" indent="-342900">
              <a:spcBef>
                <a:spcPts val="1105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ü"/>
              <a:tabLst>
                <a:tab pos="756285" algn="l"/>
                <a:tab pos="756920" algn="l"/>
              </a:tabLst>
            </a:pP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Auto-complete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search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textboxes </a:t>
            </a:r>
          </a:p>
          <a:p>
            <a:pPr marL="556768" indent="-342900">
              <a:spcBef>
                <a:spcPts val="1105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ü"/>
              <a:tabLst>
                <a:tab pos="756285" algn="l"/>
                <a:tab pos="756920" algn="l"/>
              </a:tabLst>
            </a:pP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Cascading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dropdown list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boxes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Corbel"/>
            </a:endParaRPr>
          </a:p>
          <a:p>
            <a:pPr marL="556768" indent="-342900">
              <a:spcBef>
                <a:spcPts val="1080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ü"/>
              <a:tabLst>
                <a:tab pos="756285" algn="l"/>
                <a:tab pos="756920" algn="l"/>
              </a:tabLst>
            </a:pP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Real-time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-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Continuous data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refresh (long polling,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chat</a:t>
            </a:r>
            <a:r>
              <a:rPr lang="en-US" sz="2400" spc="-16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systems…)</a:t>
            </a:r>
          </a:p>
          <a:p>
            <a:pPr marL="556768" indent="-342900">
              <a:spcBef>
                <a:spcPts val="1080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ü"/>
              <a:tabLst>
                <a:tab pos="756285" algn="l"/>
                <a:tab pos="756920" algn="l"/>
              </a:tabLst>
            </a:pP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Immediate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forms validation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feedback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Corbel"/>
            </a:endParaRPr>
          </a:p>
          <a:p>
            <a:pPr marL="556768" indent="-342900">
              <a:spcBef>
                <a:spcPts val="1080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ü"/>
              <a:tabLst>
                <a:tab pos="756285" algn="l"/>
                <a:tab pos="756920" algn="l"/>
              </a:tabLst>
            </a:pP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Conditional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display / dynamic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content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Corbel"/>
            </a:endParaRPr>
          </a:p>
          <a:p>
            <a:pPr marL="556768" indent="-342900">
              <a:spcBef>
                <a:spcPts val="1080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ü"/>
              <a:tabLst>
                <a:tab pos="756285" algn="l"/>
                <a:tab pos="756920" algn="l"/>
              </a:tabLst>
            </a:pP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Auto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save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user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information </a:t>
            </a:r>
            <a:r>
              <a:rPr lang="en-US" sz="2400" spc="-1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(Google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Docs,</a:t>
            </a:r>
            <a:r>
              <a:rPr lang="en-US" sz="2400" spc="-7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Facebook)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Corbel"/>
            </a:endParaRPr>
          </a:p>
          <a:p>
            <a:pPr marL="556768" indent="-342900">
              <a:spcBef>
                <a:spcPts val="1080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ü"/>
              <a:tabLst>
                <a:tab pos="756285" algn="l"/>
                <a:tab pos="756920" algn="l"/>
              </a:tabLst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Ratings, voting &amp;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other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instant 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Ajax - </a:t>
            </a:r>
            <a:r>
              <a:rPr lang="en-US" sz="4400" dirty="0">
                <a:latin typeface="Corbel"/>
                <a:cs typeface="Corbel"/>
              </a:rPr>
              <a:t>Usage</a:t>
            </a:r>
            <a:r>
              <a:rPr lang="en-US" sz="4400" spc="-105" dirty="0">
                <a:latin typeface="Corbel"/>
                <a:cs typeface="Corbel"/>
              </a:rPr>
              <a:t> </a:t>
            </a:r>
            <a:r>
              <a:rPr lang="en-US" sz="4400" spc="-5" dirty="0">
                <a:latin typeface="Corbel"/>
                <a:cs typeface="Corbel"/>
              </a:rPr>
              <a:t>Areas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143000"/>
            <a:ext cx="9067800" cy="28620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&lt;!DOCTYPE html&gt;</a:t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&lt;html&gt;</a:t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&lt;body&gt;</a:t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&lt;div id="demo"&gt;</a:t>
            </a:r>
            <a:br>
              <a:rPr 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 &lt;h2&gt;Let AJAX change this text&lt;/h2&gt;</a:t>
            </a:r>
            <a:br>
              <a:rPr 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 &lt;button type="button" </a:t>
            </a:r>
            <a:r>
              <a:rPr lang="en-US" sz="20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onclick</a:t>
            </a:r>
            <a:r>
              <a:rPr 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="</a:t>
            </a:r>
            <a:r>
              <a:rPr lang="en-US" sz="2000" b="1" dirty="0" err="1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loadDoc</a:t>
            </a:r>
            <a:r>
              <a:rPr 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()"&gt;Change Content&lt;/button&gt;</a:t>
            </a:r>
            <a:br>
              <a:rPr 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&lt;/div&gt;</a:t>
            </a:r>
            <a:br>
              <a:rPr 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&lt;/body&gt;</a:t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&lt;/html&gt;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Ajax – </a:t>
            </a:r>
            <a:r>
              <a:rPr lang="en-US" sz="4400" dirty="0">
                <a:latin typeface="Corbel"/>
                <a:cs typeface="Corbel"/>
              </a:rPr>
              <a:t>Example … HTML Part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685693" y="4008789"/>
            <a:ext cx="7467600" cy="25020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56768" indent="-342900">
              <a:spcBef>
                <a:spcPts val="1105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ü"/>
              <a:tabLst>
                <a:tab pos="756285" algn="l"/>
                <a:tab pos="756920" algn="l"/>
              </a:tabLst>
            </a:pP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The HTML page contains a &lt;div&gt; section and a &lt;button&gt;.</a:t>
            </a:r>
          </a:p>
          <a:p>
            <a:pPr marL="556768" indent="-342900">
              <a:spcBef>
                <a:spcPts val="1105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ü"/>
              <a:tabLst>
                <a:tab pos="756285" algn="l"/>
                <a:tab pos="756920" algn="l"/>
              </a:tabLst>
            </a:pP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The &lt;div&gt; section is used to display information from a server.</a:t>
            </a:r>
          </a:p>
          <a:p>
            <a:pPr marL="556768" indent="-342900">
              <a:spcBef>
                <a:spcPts val="1105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ü"/>
              <a:tabLst>
                <a:tab pos="756285" algn="l"/>
                <a:tab pos="756920" algn="l"/>
              </a:tabLst>
            </a:pP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The &lt;button&gt; calls a function (when clicked).</a:t>
            </a:r>
          </a:p>
        </p:txBody>
      </p:sp>
    </p:spTree>
    <p:extLst>
      <p:ext uri="{BB962C8B-B14F-4D97-AF65-F5344CB8AC3E}">
        <p14:creationId xmlns:p14="http://schemas.microsoft.com/office/powerpoint/2010/main" val="88004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3868" indent="0">
              <a:spcBef>
                <a:spcPts val="1105"/>
              </a:spcBef>
              <a:buClr>
                <a:srgbClr val="1286C3"/>
              </a:buClr>
              <a:buSzPct val="145000"/>
              <a:buNone/>
              <a:tabLst>
                <a:tab pos="756285" algn="l"/>
                <a:tab pos="756920" algn="l"/>
              </a:tabLst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loadDoc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() {</a:t>
            </a: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 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xhttp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new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XMLHttpRequest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();</a:t>
            </a: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 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xhttp.onreadystatechange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function() {</a:t>
            </a: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    if 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this.readyState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== 4 &amp;&amp;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this.status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== 200) 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    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document.getElementById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("demo").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innerHTML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this.responseText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    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  };</a:t>
            </a: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 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xhttp.open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("GET", "ajax_info.txt", true);</a:t>
            </a: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 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xhttp.send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();</a:t>
            </a: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Corbe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Ajax - </a:t>
            </a:r>
            <a:r>
              <a:rPr lang="en-US" sz="4400" dirty="0">
                <a:latin typeface="Corbel"/>
                <a:cs typeface="Corbel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895599"/>
          </a:xfrm>
        </p:spPr>
        <p:txBody>
          <a:bodyPr>
            <a:normAutofit/>
          </a:bodyPr>
          <a:lstStyle/>
          <a:p>
            <a:pPr marL="213868" indent="0">
              <a:spcBef>
                <a:spcPts val="1105"/>
              </a:spcBef>
              <a:buClr>
                <a:srgbClr val="1286C3"/>
              </a:buClr>
              <a:buSzPct val="145000"/>
              <a:buNone/>
              <a:tabLst>
                <a:tab pos="756285" algn="l"/>
                <a:tab pos="756920" algn="l"/>
              </a:tabLst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loadDoc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() {</a:t>
            </a:r>
            <a:b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 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var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xhttp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= new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XMLHttpRequest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();</a:t>
            </a:r>
            <a:b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 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xhttp.onreadystatechange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= function() {</a:t>
            </a:r>
            <a:b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    if (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this.readyState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== 4 &amp;&amp;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this.status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== 200) </a:t>
            </a:r>
            <a:r>
              <a:rPr lang="en-US" sz="18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b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    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document.getElementById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("demo").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innerHTML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this.responseText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  <a:b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    </a:t>
            </a:r>
            <a:r>
              <a:rPr lang="en-US" sz="18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b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  };</a:t>
            </a:r>
            <a:b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 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xhttp.open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("GET", "ajax_info.txt", true);</a:t>
            </a:r>
            <a:b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 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xhttp.send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();</a:t>
            </a:r>
            <a:b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  <a:cs typeface="Corbe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Ajax - </a:t>
            </a:r>
            <a:r>
              <a:rPr lang="en-US" sz="4400" dirty="0">
                <a:latin typeface="Corbel"/>
                <a:cs typeface="Corbel"/>
              </a:rPr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081346"/>
            <a:ext cx="867836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contents of ajax_info.txt:</a:t>
            </a:r>
          </a:p>
          <a:p>
            <a:r>
              <a:rPr lang="en-US" sz="20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&lt;h1&gt;AJAX&lt;/h1&gt;</a:t>
            </a:r>
            <a:br>
              <a:rPr lang="en-US" sz="20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&lt;p&gt;AJAX is not a programming language.&lt;/p&gt;</a:t>
            </a:r>
            <a:br>
              <a:rPr lang="en-US" sz="20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&lt;p&gt;AJAX is a technique for accessing web servers from a web page.&lt;/p&gt;</a:t>
            </a:r>
            <a:br>
              <a:rPr lang="en-US" sz="20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&lt;p&gt;AJAX stands for Asynchronous JavaScript And XML.&lt;/p&gt;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2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6768" indent="-342900">
              <a:spcBef>
                <a:spcPts val="1105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ü"/>
              <a:tabLst>
                <a:tab pos="756285" algn="l"/>
                <a:tab pos="756920" algn="l"/>
              </a:tabLst>
            </a:pP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Better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interactivity &amp;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responsiveness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Corbel"/>
            </a:endParaRPr>
          </a:p>
          <a:p>
            <a:pPr marL="556768" indent="-342900">
              <a:spcBef>
                <a:spcPts val="1080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ü"/>
              <a:tabLst>
                <a:tab pos="756285" algn="l"/>
                <a:tab pos="756920" algn="l"/>
              </a:tabLst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Impressive</a:t>
            </a:r>
            <a:r>
              <a:rPr lang="en-US" sz="2400" spc="-15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UX</a:t>
            </a:r>
          </a:p>
          <a:p>
            <a:pPr marL="556768" indent="-342900">
              <a:spcBef>
                <a:spcPts val="1080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ü"/>
              <a:tabLst>
                <a:tab pos="756285" algn="l"/>
                <a:tab pos="756920" algn="l"/>
              </a:tabLst>
            </a:pPr>
            <a:r>
              <a:rPr lang="en-US" sz="2400" spc="-1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Reduced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connections to the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web server (partial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rendering)</a:t>
            </a:r>
          </a:p>
          <a:p>
            <a:pPr marL="556768" indent="-342900">
              <a:spcBef>
                <a:spcPts val="1080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ü"/>
              <a:tabLst>
                <a:tab pos="756285" algn="l"/>
                <a:tab pos="756920" algn="l"/>
              </a:tabLst>
            </a:pPr>
            <a:r>
              <a:rPr lang="en-US" sz="2400" spc="-1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Reduced</a:t>
            </a:r>
            <a:r>
              <a:rPr lang="en-US" sz="2400" spc="-6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bandwidth</a:t>
            </a:r>
          </a:p>
          <a:p>
            <a:pPr marL="556768" indent="-342900">
              <a:spcBef>
                <a:spcPts val="1095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ü"/>
              <a:tabLst>
                <a:tab pos="756285" algn="l"/>
                <a:tab pos="756920" algn="l"/>
              </a:tabLst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Its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“cool”</a:t>
            </a:r>
            <a:r>
              <a:rPr lang="en-US" sz="2400" spc="-10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Wingdings"/>
              </a:rPr>
              <a:t>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Ajax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864291"/>
          </a:xfrm>
        </p:spPr>
        <p:txBody>
          <a:bodyPr/>
          <a:lstStyle/>
          <a:p>
            <a:pPr marL="556768" indent="-342900">
              <a:spcBef>
                <a:spcPts val="1105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ü"/>
              <a:tabLst>
                <a:tab pos="756285" algn="l"/>
                <a:tab pos="756920" algn="l"/>
              </a:tabLst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The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back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and refresh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button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are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rendered</a:t>
            </a:r>
            <a:r>
              <a:rPr lang="en-US" sz="2400" spc="3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useless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Corbel"/>
            </a:endParaRPr>
          </a:p>
          <a:p>
            <a:pPr marL="556768" indent="-342900">
              <a:spcBef>
                <a:spcPts val="1080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ü"/>
              <a:tabLst>
                <a:tab pos="756285" algn="l"/>
                <a:tab pos="756920" algn="l"/>
              </a:tabLst>
            </a:pP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Bookmarking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is useless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(HTML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5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History API to the</a:t>
            </a:r>
            <a:r>
              <a:rPr lang="en-US" sz="2400" spc="-4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400" spc="-1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rescue)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Corbel"/>
            </a:endParaRPr>
          </a:p>
          <a:p>
            <a:pPr marL="556768" indent="-342900">
              <a:spcBef>
                <a:spcPts val="1080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ü"/>
              <a:tabLst>
                <a:tab pos="756285" algn="l"/>
                <a:tab pos="756920" algn="l"/>
              </a:tabLst>
            </a:pP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Requires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JavaScript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to be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enabled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on</a:t>
            </a:r>
            <a:r>
              <a:rPr lang="en-US" sz="2400" spc="-10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browsers</a:t>
            </a:r>
          </a:p>
          <a:p>
            <a:pPr marL="556768" indent="-342900">
              <a:spcBef>
                <a:spcPts val="1080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ü"/>
              <a:tabLst>
                <a:tab pos="756285" algn="l"/>
                <a:tab pos="756920" algn="l"/>
              </a:tabLst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SEO &amp; analytics</a:t>
            </a:r>
            <a:r>
              <a:rPr lang="en-US" sz="2400" spc="-12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un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friendly</a:t>
            </a:r>
          </a:p>
          <a:p>
            <a:pPr marL="556768" indent="-342900">
              <a:spcBef>
                <a:spcPts val="1080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ü"/>
              <a:tabLst>
                <a:tab pos="756285" algn="l"/>
                <a:tab pos="756920" algn="l"/>
              </a:tabLst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Screen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readers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un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friendly – affects</a:t>
            </a:r>
            <a:r>
              <a:rPr lang="en-US" sz="2400" spc="-3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accessibility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Corbel"/>
            </a:endParaRPr>
          </a:p>
          <a:p>
            <a:pPr marL="556768" indent="-342900">
              <a:spcBef>
                <a:spcPts val="1080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ü"/>
              <a:tabLst>
                <a:tab pos="756285" algn="l"/>
                <a:tab pos="756920" algn="l"/>
              </a:tabLst>
            </a:pP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Callbacks can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lead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to complex</a:t>
            </a:r>
            <a:r>
              <a:rPr lang="en-US" sz="2400" spc="-6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code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Corbel"/>
            </a:endParaRPr>
          </a:p>
          <a:p>
            <a:pPr marL="556768" indent="-342900">
              <a:spcBef>
                <a:spcPts val="1080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ü"/>
              <a:tabLst>
                <a:tab pos="756285" algn="l"/>
                <a:tab pos="756920" algn="l"/>
              </a:tabLst>
            </a:pP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Network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latency may </a:t>
            </a:r>
            <a:r>
              <a:rPr lang="en-US" sz="2400" spc="-5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break</a:t>
            </a:r>
            <a:r>
              <a:rPr lang="en-US" sz="2400" spc="-65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usability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Corbe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of Ajax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lnSpc>
                <a:spcPct val="100000"/>
              </a:lnSpc>
              <a:buClr>
                <a:srgbClr val="1286C3"/>
              </a:buClr>
              <a:buSzPct val="143750"/>
              <a:buNone/>
              <a:tabLst>
                <a:tab pos="299720" algn="l"/>
              </a:tabLst>
            </a:pP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GET or</a:t>
            </a:r>
            <a:r>
              <a:rPr lang="en-US" sz="2400" b="1" spc="-13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400" b="1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POST?</a:t>
            </a:r>
            <a:endParaRPr lang="en-US" sz="2400" b="1" dirty="0">
              <a:latin typeface="Cambria Math" panose="02040503050406030204" pitchFamily="18" charset="0"/>
              <a:ea typeface="Cambria Math" panose="02040503050406030204" pitchFamily="18" charset="0"/>
              <a:cs typeface="Corbel"/>
            </a:endParaRPr>
          </a:p>
          <a:p>
            <a:pPr marL="556768" indent="-342900">
              <a:spcBef>
                <a:spcPts val="1105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ü"/>
              <a:tabLst>
                <a:tab pos="756285" algn="l"/>
                <a:tab pos="756920" algn="l"/>
              </a:tabLst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GET is </a:t>
            </a:r>
            <a:r>
              <a:rPr lang="en-US" sz="2400" dirty="0">
                <a:solidFill>
                  <a:srgbClr val="2FACEB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faster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and </a:t>
            </a:r>
            <a:r>
              <a:rPr lang="en-US" sz="2400" dirty="0">
                <a:solidFill>
                  <a:srgbClr val="2FACEB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simpler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than</a:t>
            </a:r>
            <a:r>
              <a:rPr lang="en-US" sz="2400" spc="-7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POST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Corbel"/>
            </a:endParaRPr>
          </a:p>
          <a:p>
            <a:pPr marL="556768" indent="-342900">
              <a:spcBef>
                <a:spcPts val="1080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ü"/>
              <a:tabLst>
                <a:tab pos="756285" algn="l"/>
                <a:tab pos="756920" algn="l"/>
              </a:tabLst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Use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POST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in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these</a:t>
            </a:r>
            <a:r>
              <a:rPr lang="en-US" sz="2400" spc="-8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cases:</a:t>
            </a:r>
          </a:p>
          <a:p>
            <a:pPr marL="1270000" lvl="2" indent="-342900">
              <a:lnSpc>
                <a:spcPct val="100000"/>
              </a:lnSpc>
              <a:spcBef>
                <a:spcPts val="1040"/>
              </a:spcBef>
              <a:buClr>
                <a:srgbClr val="1286C3"/>
              </a:buClr>
              <a:buSzPct val="144444"/>
              <a:buFont typeface="Wingdings" panose="05000000000000000000" pitchFamily="2" charset="2"/>
              <a:buChar char="Ø"/>
              <a:tabLst>
                <a:tab pos="1213485" algn="l"/>
                <a:tab pos="1214120" algn="l"/>
              </a:tabLs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A </a:t>
            </a:r>
            <a:r>
              <a:rPr lang="en-US" sz="2000" spc="-5" dirty="0">
                <a:solidFill>
                  <a:srgbClr val="2FACEB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cached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file is </a:t>
            </a:r>
            <a:r>
              <a:rPr lang="en-US" sz="2000" spc="-5" dirty="0">
                <a:solidFill>
                  <a:srgbClr val="2FACEB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not an option </a:t>
            </a:r>
            <a:r>
              <a:rPr lang="en-US" sz="20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(update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a file </a:t>
            </a:r>
            <a:r>
              <a:rPr lang="en-US" sz="20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or </a:t>
            </a:r>
            <a:r>
              <a:rPr lang="en-US" sz="2000" spc="-1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database </a:t>
            </a:r>
            <a:r>
              <a:rPr lang="en-US" sz="20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on the</a:t>
            </a:r>
            <a:r>
              <a:rPr lang="en-US" sz="2000" spc="10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server)</a:t>
            </a:r>
          </a:p>
          <a:p>
            <a:pPr marL="1270000" lvl="2" indent="-342900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444"/>
              <a:buFont typeface="Wingdings" panose="05000000000000000000" pitchFamily="2" charset="2"/>
              <a:buChar char="Ø"/>
              <a:tabLst>
                <a:tab pos="1213485" algn="l"/>
                <a:tab pos="1214120" algn="l"/>
              </a:tabLst>
            </a:pPr>
            <a:r>
              <a:rPr lang="en-US" sz="20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Sending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a </a:t>
            </a:r>
            <a:r>
              <a:rPr lang="en-US" sz="2000" spc="-5" dirty="0">
                <a:solidFill>
                  <a:srgbClr val="2FACEB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large amount of data </a:t>
            </a:r>
            <a:r>
              <a:rPr lang="en-US" sz="20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to the server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(POST </a:t>
            </a:r>
            <a:r>
              <a:rPr lang="en-US" sz="20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has no size</a:t>
            </a:r>
            <a:r>
              <a:rPr lang="en-US" sz="2000" spc="12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limitations)</a:t>
            </a:r>
          </a:p>
          <a:p>
            <a:pPr marL="1270000" lvl="2" indent="-342900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444"/>
              <a:buFont typeface="Wingdings" panose="05000000000000000000" pitchFamily="2" charset="2"/>
              <a:buChar char="Ø"/>
              <a:tabLst>
                <a:tab pos="1213485" algn="l"/>
                <a:tab pos="1214120" algn="l"/>
              </a:tabLst>
            </a:pPr>
            <a:r>
              <a:rPr lang="en-US" sz="20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Sending </a:t>
            </a:r>
            <a:r>
              <a:rPr lang="en-US" sz="2000" dirty="0">
                <a:solidFill>
                  <a:srgbClr val="2FACEB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user input </a:t>
            </a:r>
            <a:r>
              <a:rPr lang="en-US" sz="20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(which can contain </a:t>
            </a:r>
            <a:r>
              <a:rPr lang="en-US" sz="2000" dirty="0">
                <a:solidFill>
                  <a:srgbClr val="2FACEB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unknown</a:t>
            </a:r>
            <a:r>
              <a:rPr lang="en-US" sz="2000" spc="15" dirty="0">
                <a:solidFill>
                  <a:srgbClr val="2FACEB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000" spc="-5" dirty="0">
                <a:solidFill>
                  <a:srgbClr val="2FACEB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characters</a:t>
            </a:r>
            <a:r>
              <a:rPr lang="en-US" sz="20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Corbel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/>
              <a:t>Making AJAX </a:t>
            </a:r>
            <a:r>
              <a:rPr lang="en-US" dirty="0"/>
              <a:t>requests </a:t>
            </a:r>
            <a:r>
              <a:rPr lang="en-US" spc="-5" dirty="0"/>
              <a:t>with raw</a:t>
            </a:r>
            <a:r>
              <a:rPr lang="en-US" spc="-285" dirty="0"/>
              <a:t> </a:t>
            </a:r>
            <a:r>
              <a:rPr lang="en-US" spc="-5" dirty="0"/>
              <a:t>JavaScript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xhttp.open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("GET", "ajax_info.txt", true);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xhttp.send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Open - 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method,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url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async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)Specifies the type of request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method</a:t>
            </a:r>
            <a:r>
              <a:rPr lang="en-US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- the type of request: GET or POST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url: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- the server (file) location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b="1" i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async</a:t>
            </a:r>
            <a:r>
              <a:rPr lang="en-US" b="1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- true (asynchronous) or false (synchronous)send()Sends the request to the server (used for GET)send(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string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)Sends the request to the server (used for POST)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– Send Request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xhttp.open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("GET", "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demo_get.php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", true);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xhttp.send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();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xhttp.open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("POST", "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demo_post.php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", true);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xhttp.send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Get/Post Request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017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A4D2D9-BE4D-F9D0-8934-CDA543351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1023"/>
            <a:ext cx="7239000" cy="400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9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To get the response from a server, use the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responseText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or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responseXML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property of the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XMLHttpRequest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object.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109728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document.getElementById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("demo").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innerHTML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xhttp.responseText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 marL="109728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AJAX - Server Response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17209"/>
            <a:ext cx="6665913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017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1C90D-C817-E87B-D09E-AE9CF1CE9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899159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9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Object Model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017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746E1-2150-B75F-3235-0B9F9EFB0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4800600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5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are Events?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017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All the different visitor's actions that a web page can respond to are called events.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 event represents the precise moment when something happens.</a:t>
            </a: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Examples:</a:t>
            </a: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moving a mouse over an element, selecting a radio button, clicking on an element</a:t>
            </a: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2400"/>
            <a:ext cx="842743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Example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017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973BF-D1C3-3555-FD9E-3C97A9E11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8593"/>
            <a:ext cx="8077199" cy="423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0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Example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017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41FFD-A847-9344-F418-C82DB6967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9110"/>
            <a:ext cx="8001000" cy="416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0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017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3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864291"/>
          </a:xfrm>
        </p:spPr>
        <p:txBody>
          <a:bodyPr>
            <a:normAutofit/>
          </a:bodyPr>
          <a:lstStyle/>
          <a:p>
            <a:pPr marL="469900" indent="-457200">
              <a:lnSpc>
                <a:spcPct val="100000"/>
              </a:lnSpc>
              <a:buClr>
                <a:srgbClr val="1286C3"/>
              </a:buClr>
              <a:buSzPct val="143750"/>
              <a:buFont typeface="Wingdings" panose="05000000000000000000" pitchFamily="2" charset="2"/>
              <a:buChar char="ü"/>
              <a:tabLst>
                <a:tab pos="299720" algn="l"/>
              </a:tabLst>
            </a:pP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AJAX stands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for </a:t>
            </a:r>
            <a:r>
              <a:rPr lang="en-US" sz="2400" b="1" spc="-5" dirty="0">
                <a:solidFill>
                  <a:srgbClr val="2FACEB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A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synchronous </a:t>
            </a:r>
            <a:r>
              <a:rPr lang="en-US" sz="2400" b="1" spc="-5" dirty="0">
                <a:solidFill>
                  <a:srgbClr val="2FACEB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J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avaScript </a:t>
            </a:r>
            <a:r>
              <a:rPr lang="en-US" sz="2400" b="1" spc="-5" dirty="0">
                <a:solidFill>
                  <a:srgbClr val="2FACEB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A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nd</a:t>
            </a:r>
            <a:r>
              <a:rPr lang="en-US" sz="2400" spc="-7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400" b="1" spc="-5" dirty="0">
                <a:solidFill>
                  <a:srgbClr val="2FACEB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X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ML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Wingdings" panose="05000000000000000000" pitchFamily="2" charset="2"/>
              <a:buChar char="ü"/>
              <a:tabLst>
                <a:tab pos="299720" algn="l"/>
              </a:tabLst>
            </a:pP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Allows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web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pages or parts of them to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be </a:t>
            </a:r>
            <a:r>
              <a:rPr lang="en-US" sz="2400" dirty="0">
                <a:solidFill>
                  <a:srgbClr val="2FACEB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updated</a:t>
            </a:r>
            <a:r>
              <a:rPr lang="en-US" sz="2400" spc="-15" dirty="0">
                <a:solidFill>
                  <a:srgbClr val="2FACEB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400" dirty="0">
                <a:solidFill>
                  <a:srgbClr val="2FACEB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asynchronously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Wingdings" panose="05000000000000000000" pitchFamily="2" charset="2"/>
              <a:buChar char="ü"/>
              <a:tabLst>
                <a:tab pos="299720" algn="l"/>
              </a:tabLst>
            </a:pP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Based on </a:t>
            </a:r>
            <a:r>
              <a:rPr lang="en-US" sz="2400" dirty="0">
                <a:solidFill>
                  <a:srgbClr val="2FACEB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XML </a:t>
            </a:r>
            <a:r>
              <a:rPr lang="en-US" sz="2400" spc="-5" dirty="0">
                <a:solidFill>
                  <a:srgbClr val="2FACEB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HTTP </a:t>
            </a:r>
            <a:r>
              <a:rPr lang="en-US" sz="2400" dirty="0">
                <a:solidFill>
                  <a:srgbClr val="2FACEB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request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object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(AKA</a:t>
            </a:r>
            <a:r>
              <a:rPr lang="en-US" sz="2400" spc="-22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400" spc="-1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XHR)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Wingdings" panose="05000000000000000000" pitchFamily="2" charset="2"/>
              <a:buChar char="ü"/>
              <a:tabLst>
                <a:tab pos="299720" algn="l"/>
              </a:tabLst>
            </a:pPr>
            <a:r>
              <a:rPr lang="en-US" sz="2400" spc="-1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Requires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basic </a:t>
            </a:r>
            <a:r>
              <a:rPr lang="en-US" sz="24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understanding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of: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  <a:cs typeface="Corbel"/>
            </a:endParaRPr>
          </a:p>
          <a:p>
            <a:pPr marL="611632" lvl="1" indent="-342900">
              <a:buClr>
                <a:srgbClr val="1286C3"/>
              </a:buClr>
              <a:buSzPct val="145000"/>
              <a:buFont typeface="Wingdings" panose="05000000000000000000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US" sz="2200" b="1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(X)HTML 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– displaying </a:t>
            </a:r>
            <a:r>
              <a:rPr lang="en-US" sz="22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the</a:t>
            </a:r>
            <a:r>
              <a:rPr lang="en-US" sz="2200" spc="-11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data/Dynamic content</a:t>
            </a:r>
          </a:p>
          <a:p>
            <a:pPr marL="611632" lvl="1" indent="-342900">
              <a:spcBef>
                <a:spcPts val="1080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US" sz="2200" b="1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CSS 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– </a:t>
            </a:r>
            <a:r>
              <a:rPr lang="en-US" sz="22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styling the</a:t>
            </a:r>
            <a:r>
              <a:rPr lang="en-US" sz="2200" spc="-7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2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data</a:t>
            </a: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  <a:cs typeface="Corbel"/>
            </a:endParaRPr>
          </a:p>
          <a:p>
            <a:pPr marL="611632" lvl="1" indent="-342900">
              <a:spcBef>
                <a:spcPts val="1080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US" sz="2200" b="1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JavaScript 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– manipulating </a:t>
            </a:r>
            <a:r>
              <a:rPr lang="en-US" sz="22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the</a:t>
            </a:r>
            <a:r>
              <a:rPr lang="en-US" sz="2200" spc="-10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DOM</a:t>
            </a:r>
          </a:p>
          <a:p>
            <a:pPr marL="611632" lvl="1" indent="-342900">
              <a:spcBef>
                <a:spcPts val="1080"/>
              </a:spcBef>
              <a:buClr>
                <a:srgbClr val="1286C3"/>
              </a:buClr>
              <a:buSzPct val="145000"/>
              <a:buFont typeface="Wingdings" panose="05000000000000000000" pitchFamily="2" charset="2"/>
              <a:buChar char="Ø"/>
              <a:tabLst>
                <a:tab pos="299085" algn="l"/>
                <a:tab pos="299720" algn="l"/>
              </a:tabLst>
            </a:pPr>
            <a:r>
              <a:rPr lang="en-US" sz="2200" b="1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XML / </a:t>
            </a:r>
            <a:r>
              <a:rPr lang="en-US" sz="2200" b="1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JSON 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– received  / </a:t>
            </a:r>
            <a:r>
              <a:rPr lang="en-US" sz="22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sent data format 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(also </a:t>
            </a:r>
            <a:r>
              <a:rPr lang="en-US" sz="22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HTML 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&amp;</a:t>
            </a:r>
            <a:r>
              <a:rPr lang="en-US" sz="2200" spc="-80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 </a:t>
            </a:r>
            <a:r>
              <a:rPr lang="en-US" sz="2200" spc="-5" dirty="0">
                <a:latin typeface="Cambria Math" panose="02040503050406030204" pitchFamily="18" charset="0"/>
                <a:ea typeface="Cambria Math" panose="02040503050406030204" pitchFamily="18" charset="0"/>
                <a:cs typeface="Corbel"/>
              </a:rPr>
              <a:t>text)</a:t>
            </a: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  <a:cs typeface="Corbel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2636</TotalTime>
  <Words>870</Words>
  <Application>Microsoft Office PowerPoint</Application>
  <PresentationFormat>On-screen Show (4:3)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Cambria Math</vt:lpstr>
      <vt:lpstr>Corbel</vt:lpstr>
      <vt:lpstr>Lucida Sans Unicode</vt:lpstr>
      <vt:lpstr>Verdana</vt:lpstr>
      <vt:lpstr>Wingdings</vt:lpstr>
      <vt:lpstr>Wingdings 2</vt:lpstr>
      <vt:lpstr>Wingdings 3</vt:lpstr>
      <vt:lpstr>Concourse</vt:lpstr>
      <vt:lpstr>Web Engineering</vt:lpstr>
      <vt:lpstr>Document Object Model</vt:lpstr>
      <vt:lpstr>Document Object Model</vt:lpstr>
      <vt:lpstr>Document Object Model Methods</vt:lpstr>
      <vt:lpstr>What are Events?</vt:lpstr>
      <vt:lpstr>JavaScript Example?</vt:lpstr>
      <vt:lpstr>JavaScript Example?</vt:lpstr>
      <vt:lpstr>JavaScript Form Validation</vt:lpstr>
      <vt:lpstr>What is Ajax?</vt:lpstr>
      <vt:lpstr>How Ajax Work.</vt:lpstr>
      <vt:lpstr>Ajax - Usage Areas</vt:lpstr>
      <vt:lpstr>Ajax – Example … HTML Part</vt:lpstr>
      <vt:lpstr>Ajax - Example</vt:lpstr>
      <vt:lpstr>Ajax - Example</vt:lpstr>
      <vt:lpstr>Advantage of Ajax</vt:lpstr>
      <vt:lpstr>Disadvantage of Ajax</vt:lpstr>
      <vt:lpstr>Making AJAX requests with raw JavaScript</vt:lpstr>
      <vt:lpstr>Ajax – Send Request</vt:lpstr>
      <vt:lpstr>Get/Post Request</vt:lpstr>
      <vt:lpstr>AJAX - Server 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kirmat</dc:creator>
  <cp:lastModifiedBy>Muhammad Arham Tariq</cp:lastModifiedBy>
  <cp:revision>79</cp:revision>
  <dcterms:created xsi:type="dcterms:W3CDTF">2012-10-18T15:53:58Z</dcterms:created>
  <dcterms:modified xsi:type="dcterms:W3CDTF">2022-11-17T08:42:40Z</dcterms:modified>
</cp:coreProperties>
</file>