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8" r:id="rId47"/>
    <p:sldId id="309" r:id="rId48"/>
    <p:sldId id="310" r:id="rId49"/>
    <p:sldId id="311" r:id="rId50"/>
    <p:sldId id="312" r:id="rId51"/>
    <p:sldId id="313" r:id="rId52"/>
    <p:sldId id="314" r:id="rId53"/>
    <p:sldId id="315" r:id="rId54"/>
    <p:sldId id="316" r:id="rId55"/>
    <p:sldId id="317" r:id="rId56"/>
    <p:sldId id="318" r:id="rId57"/>
    <p:sldId id="327" r:id="rId58"/>
    <p:sldId id="31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3256612-3282-49ED-A337-1CF74CE8CD72}" type="datetimeFigureOut">
              <a:rPr lang="en-US" smtClean="0"/>
              <a:t>11/12/2022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044AFAF-B692-4854-859D-489863598D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256612-3282-49ED-A337-1CF74CE8CD72}"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4AFAF-B692-4854-859D-489863598D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256612-3282-49ED-A337-1CF74CE8CD72}"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4AFAF-B692-4854-859D-489863598D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256612-3282-49ED-A337-1CF74CE8CD72}"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4AFAF-B692-4854-859D-489863598D0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256612-3282-49ED-A337-1CF74CE8CD72}"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4AFAF-B692-4854-859D-489863598D0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256612-3282-49ED-A337-1CF74CE8CD72}"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4AFAF-B692-4854-859D-489863598D0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256612-3282-49ED-A337-1CF74CE8CD72}"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44AFAF-B692-4854-859D-489863598D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256612-3282-49ED-A337-1CF74CE8CD72}"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44AFAF-B692-4854-859D-489863598D0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56612-3282-49ED-A337-1CF74CE8CD72}"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44AFAF-B692-4854-859D-489863598D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3256612-3282-49ED-A337-1CF74CE8CD72}"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4AFAF-B692-4854-859D-489863598D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3256612-3282-49ED-A337-1CF74CE8CD72}" type="datetimeFigureOut">
              <a:rPr lang="en-US" smtClean="0"/>
              <a:t>11/12/2022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044AFAF-B692-4854-859D-489863598D0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3256612-3282-49ED-A337-1CF74CE8CD72}" type="datetimeFigureOut">
              <a:rPr lang="en-US" smtClean="0"/>
              <a:t>11/12/2022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044AFAF-B692-4854-859D-489863598D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hatis.techtarget.com/definition/ser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xample.com/formtest.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Forms,CSS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036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609600" indent="-609600">
              <a:buClr>
                <a:schemeClr val="accent2"/>
              </a:buClr>
              <a:buFont typeface="Wingdings" pitchFamily="2" charset="2"/>
              <a:buChar char="§"/>
            </a:pPr>
            <a:r>
              <a:rPr lang="en-US" dirty="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b="1" i="1" dirty="0"/>
              <a:t>Objectives:</a:t>
            </a:r>
          </a:p>
          <a:p>
            <a:pPr marL="609600" indent="-609600">
              <a:buClr>
                <a:schemeClr val="accent2"/>
              </a:buClr>
              <a:buFont typeface="Wingdings" pitchFamily="2" charset="2"/>
              <a:buNone/>
            </a:pPr>
            <a:r>
              <a:rPr lang="en-US" dirty="0"/>
              <a:t>Upon completing this section, you should be able to</a:t>
            </a:r>
          </a:p>
          <a:p>
            <a:pPr marL="609600" indent="-609600">
              <a:buClr>
                <a:schemeClr val="accent2"/>
              </a:buClr>
              <a:buFont typeface="Wingdings" pitchFamily="2" charset="2"/>
              <a:buAutoNum type="arabicPeriod"/>
            </a:pPr>
            <a:r>
              <a:rPr lang="en-US" dirty="0"/>
              <a:t>Create a FORM.</a:t>
            </a:r>
          </a:p>
          <a:p>
            <a:pPr marL="609600" indent="-609600">
              <a:buClr>
                <a:schemeClr val="accent2"/>
              </a:buClr>
              <a:buFont typeface="Wingdings" pitchFamily="2" charset="2"/>
              <a:buAutoNum type="arabicPeriod"/>
            </a:pPr>
            <a:r>
              <a:rPr lang="en-US" dirty="0"/>
              <a:t>Add elements to a FORM.</a:t>
            </a:r>
          </a:p>
          <a:p>
            <a:pPr marL="609600" indent="-609600">
              <a:buClr>
                <a:schemeClr val="accent2"/>
              </a:buClr>
              <a:buFont typeface="Wingdings" pitchFamily="2" charset="2"/>
              <a:buAutoNum type="arabicPeriod"/>
            </a:pPr>
            <a:r>
              <a:rPr lang="en-US" dirty="0"/>
              <a:t>Define CGI (Common Gateway Interface).</a:t>
            </a:r>
          </a:p>
          <a:p>
            <a:pPr marL="1409700" lvl="2" indent="-609600">
              <a:buClr>
                <a:schemeClr val="accent2"/>
              </a:buClr>
            </a:pPr>
            <a:r>
              <a:rPr lang="en-US" sz="3200" dirty="0"/>
              <a:t>The common gateway interface (CGI) is a standard way for a </a:t>
            </a:r>
            <a:r>
              <a:rPr lang="en-US" sz="3200" dirty="0">
                <a:solidFill>
                  <a:schemeClr val="tx1"/>
                </a:solidFill>
              </a:rPr>
              <a:t>Web </a:t>
            </a:r>
            <a:r>
              <a:rPr lang="en-US" sz="3200" dirty="0">
                <a:solidFill>
                  <a:schemeClr val="tx1"/>
                </a:solidFill>
                <a:hlinkClick r:id="rId2"/>
              </a:rPr>
              <a:t>server</a:t>
            </a:r>
            <a:r>
              <a:rPr lang="en-US" sz="3200" dirty="0">
                <a:solidFill>
                  <a:schemeClr val="tx1"/>
                </a:solidFill>
              </a:rPr>
              <a:t> to pass </a:t>
            </a:r>
            <a:r>
              <a:rPr lang="en-US" sz="3200" dirty="0"/>
              <a:t>a Web user's request to an application program and to receive data back to forward to the user. This method or convention for passing data back and forth between the server and the application is called the common gateway interface (CGI). </a:t>
            </a:r>
          </a:p>
          <a:p>
            <a:pPr marL="609600" indent="-609600">
              <a:buClr>
                <a:schemeClr val="accent2"/>
              </a:buClr>
              <a:buFont typeface="Wingdings" pitchFamily="2" charset="2"/>
              <a:buAutoNum type="arabicPeriod"/>
            </a:pPr>
            <a:r>
              <a:rPr lang="en-US" dirty="0"/>
              <a:t>Describe the purpose of a CGI Application.</a:t>
            </a:r>
          </a:p>
          <a:p>
            <a:pPr marL="609600" indent="-609600">
              <a:buClr>
                <a:schemeClr val="accent2"/>
              </a:buClr>
              <a:buFont typeface="Wingdings" pitchFamily="2" charset="2"/>
              <a:buAutoNum type="arabicPeriod"/>
            </a:pPr>
            <a:r>
              <a:rPr lang="en-US" dirty="0"/>
              <a:t>Specify an action for the FORM.</a:t>
            </a:r>
          </a:p>
          <a:p>
            <a:pPr marL="609600" indent="-609600">
              <a:buClr>
                <a:schemeClr val="accent2"/>
              </a:buClr>
              <a:buFont typeface="Wingdings" pitchFamily="2" charset="2"/>
              <a:buChar char="§"/>
            </a:pPr>
            <a:r>
              <a:rPr lang="en-US" dirty="0"/>
              <a:t>Forms work in all browsers.</a:t>
            </a:r>
          </a:p>
          <a:p>
            <a:pPr marL="609600" indent="-609600">
              <a:buClr>
                <a:schemeClr val="accent2"/>
              </a:buClr>
              <a:buFont typeface="Wingdings" pitchFamily="2" charset="2"/>
              <a:buChar char="§"/>
            </a:pPr>
            <a:r>
              <a:rPr lang="en-US" dirty="0"/>
              <a:t>Forms are Platform Independent.</a:t>
            </a:r>
          </a:p>
          <a:p>
            <a:endParaRPr lang="en-US" dirty="0"/>
          </a:p>
        </p:txBody>
      </p:sp>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lstStyle/>
          <a:p>
            <a:pPr algn="ctr"/>
            <a:r>
              <a:rPr lang="en-US" b="1" dirty="0">
                <a:latin typeface="Perpetua Titling MT" pitchFamily="18" charset="0"/>
              </a:rPr>
              <a:t>Forms</a:t>
            </a:r>
            <a:endParaRPr lang="en-US" dirty="0"/>
          </a:p>
        </p:txBody>
      </p:sp>
    </p:spTree>
    <p:extLst>
      <p:ext uri="{BB962C8B-B14F-4D97-AF65-F5344CB8AC3E}">
        <p14:creationId xmlns:p14="http://schemas.microsoft.com/office/powerpoint/2010/main" val="286377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0" y="0"/>
            <a:ext cx="9144000" cy="891382"/>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flatTx/>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6600" b="1">
                <a:solidFill>
                  <a:srgbClr val="FFFF00"/>
                </a:solidFill>
                <a:latin typeface="Perpetua Titling MT" pitchFamily="18" charset="0"/>
              </a:rPr>
              <a:t>Forms</a:t>
            </a:r>
          </a:p>
        </p:txBody>
      </p:sp>
      <p:sp>
        <p:nvSpPr>
          <p:cNvPr id="6" name="Rectangle 5"/>
          <p:cNvSpPr>
            <a:spLocks noGrp="1" noChangeArrowheads="1"/>
          </p:cNvSpPr>
          <p:nvPr/>
        </p:nvSpPr>
        <p:spPr bwMode="auto">
          <a:xfrm>
            <a:off x="0" y="891382"/>
            <a:ext cx="9144000" cy="5966618"/>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Clr>
                <a:schemeClr val="accent2"/>
              </a:buClr>
              <a:buFont typeface="Wingdings" pitchFamily="2" charset="2"/>
              <a:buChar char="§"/>
            </a:pPr>
            <a:r>
              <a:rPr lang="en-US" sz="2000" dirty="0"/>
              <a:t>To insert a form we use the &lt;FORM&gt;&lt;/FORM&gt; tags. The rest of the form elements must be inserted in between the form tags.</a:t>
            </a:r>
          </a:p>
          <a:p>
            <a:pPr>
              <a:buClr>
                <a:schemeClr val="accent2"/>
              </a:buClr>
              <a:buFont typeface="Wingdings" pitchFamily="2" charset="2"/>
              <a:buNone/>
            </a:pPr>
            <a:r>
              <a:rPr lang="en-US" sz="2000" dirty="0"/>
              <a:t>&lt;HTML&gt; &lt;HEAD&gt;</a:t>
            </a:r>
          </a:p>
          <a:p>
            <a:pPr>
              <a:buClr>
                <a:schemeClr val="accent2"/>
              </a:buClr>
              <a:buFont typeface="Wingdings" pitchFamily="2" charset="2"/>
              <a:buNone/>
            </a:pPr>
            <a:r>
              <a:rPr lang="en-US" sz="2000" dirty="0"/>
              <a:t>&lt;TITLE&gt; Sample Form&lt;/TITLE&gt;</a:t>
            </a:r>
          </a:p>
          <a:p>
            <a:pPr>
              <a:buClr>
                <a:schemeClr val="accent2"/>
              </a:buClr>
              <a:buFont typeface="Wingdings" pitchFamily="2" charset="2"/>
              <a:buNone/>
            </a:pPr>
            <a:r>
              <a:rPr lang="en-US" sz="2000" dirty="0"/>
              <a:t>&lt;/HEAD&gt;</a:t>
            </a:r>
          </a:p>
          <a:p>
            <a:pPr>
              <a:buClr>
                <a:schemeClr val="accent2"/>
              </a:buClr>
              <a:buFont typeface="Wingdings" pitchFamily="2" charset="2"/>
              <a:buNone/>
            </a:pPr>
            <a:r>
              <a:rPr lang="en-US" sz="2000" dirty="0"/>
              <a:t>&lt;BODY BGCOLOR=“FFFFFF”&gt;</a:t>
            </a:r>
          </a:p>
          <a:p>
            <a:pPr>
              <a:buClr>
                <a:schemeClr val="accent2"/>
              </a:buClr>
              <a:buFont typeface="Wingdings" pitchFamily="2" charset="2"/>
              <a:buNone/>
            </a:pPr>
            <a:r>
              <a:rPr lang="en-US" sz="2000" dirty="0"/>
              <a:t>&lt;</a:t>
            </a:r>
            <a:r>
              <a:rPr lang="en-US" sz="2000" dirty="0">
                <a:solidFill>
                  <a:srgbClr val="FF0000"/>
                </a:solidFill>
              </a:rPr>
              <a:t>FORM</a:t>
            </a:r>
            <a:r>
              <a:rPr lang="en-US" sz="2000" dirty="0"/>
              <a:t> ACTION =“ </a:t>
            </a:r>
            <a:r>
              <a:rPr lang="en-US" sz="2000" dirty="0">
                <a:solidFill>
                  <a:srgbClr val="FFFF00"/>
                </a:solidFill>
                <a:hlinkClick r:id="rId2"/>
              </a:rPr>
              <a:t>http://www.example.com/</a:t>
            </a:r>
            <a:r>
              <a:rPr lang="en-US" sz="2000" dirty="0" err="1">
                <a:solidFill>
                  <a:srgbClr val="FFFF00"/>
                </a:solidFill>
                <a:hlinkClick r:id="rId2"/>
              </a:rPr>
              <a:t>formtest.php</a:t>
            </a:r>
            <a:r>
              <a:rPr lang="en-US" sz="2000" dirty="0"/>
              <a:t>”&gt;</a:t>
            </a:r>
          </a:p>
          <a:p>
            <a:pPr>
              <a:buClr>
                <a:schemeClr val="accent2"/>
              </a:buClr>
              <a:buFont typeface="Wingdings" pitchFamily="2" charset="2"/>
              <a:buNone/>
            </a:pPr>
            <a:r>
              <a:rPr lang="en-US" sz="2000" dirty="0"/>
              <a:t>&lt;P&gt; First Name: </a:t>
            </a:r>
            <a:r>
              <a:rPr lang="en-US" sz="2000" dirty="0">
                <a:solidFill>
                  <a:srgbClr val="FF0000"/>
                </a:solidFill>
              </a:rPr>
              <a:t>&lt;INPUT TYPE=“TEXT” NAME=“</a:t>
            </a:r>
            <a:r>
              <a:rPr lang="en-US" sz="2000" dirty="0" err="1">
                <a:solidFill>
                  <a:srgbClr val="FF0000"/>
                </a:solidFill>
              </a:rPr>
              <a:t>fname</a:t>
            </a:r>
            <a:r>
              <a:rPr lang="en-US" sz="2000" dirty="0">
                <a:solidFill>
                  <a:srgbClr val="FF0000"/>
                </a:solidFill>
              </a:rPr>
              <a:t>” MAXLENGTH=“50”&gt; </a:t>
            </a:r>
            <a:r>
              <a:rPr lang="en-US" sz="2000" dirty="0"/>
              <a:t>&lt;/P&gt;</a:t>
            </a:r>
          </a:p>
          <a:p>
            <a:pPr>
              <a:buClr>
                <a:schemeClr val="accent2"/>
              </a:buClr>
              <a:buFont typeface="Wingdings" pitchFamily="2" charset="2"/>
              <a:buNone/>
            </a:pPr>
            <a:r>
              <a:rPr lang="en-US" sz="2000" dirty="0"/>
              <a:t>&lt;P&gt; </a:t>
            </a:r>
            <a:r>
              <a:rPr lang="en-US" sz="2000" dirty="0">
                <a:solidFill>
                  <a:srgbClr val="FF0000"/>
                </a:solidFill>
              </a:rPr>
              <a:t>&lt;INPUT TYPE=“SUBMIT” NAME=“fsubmit1” VALUE=“Send Info”&gt; </a:t>
            </a:r>
            <a:r>
              <a:rPr lang="en-US" sz="2000" dirty="0"/>
              <a:t>&lt;/P&gt;</a:t>
            </a:r>
          </a:p>
          <a:p>
            <a:pPr>
              <a:buClr>
                <a:schemeClr val="accent2"/>
              </a:buClr>
              <a:buFont typeface="Wingdings" pitchFamily="2" charset="2"/>
              <a:buNone/>
            </a:pPr>
            <a:r>
              <a:rPr lang="en-US" sz="2000" dirty="0"/>
              <a:t>&lt;</a:t>
            </a:r>
            <a:r>
              <a:rPr lang="en-US" sz="2000" dirty="0">
                <a:solidFill>
                  <a:srgbClr val="FF0000"/>
                </a:solidFill>
              </a:rPr>
              <a:t>/FORM</a:t>
            </a:r>
            <a:r>
              <a:rPr lang="en-US" sz="2000" dirty="0"/>
              <a:t>&gt;</a:t>
            </a:r>
          </a:p>
          <a:p>
            <a:pPr>
              <a:buClr>
                <a:schemeClr val="accent2"/>
              </a:buClr>
              <a:buFont typeface="Wingdings" pitchFamily="2" charset="2"/>
              <a:buNone/>
            </a:pPr>
            <a:r>
              <a:rPr lang="en-US" sz="2000" dirty="0"/>
              <a:t>&lt;/BODY&gt; &lt;/HTML&gt;</a:t>
            </a:r>
            <a:endParaRPr lang="en-US" dirty="0"/>
          </a:p>
        </p:txBody>
      </p:sp>
    </p:spTree>
    <p:extLst>
      <p:ext uri="{BB962C8B-B14F-4D97-AF65-F5344CB8AC3E}">
        <p14:creationId xmlns:p14="http://schemas.microsoft.com/office/powerpoint/2010/main" val="207867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553200" y="6245225"/>
            <a:ext cx="2133600" cy="476250"/>
          </a:xfrm>
        </p:spPr>
        <p:txBody>
          <a:bodyPr/>
          <a:lstStyle/>
          <a:p>
            <a:fld id="{C1BF9E25-49F1-4B65-AD14-E4DEDC7EC1A4}" type="slidenum">
              <a:rPr lang="ar-SA"/>
              <a:pPr/>
              <a:t>12</a:t>
            </a:fld>
            <a:endParaRPr lang="en-US"/>
          </a:p>
        </p:txBody>
      </p:sp>
      <p:sp>
        <p:nvSpPr>
          <p:cNvPr id="5" name="Rectangle 2"/>
          <p:cNvSpPr>
            <a:spLocks noGrp="1" noChangeArrowheads="1"/>
          </p:cNvSpPr>
          <p:nvPr>
            <p:ph type="title"/>
          </p:nvPr>
        </p:nvSpPr>
        <p:spPr>
          <a:xfrm>
            <a:off x="0" y="0"/>
            <a:ext cx="9144000" cy="1036638"/>
          </a:xfrm>
          <a:ln/>
        </p:spPr>
        <p:style>
          <a:lnRef idx="1">
            <a:schemeClr val="accent4"/>
          </a:lnRef>
          <a:fillRef idx="2">
            <a:schemeClr val="accent4"/>
          </a:fillRef>
          <a:effectRef idx="1">
            <a:schemeClr val="accent4"/>
          </a:effectRef>
          <a:fontRef idx="minor">
            <a:schemeClr val="dk1"/>
          </a:fontRef>
        </p:style>
        <p:txBody>
          <a:bodyPr>
            <a:flatTx/>
          </a:bodyPr>
          <a:lstStyle/>
          <a:p>
            <a:r>
              <a:rPr lang="en-US" dirty="0">
                <a:solidFill>
                  <a:srgbClr val="FFFF00"/>
                </a:solidFill>
              </a:rPr>
              <a:t>&lt;FORM&gt; element attributes</a:t>
            </a:r>
          </a:p>
        </p:txBody>
      </p:sp>
      <p:sp>
        <p:nvSpPr>
          <p:cNvPr id="6" name="Rectangle 3"/>
          <p:cNvSpPr txBox="1">
            <a:spLocks noChangeArrowheads="1"/>
          </p:cNvSpPr>
          <p:nvPr/>
        </p:nvSpPr>
        <p:spPr>
          <a:xfrm>
            <a:off x="0" y="1066800"/>
            <a:ext cx="9144000" cy="57912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chemeClr val="accent2"/>
              </a:buClr>
              <a:buFont typeface="Wingdings" pitchFamily="2" charset="2"/>
              <a:buChar char="§"/>
            </a:pPr>
            <a:r>
              <a:rPr lang="en-US" sz="2800" b="1" dirty="0">
                <a:solidFill>
                  <a:srgbClr val="FF0000"/>
                </a:solidFill>
              </a:rPr>
              <a:t>ACTION</a:t>
            </a:r>
            <a:r>
              <a:rPr lang="en-US" sz="2800" b="1" dirty="0"/>
              <a:t>:</a:t>
            </a:r>
            <a:r>
              <a:rPr lang="en-US" sz="2800" dirty="0"/>
              <a:t> is the</a:t>
            </a:r>
            <a:r>
              <a:rPr lang="en-US" sz="2800" b="1" dirty="0">
                <a:solidFill>
                  <a:srgbClr val="0000FF"/>
                </a:solidFill>
              </a:rPr>
              <a:t> URL</a:t>
            </a:r>
            <a:r>
              <a:rPr lang="en-US" sz="2800" dirty="0"/>
              <a:t> of the </a:t>
            </a:r>
            <a:r>
              <a:rPr lang="en-US" sz="2800" b="1" dirty="0">
                <a:solidFill>
                  <a:srgbClr val="0000FF"/>
                </a:solidFill>
              </a:rPr>
              <a:t>CGI</a:t>
            </a:r>
            <a:r>
              <a:rPr lang="en-US" sz="2800" dirty="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dirty="0">
                <a:solidFill>
                  <a:srgbClr val="FF0000"/>
                </a:solidFill>
              </a:rPr>
              <a:t>METHOD</a:t>
            </a:r>
            <a:r>
              <a:rPr lang="en-US" sz="2800" b="1" dirty="0"/>
              <a:t>:</a:t>
            </a:r>
            <a:r>
              <a:rPr lang="en-US" sz="2800" dirty="0"/>
              <a:t> </a:t>
            </a:r>
            <a:r>
              <a:rPr lang="en-US" sz="2800" b="1" dirty="0">
                <a:solidFill>
                  <a:srgbClr val="0000FF"/>
                </a:solidFill>
              </a:rPr>
              <a:t>GET</a:t>
            </a:r>
            <a:r>
              <a:rPr lang="en-US" sz="2800" dirty="0"/>
              <a:t> (default) or </a:t>
            </a:r>
            <a:r>
              <a:rPr lang="en-US" sz="2800" b="1" dirty="0">
                <a:solidFill>
                  <a:srgbClr val="0000FF"/>
                </a:solidFill>
              </a:rPr>
              <a:t>POST</a:t>
            </a:r>
            <a:r>
              <a:rPr lang="en-US" sz="2800" dirty="0"/>
              <a:t> specifies which </a:t>
            </a:r>
            <a:r>
              <a:rPr lang="en-US" sz="2800" b="1" dirty="0">
                <a:solidFill>
                  <a:srgbClr val="0000FF"/>
                </a:solidFill>
              </a:rPr>
              <a:t>HTTP</a:t>
            </a:r>
            <a:r>
              <a:rPr lang="en-US" sz="2800" dirty="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dirty="0">
                <a:solidFill>
                  <a:srgbClr val="FF0000"/>
                </a:solidFill>
              </a:rPr>
              <a:t>NAME</a:t>
            </a:r>
            <a:r>
              <a:rPr lang="en-US" sz="2800" b="1" dirty="0"/>
              <a:t>:</a:t>
            </a:r>
            <a:r>
              <a:rPr lang="en-US" sz="2800" dirty="0"/>
              <a:t> is a form name used by</a:t>
            </a:r>
            <a:r>
              <a:rPr lang="en-US" sz="2800" dirty="0">
                <a:solidFill>
                  <a:srgbClr val="0000FF"/>
                </a:solidFill>
              </a:rPr>
              <a:t> VBScript</a:t>
            </a:r>
            <a:r>
              <a:rPr lang="en-US" sz="2800" dirty="0"/>
              <a:t>  or </a:t>
            </a:r>
          </a:p>
          <a:p>
            <a:pPr>
              <a:lnSpc>
                <a:spcPct val="80000"/>
              </a:lnSpc>
              <a:buClr>
                <a:schemeClr val="accent2"/>
              </a:buClr>
              <a:buFont typeface="Wingdings" pitchFamily="2" charset="2"/>
              <a:buNone/>
            </a:pPr>
            <a:r>
              <a:rPr lang="en-US" sz="2800" dirty="0">
                <a:solidFill>
                  <a:srgbClr val="0000FF"/>
                </a:solidFill>
              </a:rPr>
              <a:t>    </a:t>
            </a:r>
            <a:r>
              <a:rPr lang="en-US" sz="2800" dirty="0" err="1">
                <a:solidFill>
                  <a:srgbClr val="0000FF"/>
                </a:solidFill>
              </a:rPr>
              <a:t>JavaScripts</a:t>
            </a:r>
            <a:r>
              <a:rPr lang="en-US" sz="2800" dirty="0">
                <a:solidFill>
                  <a:srgbClr val="0000FF"/>
                </a:solidFill>
              </a:rPr>
              <a:t>.</a:t>
            </a:r>
          </a:p>
          <a:p>
            <a:pPr>
              <a:lnSpc>
                <a:spcPct val="80000"/>
              </a:lnSpc>
              <a:buClr>
                <a:schemeClr val="accent2"/>
              </a:buClr>
              <a:buFont typeface="Wingdings" pitchFamily="2" charset="2"/>
              <a:buChar char="§"/>
            </a:pPr>
            <a:r>
              <a:rPr lang="en-US" sz="2800" b="1" dirty="0">
                <a:solidFill>
                  <a:srgbClr val="FF0000"/>
                </a:solidFill>
              </a:rPr>
              <a:t>TARGET</a:t>
            </a:r>
            <a:r>
              <a:rPr lang="en-US" sz="2800" b="1" dirty="0"/>
              <a:t>:</a:t>
            </a:r>
            <a:r>
              <a:rPr lang="en-US" sz="2800" dirty="0"/>
              <a:t> is the target frame where the response page will show up.</a:t>
            </a:r>
          </a:p>
          <a:p>
            <a:pPr>
              <a:lnSpc>
                <a:spcPct val="80000"/>
              </a:lnSpc>
              <a:buClr>
                <a:schemeClr val="accent2"/>
              </a:buClr>
              <a:buFont typeface="Wingdings" pitchFamily="2" charset="2"/>
              <a:buChar char="§"/>
            </a:pPr>
            <a:endParaRPr lang="en-US" sz="2800" dirty="0"/>
          </a:p>
        </p:txBody>
      </p:sp>
    </p:spTree>
    <p:extLst>
      <p:ext uri="{BB962C8B-B14F-4D97-AF65-F5344CB8AC3E}">
        <p14:creationId xmlns:p14="http://schemas.microsoft.com/office/powerpoint/2010/main" val="345762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990600"/>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dirty="0">
                <a:solidFill>
                  <a:srgbClr val="FFFF00"/>
                </a:solidFill>
              </a:rPr>
              <a:t>Form Elements</a:t>
            </a:r>
          </a:p>
        </p:txBody>
      </p:sp>
      <p:sp>
        <p:nvSpPr>
          <p:cNvPr id="6" name="Rectangle 3"/>
          <p:cNvSpPr txBox="1">
            <a:spLocks noChangeArrowheads="1"/>
          </p:cNvSpPr>
          <p:nvPr/>
        </p:nvSpPr>
        <p:spPr>
          <a:xfrm>
            <a:off x="0" y="1066800"/>
            <a:ext cx="9144000" cy="57912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Font typeface="Wingdings" pitchFamily="2" charset="2"/>
              <a:buChar char="§"/>
            </a:pPr>
            <a:r>
              <a:rPr lang="en-US" b="1" dirty="0"/>
              <a:t>Form elements have properties: </a:t>
            </a:r>
            <a:r>
              <a:rPr lang="en-US" b="1" dirty="0">
                <a:solidFill>
                  <a:srgbClr val="FF0000"/>
                </a:solidFill>
              </a:rPr>
              <a:t>Text</a:t>
            </a:r>
            <a:r>
              <a:rPr lang="en-US" b="1" dirty="0"/>
              <a:t> boxes, </a:t>
            </a:r>
            <a:r>
              <a:rPr lang="en-US" b="1" dirty="0">
                <a:solidFill>
                  <a:srgbClr val="FF0000"/>
                </a:solidFill>
              </a:rPr>
              <a:t>Password</a:t>
            </a:r>
            <a:r>
              <a:rPr lang="en-US" b="1" dirty="0"/>
              <a:t> boxes, </a:t>
            </a:r>
            <a:r>
              <a:rPr lang="en-US" b="1" dirty="0">
                <a:solidFill>
                  <a:srgbClr val="FF0000"/>
                </a:solidFill>
              </a:rPr>
              <a:t>Checkboxes</a:t>
            </a:r>
            <a:r>
              <a:rPr lang="en-US" b="1" dirty="0"/>
              <a:t>, Option(</a:t>
            </a:r>
            <a:r>
              <a:rPr lang="en-US" b="1" dirty="0">
                <a:solidFill>
                  <a:srgbClr val="FF0000"/>
                </a:solidFill>
              </a:rPr>
              <a:t>Radio</a:t>
            </a:r>
            <a:r>
              <a:rPr lang="en-US" b="1" dirty="0"/>
              <a:t>) buttons, </a:t>
            </a:r>
            <a:r>
              <a:rPr lang="en-US" b="1" dirty="0">
                <a:solidFill>
                  <a:srgbClr val="FF0000"/>
                </a:solidFill>
              </a:rPr>
              <a:t>Submit</a:t>
            </a:r>
            <a:r>
              <a:rPr lang="en-US" b="1" dirty="0"/>
              <a:t>, </a:t>
            </a:r>
            <a:r>
              <a:rPr lang="en-US" b="1" dirty="0">
                <a:solidFill>
                  <a:srgbClr val="FF0000"/>
                </a:solidFill>
              </a:rPr>
              <a:t>Reset</a:t>
            </a:r>
            <a:r>
              <a:rPr lang="en-US" b="1" dirty="0"/>
              <a:t>, </a:t>
            </a:r>
            <a:r>
              <a:rPr lang="en-US" b="1" dirty="0">
                <a:solidFill>
                  <a:srgbClr val="FF0000"/>
                </a:solidFill>
              </a:rPr>
              <a:t>File</a:t>
            </a:r>
            <a:r>
              <a:rPr lang="en-US" b="1" dirty="0"/>
              <a:t>, </a:t>
            </a:r>
            <a:r>
              <a:rPr lang="en-US" b="1" dirty="0">
                <a:solidFill>
                  <a:srgbClr val="FF0000"/>
                </a:solidFill>
              </a:rPr>
              <a:t>Hidden</a:t>
            </a:r>
            <a:r>
              <a:rPr lang="en-US" b="1" dirty="0"/>
              <a:t> and </a:t>
            </a:r>
            <a:r>
              <a:rPr lang="en-US" b="1" dirty="0">
                <a:solidFill>
                  <a:srgbClr val="FF0000"/>
                </a:solidFill>
              </a:rPr>
              <a:t>Image</a:t>
            </a:r>
            <a:r>
              <a:rPr lang="en-US" b="1" dirty="0"/>
              <a:t>.</a:t>
            </a:r>
          </a:p>
          <a:p>
            <a:pPr>
              <a:buClr>
                <a:schemeClr val="accent2"/>
              </a:buClr>
              <a:buFont typeface="Wingdings" pitchFamily="2" charset="2"/>
              <a:buChar char="§"/>
            </a:pPr>
            <a:r>
              <a:rPr lang="en-US" b="1" dirty="0"/>
              <a:t>The properties are specified in the TYPE Attribute of the HTML element </a:t>
            </a:r>
            <a:r>
              <a:rPr lang="en-US" b="1" dirty="0">
                <a:solidFill>
                  <a:srgbClr val="FF0000"/>
                </a:solidFill>
              </a:rPr>
              <a:t>&lt;INPUT&gt;&lt;/INPUT&gt;.</a:t>
            </a:r>
          </a:p>
        </p:txBody>
      </p:sp>
    </p:spTree>
    <p:extLst>
      <p:ext uri="{BB962C8B-B14F-4D97-AF65-F5344CB8AC3E}">
        <p14:creationId xmlns:p14="http://schemas.microsoft.com/office/powerpoint/2010/main" val="295219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0" y="80963"/>
            <a:ext cx="9144000" cy="6777037"/>
            <a:chOff x="240" y="51"/>
            <a:chExt cx="5280" cy="4218"/>
          </a:xfrm>
        </p:grpSpPr>
        <p:grpSp>
          <p:nvGrpSpPr>
            <p:cNvPr id="5" name="Group 4"/>
            <p:cNvGrpSpPr>
              <a:grpSpLocks/>
            </p:cNvGrpSpPr>
            <p:nvPr/>
          </p:nvGrpSpPr>
          <p:grpSpPr bwMode="auto">
            <a:xfrm>
              <a:off x="240" y="51"/>
              <a:ext cx="5280" cy="4218"/>
              <a:chOff x="240" y="51"/>
              <a:chExt cx="5280" cy="4218"/>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51"/>
                <a:ext cx="5280" cy="421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Sami Ali</a:t>
                </a:r>
              </a:p>
            </p:txBody>
          </p:sp>
        </p:grpSp>
        <p:sp>
          <p:nvSpPr>
            <p:cNvPr id="6" name="Text Box 5"/>
            <p:cNvSpPr txBox="1">
              <a:spLocks noChangeArrowheads="1"/>
            </p:cNvSpPr>
            <p:nvPr/>
          </p:nvSpPr>
          <p:spPr bwMode="auto">
            <a:xfrm>
              <a:off x="1296" y="1158"/>
              <a:ext cx="182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Al al-Bayt University</a:t>
              </a:r>
            </a:p>
          </p:txBody>
        </p:sp>
      </p:grpSp>
    </p:spTree>
    <p:extLst>
      <p:ext uri="{BB962C8B-B14F-4D97-AF65-F5344CB8AC3E}">
        <p14:creationId xmlns:p14="http://schemas.microsoft.com/office/powerpoint/2010/main" val="33466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914400"/>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dirty="0">
                <a:solidFill>
                  <a:srgbClr val="FFFF00"/>
                </a:solidFill>
              </a:rPr>
              <a:t>Form Elements</a:t>
            </a:r>
          </a:p>
        </p:txBody>
      </p:sp>
      <p:graphicFrame>
        <p:nvGraphicFramePr>
          <p:cNvPr id="6" name="Group 3"/>
          <p:cNvGraphicFramePr>
            <a:graphicFrameLocks/>
          </p:cNvGraphicFramePr>
          <p:nvPr>
            <p:extLst>
              <p:ext uri="{D42A27DB-BD31-4B8C-83A1-F6EECF244321}">
                <p14:modId xmlns:p14="http://schemas.microsoft.com/office/powerpoint/2010/main" val="248628671"/>
              </p:ext>
            </p:extLst>
          </p:nvPr>
        </p:nvGraphicFramePr>
        <p:xfrm>
          <a:off x="0" y="990601"/>
          <a:ext cx="9144000" cy="5867400"/>
        </p:xfrm>
        <a:graphic>
          <a:graphicData uri="http://schemas.openxmlformats.org/drawingml/2006/table">
            <a:tbl>
              <a:tblPr/>
              <a:tblGrid>
                <a:gridCol w="9144000">
                  <a:extLst>
                    <a:ext uri="{9D8B030D-6E8A-4147-A177-3AD203B41FA5}">
                      <a16:colId xmlns:a16="http://schemas.microsoft.com/office/drawing/2014/main" val="20000"/>
                    </a:ext>
                  </a:extLst>
                </a:gridCol>
              </a:tblGrid>
              <a:tr h="7776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6666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TYPE=</a:t>
                      </a:r>
                      <a:r>
                        <a:rPr kumimoji="0" lang="en-US" sz="2400" b="0" i="0" u="none" strike="noStrike" cap="none" normalizeH="0" baseline="0" dirty="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6666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NAME =</a:t>
                      </a:r>
                      <a:r>
                        <a:rPr kumimoji="0" lang="en-US" sz="2400" b="0" i="0" u="none" strike="noStrike" cap="none" normalizeH="0" baseline="0" dirty="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12105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VALUE=</a:t>
                      </a:r>
                      <a:r>
                        <a:rPr kumimoji="0" lang="en-US" sz="2400" b="0" i="0" u="none" strike="noStrike" cap="none" normalizeH="0" baseline="0" dirty="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668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CHECKED=</a:t>
                      </a:r>
                      <a:r>
                        <a:rPr kumimoji="0" lang="en-US" sz="2400" b="0" i="0" u="none" strike="noStrike" cap="none" normalizeH="0" baseline="0" dirty="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6666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SIZE=</a:t>
                      </a:r>
                      <a:r>
                        <a:rPr kumimoji="0" lang="en-US" sz="2400" b="0" i="0" u="none" strike="noStrike" cap="none" normalizeH="0" baseline="0" dirty="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12105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cs typeface="Arial" charset="0"/>
                        </a:rPr>
                        <a:t>MAXLENGHT=</a:t>
                      </a:r>
                      <a:r>
                        <a:rPr kumimoji="0" lang="en-US" sz="2400" b="0" i="0" u="none" strike="noStrike" cap="none" normalizeH="0" baseline="0" dirty="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1085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p:spPr>
        <p:style>
          <a:lnRef idx="1">
            <a:schemeClr val="accent4"/>
          </a:lnRef>
          <a:fillRef idx="2">
            <a:schemeClr val="accent4"/>
          </a:fillRef>
          <a:effectRef idx="1">
            <a:schemeClr val="accent4"/>
          </a:effectRef>
          <a:fontRef idx="minor">
            <a:schemeClr val="dk1"/>
          </a:fontRef>
        </p:style>
        <p:txBody>
          <a:bodyPr>
            <a:normAutofit fontScale="90000"/>
            <a:flatTx/>
          </a:bodyPr>
          <a:lstStyle/>
          <a:p>
            <a:pPr algn="ctr"/>
            <a:r>
              <a:rPr lang="en-US" sz="4800" b="1" dirty="0">
                <a:solidFill>
                  <a:srgbClr val="FFFF00"/>
                </a:solidFill>
              </a:rPr>
              <a:t>Text Box</a:t>
            </a:r>
          </a:p>
        </p:txBody>
      </p:sp>
      <p:sp>
        <p:nvSpPr>
          <p:cNvPr id="6" name="Rectangle 3"/>
          <p:cNvSpPr txBox="1">
            <a:spLocks noChangeArrowheads="1"/>
          </p:cNvSpPr>
          <p:nvPr/>
        </p:nvSpPr>
        <p:spPr>
          <a:xfrm>
            <a:off x="0" y="838200"/>
            <a:ext cx="9144000" cy="601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chemeClr val="accent2"/>
              </a:buClr>
              <a:buFont typeface="Wingdings" pitchFamily="2" charset="2"/>
              <a:buChar char="§"/>
            </a:pPr>
            <a:r>
              <a:rPr lang="en-US" sz="2800" b="1" dirty="0">
                <a:solidFill>
                  <a:srgbClr val="0000FF"/>
                </a:solidFill>
              </a:rPr>
              <a:t>Text boxes</a:t>
            </a:r>
            <a:r>
              <a:rPr lang="en-US" sz="2400" b="1" i="1" dirty="0"/>
              <a:t>:</a:t>
            </a:r>
            <a:r>
              <a:rPr lang="en-US" sz="2400" dirty="0"/>
              <a:t> Used to provide input fields for text, phone numbers, dates, etc.</a:t>
            </a:r>
          </a:p>
          <a:p>
            <a:pPr>
              <a:lnSpc>
                <a:spcPct val="90000"/>
              </a:lnSpc>
              <a:buClr>
                <a:schemeClr val="accent2"/>
              </a:buClr>
              <a:buFont typeface="Wingdings" pitchFamily="2" charset="2"/>
              <a:buNone/>
            </a:pPr>
            <a:r>
              <a:rPr lang="en-US" sz="2400" b="1" dirty="0">
                <a:solidFill>
                  <a:srgbClr val="FF0000"/>
                </a:solidFill>
              </a:rPr>
              <a:t>&lt;INPUT TYPE= </a:t>
            </a:r>
            <a:r>
              <a:rPr lang="en-US" sz="2800" b="1" dirty="0">
                <a:solidFill>
                  <a:srgbClr val="FF0000"/>
                </a:solidFill>
              </a:rPr>
              <a:t>"</a:t>
            </a:r>
            <a:r>
              <a:rPr lang="en-US" sz="2400" b="1" dirty="0">
                <a:solidFill>
                  <a:srgbClr val="FF0000"/>
                </a:solidFill>
              </a:rPr>
              <a:t> TEXT </a:t>
            </a:r>
            <a:r>
              <a:rPr lang="en-US" sz="2800" b="1" dirty="0">
                <a:solidFill>
                  <a:srgbClr val="FF0000"/>
                </a:solidFill>
              </a:rPr>
              <a:t>"</a:t>
            </a:r>
            <a:r>
              <a:rPr lang="en-US" sz="2400" b="1" dirty="0">
                <a:solidFill>
                  <a:srgbClr val="FF0000"/>
                </a:solidFill>
              </a:rPr>
              <a:t> &gt;</a:t>
            </a:r>
          </a:p>
          <a:p>
            <a:pPr>
              <a:lnSpc>
                <a:spcPct val="90000"/>
              </a:lnSpc>
              <a:buClr>
                <a:schemeClr val="accent2"/>
              </a:buClr>
              <a:buFont typeface="Wingdings" pitchFamily="2" charset="2"/>
              <a:buNone/>
            </a:pPr>
            <a:r>
              <a:rPr lang="en-US" sz="2400" dirty="0"/>
              <a:t>Browser will display </a:t>
            </a:r>
          </a:p>
          <a:p>
            <a:pPr>
              <a:lnSpc>
                <a:spcPct val="90000"/>
              </a:lnSpc>
              <a:buClr>
                <a:schemeClr val="accent2"/>
              </a:buClr>
              <a:buFont typeface="Wingdings" pitchFamily="2" charset="2"/>
              <a:buNone/>
            </a:pPr>
            <a:r>
              <a:rPr lang="en-US" sz="2400" dirty="0"/>
              <a:t>Textboxes use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text.</a:t>
            </a:r>
          </a:p>
          <a:p>
            <a:pPr>
              <a:lnSpc>
                <a:spcPct val="90000"/>
              </a:lnSpc>
              <a:buClr>
                <a:schemeClr val="accent2"/>
              </a:buClr>
              <a:buFont typeface="Wingdings" pitchFamily="2" charset="2"/>
              <a:buChar char="§"/>
            </a:pPr>
            <a:r>
              <a:rPr lang="en-US" sz="2400" b="1" dirty="0">
                <a:solidFill>
                  <a:srgbClr val="FF0000"/>
                </a:solidFill>
              </a:rPr>
              <a:t>SIZE:</a:t>
            </a:r>
            <a:r>
              <a:rPr lang="en-US" sz="2400" dirty="0"/>
              <a:t> determines the size of the textbox in characters. </a:t>
            </a:r>
            <a:r>
              <a:rPr lang="en-US" sz="2400" b="1" dirty="0">
                <a:solidFill>
                  <a:srgbClr val="0000FF"/>
                </a:solidFill>
              </a:rPr>
              <a:t>Default=20</a:t>
            </a:r>
            <a:r>
              <a:rPr lang="en-US" sz="2400" dirty="0"/>
              <a:t> characters.</a:t>
            </a:r>
          </a:p>
          <a:p>
            <a:pPr>
              <a:lnSpc>
                <a:spcPct val="90000"/>
              </a:lnSpc>
              <a:buClr>
                <a:schemeClr val="accent2"/>
              </a:buClr>
              <a:buFont typeface="Wingdings" pitchFamily="2" charset="2"/>
              <a:buChar char="§"/>
            </a:pPr>
            <a:r>
              <a:rPr lang="en-US" sz="2800" b="1" dirty="0">
                <a:solidFill>
                  <a:srgbClr val="FF0000"/>
                </a:solidFill>
              </a:rPr>
              <a:t>MAXLENGHT</a:t>
            </a:r>
            <a:r>
              <a:rPr lang="en-US" sz="2400" b="1" dirty="0">
                <a:solidFill>
                  <a:srgbClr val="FF0000"/>
                </a:solidFill>
              </a:rPr>
              <a:t> </a:t>
            </a:r>
            <a:r>
              <a:rPr lang="en-US" sz="2400" b="1" i="1" dirty="0"/>
              <a:t>:</a:t>
            </a:r>
            <a:r>
              <a:rPr lang="en-US" sz="2400" dirty="0"/>
              <a:t> determines the maximum number of characters that the field will accept.</a:t>
            </a:r>
          </a:p>
          <a:p>
            <a:pPr>
              <a:lnSpc>
                <a:spcPct val="90000"/>
              </a:lnSpc>
              <a:buClr>
                <a:schemeClr val="accent2"/>
              </a:buClr>
              <a:buFont typeface="Wingdings" pitchFamily="2" charset="2"/>
              <a:buChar char="§"/>
            </a:pPr>
            <a:r>
              <a:rPr lang="en-US" sz="2400" b="1" dirty="0">
                <a:solidFill>
                  <a:srgbClr val="FF0000"/>
                </a:solidFill>
              </a:rPr>
              <a:t>NAME:</a:t>
            </a:r>
            <a:r>
              <a:rPr lang="en-US" sz="2400" dirty="0"/>
              <a:t> is the name of the variable to be sent to the CGI application.</a:t>
            </a:r>
          </a:p>
          <a:p>
            <a:pPr>
              <a:lnSpc>
                <a:spcPct val="90000"/>
              </a:lnSpc>
              <a:buClr>
                <a:schemeClr val="accent2"/>
              </a:buClr>
              <a:buFont typeface="Wingdings" pitchFamily="2" charset="2"/>
              <a:buChar char="§"/>
            </a:pPr>
            <a:r>
              <a:rPr lang="en-US" sz="2400" b="1" dirty="0">
                <a:solidFill>
                  <a:srgbClr val="FF0000"/>
                </a:solidFill>
              </a:rPr>
              <a:t>VALUE:</a:t>
            </a:r>
            <a:r>
              <a:rPr lang="en-US" sz="2400" dirty="0"/>
              <a:t> will display its contents as the default value.</a:t>
            </a:r>
          </a:p>
        </p:txBody>
      </p:sp>
      <p:graphicFrame>
        <p:nvGraphicFramePr>
          <p:cNvPr id="7" name="Object 4"/>
          <p:cNvGraphicFramePr>
            <a:graphicFrameLocks noChangeAspect="1"/>
          </p:cNvGraphicFramePr>
          <p:nvPr>
            <p:extLst>
              <p:ext uri="{D42A27DB-BD31-4B8C-83A1-F6EECF244321}">
                <p14:modId xmlns:p14="http://schemas.microsoft.com/office/powerpoint/2010/main" val="2658159643"/>
              </p:ext>
            </p:extLst>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name="Bitmap Image" r:id="rId2" imgW="1609524" imgH="380852" progId="Paint.Picture">
                  <p:embed/>
                </p:oleObj>
              </mc:Choice>
              <mc:Fallback>
                <p:oleObj name="Bitmap Image" r:id="rId2" imgW="1609524" imgH="380852"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2731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0" y="762000"/>
            <a:ext cx="9144000" cy="6096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sz="2400" b="1" dirty="0"/>
              <a:t>&lt;TITLE&gt;</a:t>
            </a:r>
            <a:r>
              <a:rPr lang="en-US" sz="2400" b="1" dirty="0" err="1"/>
              <a:t>Form_Text_Type</a:t>
            </a:r>
            <a:r>
              <a:rPr lang="en-US" sz="2400" b="1" dirty="0"/>
              <a:t>&lt;/TITLE&gt;</a:t>
            </a:r>
          </a:p>
          <a:p>
            <a:pPr>
              <a:lnSpc>
                <a:spcPct val="80000"/>
              </a:lnSpc>
              <a:buFontTx/>
              <a:buNone/>
            </a:pPr>
            <a:r>
              <a:rPr lang="en-US" sz="2400" b="1" dirty="0"/>
              <a:t>&lt;/HEAD&gt; &lt;BODY&gt;</a:t>
            </a:r>
          </a:p>
          <a:p>
            <a:pPr>
              <a:lnSpc>
                <a:spcPct val="80000"/>
              </a:lnSpc>
              <a:buFontTx/>
              <a:buNone/>
            </a:pPr>
            <a:r>
              <a:rPr lang="en-US" sz="2400" b="1" dirty="0"/>
              <a:t>&lt;h1&gt; &lt;font color=blue&gt;Please enter the following </a:t>
            </a:r>
            <a:r>
              <a:rPr lang="en-US" sz="2400" b="1" dirty="0" err="1"/>
              <a:t>bioData</a:t>
            </a:r>
            <a:r>
              <a:rPr lang="en-US" sz="2400" b="1" dirty="0"/>
              <a:t>&lt;/font&gt;&lt;/h1&gt;</a:t>
            </a:r>
          </a:p>
          <a:p>
            <a:pPr>
              <a:lnSpc>
                <a:spcPct val="80000"/>
              </a:lnSpc>
              <a:buFontTx/>
              <a:buNone/>
            </a:pPr>
            <a:r>
              <a:rPr lang="en-US" sz="2400" b="1" dirty="0">
                <a:solidFill>
                  <a:srgbClr val="FF0000"/>
                </a:solidFill>
              </a:rPr>
              <a:t>&lt;FORM name="fome1"  Method= " POST " Action= " URL " &gt;</a:t>
            </a:r>
          </a:p>
          <a:p>
            <a:pPr>
              <a:lnSpc>
                <a:spcPct val="80000"/>
              </a:lnSpc>
              <a:buFontTx/>
              <a:buNone/>
            </a:pPr>
            <a:r>
              <a:rPr lang="en-US" sz="2400" b="1" dirty="0">
                <a:solidFill>
                  <a:srgbClr val="0000FF"/>
                </a:solidFill>
              </a:rPr>
              <a:t>First Name: &lt;INPUT TYPE="TEXT" NAME="</a:t>
            </a:r>
            <a:r>
              <a:rPr lang="en-US" sz="2400" b="1" dirty="0" err="1">
                <a:solidFill>
                  <a:srgbClr val="0000FF"/>
                </a:solidFill>
              </a:rPr>
              <a:t>FName</a:t>
            </a:r>
            <a:r>
              <a:rPr lang="en-US" sz="2400" b="1" dirty="0">
                <a:solidFill>
                  <a:srgbClr val="0000FF"/>
                </a:solidFill>
              </a:rPr>
              <a:t>"</a:t>
            </a:r>
          </a:p>
          <a:p>
            <a:pPr>
              <a:lnSpc>
                <a:spcPct val="80000"/>
              </a:lnSpc>
              <a:buFontTx/>
              <a:buNone/>
            </a:pPr>
            <a:r>
              <a:rPr lang="en-US" sz="2400" b="1" dirty="0">
                <a:solidFill>
                  <a:srgbClr val="0000FF"/>
                </a:solidFill>
              </a:rPr>
              <a:t>SIZE="15" MAXLENGTH="25"&gt;&lt;BR&gt;</a:t>
            </a:r>
          </a:p>
          <a:p>
            <a:pPr>
              <a:lnSpc>
                <a:spcPct val="80000"/>
              </a:lnSpc>
              <a:buFontTx/>
              <a:buNone/>
            </a:pPr>
            <a:r>
              <a:rPr lang="en-US" sz="2400" b="1" dirty="0">
                <a:solidFill>
                  <a:srgbClr val="333300"/>
                </a:solidFill>
              </a:rPr>
              <a:t>Last Name: &lt;INPUT TYPE="TEXT" NAME="</a:t>
            </a:r>
            <a:r>
              <a:rPr lang="en-US" sz="2400" b="1" dirty="0" err="1">
                <a:solidFill>
                  <a:srgbClr val="333300"/>
                </a:solidFill>
              </a:rPr>
              <a:t>LName</a:t>
            </a:r>
            <a:r>
              <a:rPr lang="en-US" sz="2400" b="1" dirty="0">
                <a:solidFill>
                  <a:srgbClr val="333300"/>
                </a:solidFill>
              </a:rPr>
              <a:t>"</a:t>
            </a:r>
          </a:p>
          <a:p>
            <a:pPr>
              <a:lnSpc>
                <a:spcPct val="80000"/>
              </a:lnSpc>
              <a:buFontTx/>
              <a:buNone/>
            </a:pPr>
            <a:r>
              <a:rPr lang="en-US" sz="2400" b="1" dirty="0">
                <a:solidFill>
                  <a:srgbClr val="333300"/>
                </a:solidFill>
              </a:rPr>
              <a:t>SIZE="15" MAXLENGTH="25"&gt;&lt;BR&gt;</a:t>
            </a:r>
          </a:p>
          <a:p>
            <a:pPr>
              <a:lnSpc>
                <a:spcPct val="80000"/>
              </a:lnSpc>
              <a:buFontTx/>
              <a:buNone/>
            </a:pPr>
            <a:r>
              <a:rPr lang="en-US" sz="2400" b="1" dirty="0">
                <a:solidFill>
                  <a:srgbClr val="FF0000"/>
                </a:solidFill>
              </a:rPr>
              <a:t>Nationality: &lt;INPUT TYPE="TEXT" NAME="Country"</a:t>
            </a:r>
          </a:p>
          <a:p>
            <a:pPr>
              <a:lnSpc>
                <a:spcPct val="80000"/>
              </a:lnSpc>
              <a:buFontTx/>
              <a:buNone/>
            </a:pPr>
            <a:r>
              <a:rPr lang="en-US" sz="2400" b="1" dirty="0">
                <a:solidFill>
                  <a:srgbClr val="FF0000"/>
                </a:solidFill>
              </a:rPr>
              <a:t>SIZE="25" MAXLENGTH="25"&gt;&lt;BR&gt;</a:t>
            </a:r>
          </a:p>
          <a:p>
            <a:pPr>
              <a:lnSpc>
                <a:spcPct val="80000"/>
              </a:lnSpc>
              <a:buFontTx/>
              <a:buNone/>
            </a:pPr>
            <a:r>
              <a:rPr lang="en-US" sz="2400" b="1" dirty="0">
                <a:solidFill>
                  <a:srgbClr val="009900"/>
                </a:solidFill>
              </a:rPr>
              <a:t>The Phone Number: &lt;INPUT TYPE="TEXT" NAME="Phone"</a:t>
            </a:r>
          </a:p>
          <a:p>
            <a:pPr>
              <a:lnSpc>
                <a:spcPct val="80000"/>
              </a:lnSpc>
              <a:buFontTx/>
              <a:buNone/>
            </a:pPr>
            <a:r>
              <a:rPr lang="en-US" sz="2400" b="1" dirty="0">
                <a:solidFill>
                  <a:srgbClr val="009900"/>
                </a:solidFill>
              </a:rPr>
              <a:t>SIZE="15" MAXLENGTH="12"&gt;&lt;BR&gt;</a:t>
            </a:r>
          </a:p>
          <a:p>
            <a:pPr>
              <a:lnSpc>
                <a:spcPct val="80000"/>
              </a:lnSpc>
              <a:buFontTx/>
              <a:buNone/>
            </a:pPr>
            <a:r>
              <a:rPr lang="en-US" sz="2400" b="1" dirty="0">
                <a:solidFill>
                  <a:srgbClr val="FF0000"/>
                </a:solidFill>
              </a:rPr>
              <a:t>&lt;/FORM&gt;</a:t>
            </a:r>
            <a:r>
              <a:rPr lang="en-US" sz="2400" b="1" dirty="0"/>
              <a:t> &lt;/BODY&gt; &lt;/HTML&gt;</a:t>
            </a:r>
          </a:p>
          <a:p>
            <a:pPr>
              <a:lnSpc>
                <a:spcPct val="80000"/>
              </a:lnSpc>
            </a:pPr>
            <a:endParaRPr lang="en-US" sz="2400" b="1" dirty="0"/>
          </a:p>
          <a:p>
            <a:pPr>
              <a:lnSpc>
                <a:spcPct val="80000"/>
              </a:lnSpc>
              <a:buFontTx/>
              <a:buNone/>
            </a:pPr>
            <a:endParaRPr lang="en-US" sz="2400" b="1" dirty="0"/>
          </a:p>
        </p:txBody>
      </p:sp>
      <p:sp>
        <p:nvSpPr>
          <p:cNvPr id="6" name="Rectangle 4"/>
          <p:cNvSpPr>
            <a:spLocks noGrp="1" noChangeArrowheads="1"/>
          </p:cNvSpPr>
          <p:nvPr>
            <p:ph type="title"/>
          </p:nvPr>
        </p:nvSpPr>
        <p:spPr>
          <a:xfrm>
            <a:off x="0" y="0"/>
            <a:ext cx="9144000" cy="762000"/>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Example on Text Box</a:t>
            </a:r>
          </a:p>
        </p:txBody>
      </p:sp>
    </p:spTree>
    <p:extLst>
      <p:ext uri="{BB962C8B-B14F-4D97-AF65-F5344CB8AC3E}">
        <p14:creationId xmlns:p14="http://schemas.microsoft.com/office/powerpoint/2010/main" val="151289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838200"/>
            <a:ext cx="9220200" cy="601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Grp="1" noChangeArrowheads="1"/>
          </p:cNvSpPr>
          <p:nvPr>
            <p:ph type="title"/>
          </p:nvPr>
        </p:nvSpPr>
        <p:spPr>
          <a:xfrm>
            <a:off x="-6927" y="0"/>
            <a:ext cx="9144000" cy="762000"/>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Output</a:t>
            </a:r>
          </a:p>
        </p:txBody>
      </p:sp>
    </p:spTree>
    <p:extLst>
      <p:ext uri="{BB962C8B-B14F-4D97-AF65-F5344CB8AC3E}">
        <p14:creationId xmlns:p14="http://schemas.microsoft.com/office/powerpoint/2010/main" val="127014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0" y="685800"/>
            <a:ext cx="9144000" cy="6172200"/>
          </a:xfrm>
          <a:ln>
            <a:headEnd/>
            <a:tailEnd/>
          </a:ln>
        </p:spPr>
        <p:style>
          <a:lnRef idx="1">
            <a:schemeClr val="accent1"/>
          </a:lnRef>
          <a:fillRef idx="2">
            <a:schemeClr val="accent1"/>
          </a:fillRef>
          <a:effectRef idx="1">
            <a:schemeClr val="accent1"/>
          </a:effectRef>
          <a:fontRef idx="minor">
            <a:schemeClr val="dk1"/>
          </a:fontRef>
        </p:style>
        <p:txBody>
          <a:bodyPr/>
          <a:lstStyle/>
          <a:p>
            <a:pPr>
              <a:buClr>
                <a:schemeClr val="accent2"/>
              </a:buClr>
              <a:buFont typeface="Wingdings" pitchFamily="2" charset="2"/>
              <a:buChar char="§"/>
            </a:pPr>
            <a:r>
              <a:rPr lang="en-US" sz="2800" b="1" dirty="0"/>
              <a:t>Password:</a:t>
            </a:r>
            <a:r>
              <a:rPr lang="en-US" sz="2400" dirty="0"/>
              <a:t> Used to allow entry of passwords.</a:t>
            </a:r>
          </a:p>
          <a:p>
            <a:pPr>
              <a:buClr>
                <a:schemeClr val="accent2"/>
              </a:buClr>
              <a:buFont typeface="Wingdings" pitchFamily="2" charset="2"/>
              <a:buNone/>
            </a:pPr>
            <a:r>
              <a:rPr lang="en-US" sz="2400" b="1" dirty="0">
                <a:solidFill>
                  <a:srgbClr val="FF0000"/>
                </a:solidFill>
              </a:rPr>
              <a:t>&lt;INPUT TYPE= </a:t>
            </a:r>
            <a:r>
              <a:rPr lang="en-US" sz="2800" b="1" dirty="0">
                <a:solidFill>
                  <a:srgbClr val="FF0000"/>
                </a:solidFill>
              </a:rPr>
              <a:t>"</a:t>
            </a:r>
            <a:r>
              <a:rPr lang="en-US" sz="2400" b="1" dirty="0">
                <a:solidFill>
                  <a:srgbClr val="FF0000"/>
                </a:solidFill>
              </a:rPr>
              <a:t>PASSWORD</a:t>
            </a:r>
            <a:r>
              <a:rPr lang="en-US" sz="2800" b="1" dirty="0">
                <a:solidFill>
                  <a:srgbClr val="FF0000"/>
                </a:solidFill>
              </a:rPr>
              <a:t>"</a:t>
            </a:r>
            <a:r>
              <a:rPr lang="en-US" sz="2400" b="1" dirty="0">
                <a:solidFill>
                  <a:srgbClr val="FF0000"/>
                </a:solidFill>
              </a:rPr>
              <a:t>&gt;</a:t>
            </a:r>
          </a:p>
          <a:p>
            <a:pPr>
              <a:buClr>
                <a:schemeClr val="accent2"/>
              </a:buClr>
              <a:buFont typeface="Wingdings" pitchFamily="2" charset="2"/>
              <a:buNone/>
            </a:pPr>
            <a:r>
              <a:rPr lang="en-US" sz="2400" dirty="0"/>
              <a:t>Browser will display </a:t>
            </a:r>
          </a:p>
          <a:p>
            <a:pPr>
              <a:buClr>
                <a:schemeClr val="accent2"/>
              </a:buClr>
              <a:buFont typeface="Wingdings" pitchFamily="2" charset="2"/>
              <a:buNone/>
            </a:pPr>
            <a:r>
              <a:rPr lang="en-US" sz="2400" dirty="0"/>
              <a:t>Text typed in a password box is starred out in the browser </a:t>
            </a:r>
          </a:p>
          <a:p>
            <a:pPr>
              <a:buClr>
                <a:schemeClr val="accent2"/>
              </a:buClr>
              <a:buFont typeface="Wingdings" pitchFamily="2" charset="2"/>
              <a:buNone/>
            </a:pPr>
            <a:r>
              <a:rPr lang="en-US" sz="2400" dirty="0"/>
              <a:t>display.</a:t>
            </a:r>
          </a:p>
          <a:p>
            <a:pPr>
              <a:buClr>
                <a:schemeClr val="accent2"/>
              </a:buClr>
              <a:buFont typeface="Wingdings" pitchFamily="2" charset="2"/>
              <a:buNone/>
            </a:pPr>
            <a:r>
              <a:rPr lang="en-US" sz="2400" dirty="0"/>
              <a:t>Password boxes use the following attributes:</a:t>
            </a:r>
          </a:p>
          <a:p>
            <a:pPr>
              <a:buClr>
                <a:schemeClr val="accent2"/>
              </a:buClr>
              <a:buFont typeface="Wingdings" pitchFamily="2" charset="2"/>
              <a:buChar char="§"/>
            </a:pPr>
            <a:r>
              <a:rPr lang="en-US" sz="2400" b="1" dirty="0">
                <a:solidFill>
                  <a:srgbClr val="FF0000"/>
                </a:solidFill>
              </a:rPr>
              <a:t>TYPE:</a:t>
            </a:r>
            <a:r>
              <a:rPr lang="en-US" sz="2400" dirty="0"/>
              <a:t> password.</a:t>
            </a:r>
          </a:p>
          <a:p>
            <a:pPr>
              <a:buClr>
                <a:schemeClr val="accent2"/>
              </a:buClr>
              <a:buFont typeface="Wingdings" pitchFamily="2" charset="2"/>
              <a:buChar char="§"/>
            </a:pPr>
            <a:r>
              <a:rPr lang="en-US" sz="2400" b="1" dirty="0">
                <a:solidFill>
                  <a:srgbClr val="FF0000"/>
                </a:solidFill>
              </a:rPr>
              <a:t>SIZE:</a:t>
            </a:r>
            <a:r>
              <a:rPr lang="en-US" sz="2400" dirty="0"/>
              <a:t> determines the size of the textbox in characters. </a:t>
            </a:r>
          </a:p>
          <a:p>
            <a:pPr>
              <a:buClr>
                <a:schemeClr val="accent2"/>
              </a:buClr>
              <a:buFont typeface="Wingdings" pitchFamily="2" charset="2"/>
              <a:buChar char="§"/>
            </a:pPr>
            <a:r>
              <a:rPr lang="en-US" sz="2400" b="1" dirty="0">
                <a:solidFill>
                  <a:srgbClr val="FF0000"/>
                </a:solidFill>
              </a:rPr>
              <a:t>MAXLENGHT:</a:t>
            </a:r>
            <a:r>
              <a:rPr lang="en-US" sz="2400" dirty="0"/>
              <a:t> determines the maximum size of the password in characters.</a:t>
            </a:r>
          </a:p>
          <a:p>
            <a:pPr>
              <a:buClr>
                <a:schemeClr val="accent2"/>
              </a:buClr>
              <a:buFont typeface="Wingdings" pitchFamily="2" charset="2"/>
              <a:buChar char="§"/>
            </a:pPr>
            <a:r>
              <a:rPr lang="en-US" sz="2400" b="1" dirty="0">
                <a:solidFill>
                  <a:srgbClr val="FF0000"/>
                </a:solidFill>
              </a:rPr>
              <a:t>NAME:</a:t>
            </a:r>
            <a:r>
              <a:rPr lang="en-US" sz="2400" dirty="0"/>
              <a:t> is the name of the variable to be sent to the CGI application.</a:t>
            </a:r>
          </a:p>
          <a:p>
            <a:pPr>
              <a:buClr>
                <a:schemeClr val="accent2"/>
              </a:buClr>
              <a:buFont typeface="Wingdings" pitchFamily="2" charset="2"/>
              <a:buChar char="§"/>
            </a:pPr>
            <a:r>
              <a:rPr lang="en-US" sz="2400" b="1" dirty="0">
                <a:solidFill>
                  <a:srgbClr val="FF0000"/>
                </a:solidFill>
              </a:rPr>
              <a:t>VALUE:</a:t>
            </a:r>
            <a:r>
              <a:rPr lang="en-US" sz="2400" dirty="0"/>
              <a:t> is usually blank.</a:t>
            </a:r>
          </a:p>
        </p:txBody>
      </p:sp>
      <p:sp>
        <p:nvSpPr>
          <p:cNvPr id="7" name="Slide Number Placeholder 5"/>
          <p:cNvSpPr>
            <a:spLocks noGrp="1"/>
          </p:cNvSpPr>
          <p:nvPr>
            <p:ph type="sldNum" sz="quarter" idx="12"/>
          </p:nvPr>
        </p:nvSpPr>
        <p:spPr/>
        <p:txBody>
          <a:bodyPr/>
          <a:lstStyle/>
          <a:p>
            <a:fld id="{3F75444E-6174-4CC8-9DBC-21DC7B3388B2}" type="slidenum">
              <a:rPr lang="ar-SA"/>
              <a:pPr/>
              <a:t>19</a:t>
            </a:fld>
            <a:endParaRPr lang="en-US"/>
          </a:p>
        </p:txBody>
      </p:sp>
      <p:sp>
        <p:nvSpPr>
          <p:cNvPr id="108550" name="Rectangle 6"/>
          <p:cNvSpPr>
            <a:spLocks noGrp="1" noChangeArrowheads="1"/>
          </p:cNvSpPr>
          <p:nvPr>
            <p:ph type="title"/>
          </p:nvPr>
        </p:nvSpPr>
        <p:spPr>
          <a:xfrm>
            <a:off x="0" y="0"/>
            <a:ext cx="9144000" cy="685800"/>
          </a:xfrm>
          <a:ln/>
        </p:spPr>
        <p:style>
          <a:lnRef idx="1">
            <a:schemeClr val="accent4"/>
          </a:lnRef>
          <a:fillRef idx="2">
            <a:schemeClr val="accent4"/>
          </a:fillRef>
          <a:effectRef idx="1">
            <a:schemeClr val="accent4"/>
          </a:effectRef>
          <a:fontRef idx="minor">
            <a:schemeClr val="dk1"/>
          </a:fontRef>
        </p:style>
        <p:txBody>
          <a:bodyPr>
            <a:normAutofit fontScale="90000"/>
            <a:flatTx/>
          </a:bodyPr>
          <a:lstStyle/>
          <a:p>
            <a:pPr algn="ctr"/>
            <a:r>
              <a:rPr lang="en-US" sz="4800" b="1" dirty="0">
                <a:solidFill>
                  <a:srgbClr val="FFFF00"/>
                </a:solidFill>
              </a:rPr>
              <a:t>Password</a:t>
            </a:r>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name="Bitmap Image" r:id="rId2" imgW="1609524" imgH="380852" progId="Paint.Picture">
                  <p:embed/>
                </p:oleObj>
              </mc:Choice>
              <mc:Fallback>
                <p:oleObj name="Bitmap Image" r:id="rId2" imgW="1609524" imgH="380852"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710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nSpc>
                <a:spcPct val="80000"/>
              </a:lnSpc>
            </a:pPr>
            <a:endParaRPr lang="en-US" sz="4000" u="sng" dirty="0"/>
          </a:p>
          <a:p>
            <a:pPr>
              <a:lnSpc>
                <a:spcPct val="80000"/>
              </a:lnSpc>
            </a:pPr>
            <a:r>
              <a:rPr lang="en-US" sz="3600" dirty="0"/>
              <a:t>In addition to setting a style for a HTML element, CSS allows you to specify your own selectors called "id" and "class".</a:t>
            </a:r>
          </a:p>
          <a:p>
            <a:pPr>
              <a:lnSpc>
                <a:spcPct val="80000"/>
              </a:lnSpc>
            </a:pPr>
            <a:endParaRPr lang="en-US" sz="3600" dirty="0"/>
          </a:p>
          <a:p>
            <a:pPr>
              <a:lnSpc>
                <a:spcPct val="80000"/>
              </a:lnSpc>
            </a:pPr>
            <a:r>
              <a:rPr lang="en-US" sz="5400" u="sng" dirty="0"/>
              <a:t>The id Selector</a:t>
            </a:r>
          </a:p>
          <a:p>
            <a:pPr>
              <a:lnSpc>
                <a:spcPct val="80000"/>
              </a:lnSpc>
            </a:pPr>
            <a:endParaRPr lang="en-US" sz="5400" u="sng" dirty="0"/>
          </a:p>
          <a:p>
            <a:pPr>
              <a:lnSpc>
                <a:spcPct val="80000"/>
              </a:lnSpc>
            </a:pPr>
            <a:endParaRPr lang="en-US" sz="1400" dirty="0"/>
          </a:p>
          <a:p>
            <a:pPr>
              <a:lnSpc>
                <a:spcPct val="80000"/>
              </a:lnSpc>
            </a:pPr>
            <a:endParaRPr lang="en-US" sz="1400" dirty="0"/>
          </a:p>
          <a:p>
            <a:pPr>
              <a:lnSpc>
                <a:spcPct val="80000"/>
              </a:lnSpc>
            </a:pPr>
            <a:r>
              <a:rPr lang="en-US" dirty="0"/>
              <a:t>The id selector is used to specify a style for a single, unique element.</a:t>
            </a:r>
          </a:p>
          <a:p>
            <a:pPr>
              <a:lnSpc>
                <a:spcPct val="80000"/>
              </a:lnSpc>
            </a:pPr>
            <a:r>
              <a:rPr lang="en-US" dirty="0"/>
              <a:t>The id selector uses the id attribute of the HTML element, and is defined with a "#".</a:t>
            </a:r>
          </a:p>
          <a:p>
            <a:pPr>
              <a:lnSpc>
                <a:spcPct val="80000"/>
              </a:lnSpc>
            </a:pPr>
            <a:r>
              <a:rPr lang="en-US" dirty="0"/>
              <a:t>The style rule below will be applied to the element with id="para1":</a:t>
            </a:r>
          </a:p>
          <a:p>
            <a:pPr>
              <a:lnSpc>
                <a:spcPct val="80000"/>
              </a:lnSpc>
            </a:pPr>
            <a:r>
              <a:rPr lang="en-US" dirty="0"/>
              <a:t>Example</a:t>
            </a:r>
          </a:p>
          <a:p>
            <a:pPr>
              <a:lnSpc>
                <a:spcPct val="80000"/>
              </a:lnSpc>
            </a:pPr>
            <a:endParaRPr lang="en-US" dirty="0"/>
          </a:p>
          <a:p>
            <a:pPr>
              <a:lnSpc>
                <a:spcPct val="80000"/>
              </a:lnSpc>
            </a:pPr>
            <a:r>
              <a:rPr lang="en-US" dirty="0"/>
              <a:t>#para1</a:t>
            </a:r>
            <a:br>
              <a:rPr lang="en-US" dirty="0"/>
            </a:br>
            <a:r>
              <a:rPr lang="en-US" dirty="0"/>
              <a:t>{</a:t>
            </a:r>
            <a:br>
              <a:rPr lang="en-US" dirty="0"/>
            </a:br>
            <a:r>
              <a:rPr lang="en-US" dirty="0" err="1"/>
              <a:t>text-align:center</a:t>
            </a:r>
            <a:r>
              <a:rPr lang="en-US" dirty="0"/>
              <a:t>;</a:t>
            </a:r>
            <a:br>
              <a:rPr lang="en-US" dirty="0"/>
            </a:br>
            <a:r>
              <a:rPr lang="en-US" dirty="0" err="1"/>
              <a:t>color:red</a:t>
            </a:r>
            <a:r>
              <a:rPr lang="en-US" dirty="0"/>
              <a:t>;</a:t>
            </a:r>
            <a:br>
              <a:rPr lang="en-US" dirty="0"/>
            </a:br>
            <a:r>
              <a:rPr lang="en-US" dirty="0"/>
              <a:t>}</a:t>
            </a:r>
          </a:p>
        </p:txBody>
      </p:sp>
      <p:sp>
        <p:nvSpPr>
          <p:cNvPr id="2" name="Title 1"/>
          <p:cNvSpPr>
            <a:spLocks noGrp="1"/>
          </p:cNvSpPr>
          <p:nvPr>
            <p:ph type="title"/>
          </p:nvPr>
        </p:nvSpPr>
        <p:spPr/>
        <p:txBody>
          <a:bodyPr>
            <a:normAutofit/>
          </a:bodyPr>
          <a:lstStyle/>
          <a:p>
            <a:r>
              <a:rPr lang="en-US" u="sng" dirty="0"/>
              <a:t>The id and class Selectors</a:t>
            </a:r>
            <a:endParaRPr lang="en-US" dirty="0"/>
          </a:p>
        </p:txBody>
      </p:sp>
    </p:spTree>
    <p:extLst>
      <p:ext uri="{BB962C8B-B14F-4D97-AF65-F5344CB8AC3E}">
        <p14:creationId xmlns:p14="http://schemas.microsoft.com/office/powerpoint/2010/main" val="107809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a:xfrm>
            <a:off x="0" y="762000"/>
            <a:ext cx="9144000" cy="6096000"/>
          </a:xfrm>
        </p:spPr>
        <p:style>
          <a:lnRef idx="1">
            <a:schemeClr val="accent1"/>
          </a:lnRef>
          <a:fillRef idx="2">
            <a:schemeClr val="accent1"/>
          </a:fillRef>
          <a:effectRef idx="1">
            <a:schemeClr val="accent1"/>
          </a:effectRef>
          <a:fontRef idx="minor">
            <a:schemeClr val="dk1"/>
          </a:fontRef>
        </p:style>
        <p:txBody>
          <a:bodyPr>
            <a:normAutofit/>
          </a:bodyPr>
          <a:lstStyle/>
          <a:p>
            <a:pPr>
              <a:lnSpc>
                <a:spcPct val="90000"/>
              </a:lnSpc>
              <a:buFontTx/>
              <a:buNone/>
            </a:pPr>
            <a:r>
              <a:rPr lang="en-US" sz="2800" b="1" dirty="0">
                <a:solidFill>
                  <a:srgbClr val="FF0000"/>
                </a:solidFill>
              </a:rPr>
              <a:t>&lt;HTML&gt;&lt;HEAD&gt;</a:t>
            </a:r>
          </a:p>
          <a:p>
            <a:pPr>
              <a:lnSpc>
                <a:spcPct val="90000"/>
              </a:lnSpc>
              <a:buFontTx/>
              <a:buNone/>
            </a:pPr>
            <a:r>
              <a:rPr lang="en-US" sz="2800" b="1" dirty="0">
                <a:solidFill>
                  <a:srgbClr val="0000CC"/>
                </a:solidFill>
              </a:rPr>
              <a:t>&lt;TITLE&gt;</a:t>
            </a:r>
            <a:r>
              <a:rPr lang="en-US" sz="2800" b="1" dirty="0" err="1">
                <a:solidFill>
                  <a:srgbClr val="0000CC"/>
                </a:solidFill>
              </a:rPr>
              <a:t>Form_Password_Type</a:t>
            </a:r>
            <a:r>
              <a:rPr lang="en-US" sz="2800" b="1" dirty="0">
                <a:solidFill>
                  <a:srgbClr val="0000CC"/>
                </a:solidFill>
              </a:rPr>
              <a:t>&lt;/TITLE&gt;&lt;/HEAD&gt;</a:t>
            </a:r>
          </a:p>
          <a:p>
            <a:pPr>
              <a:lnSpc>
                <a:spcPct val="90000"/>
              </a:lnSpc>
              <a:buFontTx/>
              <a:buNone/>
            </a:pPr>
            <a:r>
              <a:rPr lang="en-US" sz="2800" b="1" dirty="0">
                <a:solidFill>
                  <a:srgbClr val="FF0000"/>
                </a:solidFill>
              </a:rPr>
              <a:t>&lt;BODY&gt;</a:t>
            </a:r>
          </a:p>
          <a:p>
            <a:pPr>
              <a:lnSpc>
                <a:spcPct val="90000"/>
              </a:lnSpc>
              <a:buFontTx/>
              <a:buNone/>
            </a:pPr>
            <a:r>
              <a:rPr lang="en-US" sz="2800" b="1" dirty="0"/>
              <a:t>&lt;h1&gt; &lt;font color=red&gt;To Access, Please </a:t>
            </a:r>
          </a:p>
          <a:p>
            <a:pPr>
              <a:lnSpc>
                <a:spcPct val="90000"/>
              </a:lnSpc>
              <a:buFontTx/>
              <a:buNone/>
            </a:pPr>
            <a:r>
              <a:rPr lang="en-US" sz="2800" b="1" dirty="0"/>
              <a:t>enter:&lt;/font&gt;&lt;/h1&gt;</a:t>
            </a:r>
          </a:p>
          <a:p>
            <a:pPr>
              <a:lnSpc>
                <a:spcPct val="90000"/>
              </a:lnSpc>
              <a:buFontTx/>
              <a:buNone/>
            </a:pPr>
            <a:r>
              <a:rPr lang="en-US" sz="2800" b="1" dirty="0">
                <a:solidFill>
                  <a:srgbClr val="0000CC"/>
                </a:solidFill>
              </a:rPr>
              <a:t>&lt;FORM name="fome2"  Action= "</a:t>
            </a:r>
            <a:r>
              <a:rPr lang="en-US" sz="2800" b="1" dirty="0" err="1">
                <a:solidFill>
                  <a:srgbClr val="0000CC"/>
                </a:solidFill>
              </a:rPr>
              <a:t>actionform.php</a:t>
            </a:r>
            <a:r>
              <a:rPr lang="en-US" sz="2800" b="1" dirty="0">
                <a:solidFill>
                  <a:srgbClr val="0000CC"/>
                </a:solidFill>
              </a:rPr>
              <a:t>"  method="POST"&gt;</a:t>
            </a:r>
            <a:r>
              <a:rPr lang="en-US" sz="2800" b="1" dirty="0">
                <a:solidFill>
                  <a:srgbClr val="FF0000"/>
                </a:solidFill>
              </a:rPr>
              <a:t>User Name: &lt;INPUT TYPE="TEXT" Name="FName"</a:t>
            </a:r>
          </a:p>
          <a:p>
            <a:pPr>
              <a:lnSpc>
                <a:spcPct val="90000"/>
              </a:lnSpc>
              <a:buFontTx/>
              <a:buNone/>
            </a:pPr>
            <a:r>
              <a:rPr lang="en-US" sz="2800" b="1" dirty="0">
                <a:solidFill>
                  <a:srgbClr val="FF0000"/>
                </a:solidFill>
              </a:rPr>
              <a:t>SIZE="15" MAXLENGTH="25"&gt;&lt;BR&gt;</a:t>
            </a:r>
          </a:p>
          <a:p>
            <a:pPr>
              <a:lnSpc>
                <a:spcPct val="90000"/>
              </a:lnSpc>
              <a:buFontTx/>
              <a:buNone/>
            </a:pPr>
            <a:r>
              <a:rPr lang="en-US" sz="2800" b="1" dirty="0">
                <a:solidFill>
                  <a:srgbClr val="3333FF"/>
                </a:solidFill>
              </a:rPr>
              <a:t>Password: &lt;INPUT TYPE="PASSWORD" </a:t>
            </a:r>
          </a:p>
          <a:p>
            <a:pPr>
              <a:lnSpc>
                <a:spcPct val="90000"/>
              </a:lnSpc>
              <a:buFontTx/>
              <a:buNone/>
            </a:pPr>
            <a:r>
              <a:rPr lang="en-US" sz="2800" b="1" dirty="0">
                <a:solidFill>
                  <a:srgbClr val="3333FF"/>
                </a:solidFill>
              </a:rPr>
              <a:t>NAME="</a:t>
            </a:r>
            <a:r>
              <a:rPr lang="en-US" sz="2800" b="1" dirty="0" err="1">
                <a:solidFill>
                  <a:srgbClr val="3333FF"/>
                </a:solidFill>
              </a:rPr>
              <a:t>PWord</a:t>
            </a:r>
            <a:r>
              <a:rPr lang="en-US" sz="2800" b="1" dirty="0">
                <a:solidFill>
                  <a:srgbClr val="3333FF"/>
                </a:solidFill>
              </a:rPr>
              <a:t>"</a:t>
            </a:r>
            <a:r>
              <a:rPr lang="ar-SA" sz="2800" b="1" dirty="0">
                <a:solidFill>
                  <a:srgbClr val="3333FF"/>
                </a:solidFill>
              </a:rPr>
              <a:t> </a:t>
            </a:r>
            <a:r>
              <a:rPr lang="en-US" sz="2800" b="1" dirty="0">
                <a:solidFill>
                  <a:srgbClr val="3333FF"/>
                </a:solidFill>
              </a:rPr>
              <a:t>  value=" SIZE="15"</a:t>
            </a:r>
            <a:endParaRPr lang="ar-SA" sz="2800" b="1" dirty="0">
              <a:solidFill>
                <a:srgbClr val="3333FF"/>
              </a:solidFill>
            </a:endParaRPr>
          </a:p>
          <a:p>
            <a:pPr>
              <a:lnSpc>
                <a:spcPct val="90000"/>
              </a:lnSpc>
              <a:buFontTx/>
              <a:buNone/>
            </a:pPr>
            <a:r>
              <a:rPr lang="en-US" sz="2800" b="1" dirty="0">
                <a:solidFill>
                  <a:srgbClr val="3333FF"/>
                </a:solidFill>
              </a:rPr>
              <a:t>MAXLENGTH="25"&gt;&lt;BR&gt;</a:t>
            </a:r>
          </a:p>
          <a:p>
            <a:pPr>
              <a:lnSpc>
                <a:spcPct val="90000"/>
              </a:lnSpc>
              <a:buFontTx/>
              <a:buNone/>
            </a:pPr>
            <a:r>
              <a:rPr lang="en-US" sz="2800" b="1" dirty="0">
                <a:solidFill>
                  <a:srgbClr val="FF0000"/>
                </a:solidFill>
              </a:rPr>
              <a:t>&lt;/FORM&gt;&lt;/BODY&gt; &lt;/HTML&gt;</a:t>
            </a:r>
          </a:p>
          <a:p>
            <a:pPr>
              <a:lnSpc>
                <a:spcPct val="90000"/>
              </a:lnSpc>
              <a:buFontTx/>
              <a:buNone/>
            </a:pPr>
            <a:endParaRPr lang="en-US" sz="2800" b="1" dirty="0">
              <a:solidFill>
                <a:srgbClr val="FF0000"/>
              </a:solidFill>
            </a:endParaRPr>
          </a:p>
        </p:txBody>
      </p:sp>
      <p:sp>
        <p:nvSpPr>
          <p:cNvPr id="6" name="Slide Number Placeholder 5"/>
          <p:cNvSpPr>
            <a:spLocks noGrp="1"/>
          </p:cNvSpPr>
          <p:nvPr>
            <p:ph type="sldNum" sz="quarter" idx="12"/>
          </p:nvPr>
        </p:nvSpPr>
        <p:spPr/>
        <p:txBody>
          <a:bodyPr/>
          <a:lstStyle/>
          <a:p>
            <a:fld id="{80CF47C3-B70E-4215-B83D-97E9B7278C0C}" type="slidenum">
              <a:rPr lang="ar-SA"/>
              <a:pPr/>
              <a:t>20</a:t>
            </a:fld>
            <a:endParaRPr lang="en-US"/>
          </a:p>
        </p:txBody>
      </p:sp>
      <p:sp>
        <p:nvSpPr>
          <p:cNvPr id="169988" name="Rectangle 4"/>
          <p:cNvSpPr>
            <a:spLocks noGrp="1" noChangeArrowheads="1"/>
          </p:cNvSpPr>
          <p:nvPr>
            <p:ph type="title"/>
          </p:nvPr>
        </p:nvSpPr>
        <p:spPr>
          <a:xfrm>
            <a:off x="0" y="0"/>
            <a:ext cx="9144000" cy="762000"/>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Example on Password Box</a:t>
            </a:r>
          </a:p>
        </p:txBody>
      </p:sp>
    </p:spTree>
    <p:extLst>
      <p:ext uri="{BB962C8B-B14F-4D97-AF65-F5344CB8AC3E}">
        <p14:creationId xmlns:p14="http://schemas.microsoft.com/office/powerpoint/2010/main" val="6707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2C8505-0AC0-4B5E-88D4-F2C998EB43BB}" type="slidenum">
              <a:rPr lang="ar-SA"/>
              <a:pPr/>
              <a:t>21</a:t>
            </a:fld>
            <a:endParaRPr lang="en-US"/>
          </a:p>
        </p:txBody>
      </p:sp>
      <p:sp>
        <p:nvSpPr>
          <p:cNvPr id="171013" name="Rectangle 5"/>
          <p:cNvSpPr>
            <a:spLocks noGrp="1" noChangeArrowheads="1"/>
          </p:cNvSpPr>
          <p:nvPr>
            <p:ph type="title"/>
          </p:nvPr>
        </p:nvSpPr>
        <p:spPr>
          <a:xfrm>
            <a:off x="0" y="0"/>
            <a:ext cx="9144000" cy="796636"/>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Output</a:t>
            </a:r>
          </a:p>
        </p:txBody>
      </p:sp>
      <p:pic>
        <p:nvPicPr>
          <p:cNvPr id="171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884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0" y="1066800"/>
            <a:ext cx="9144000" cy="5791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buClr>
                <a:schemeClr val="accent2"/>
              </a:buClr>
              <a:buFont typeface="Wingdings" pitchFamily="2" charset="2"/>
              <a:buChar char="§"/>
            </a:pPr>
            <a:r>
              <a:rPr lang="en-US" sz="2800" b="1" dirty="0">
                <a:solidFill>
                  <a:srgbClr val="0000FF"/>
                </a:solidFill>
              </a:rPr>
              <a:t>Hidden</a:t>
            </a:r>
            <a:r>
              <a:rPr lang="en-US" sz="2800" b="1" dirty="0"/>
              <a:t>:</a:t>
            </a:r>
            <a:r>
              <a:rPr lang="en-US" sz="2600" dirty="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dirty="0">
                <a:solidFill>
                  <a:srgbClr val="FF0000"/>
                </a:solidFill>
              </a:rPr>
              <a:t>&lt;INPUT TYPE=</a:t>
            </a:r>
            <a:r>
              <a:rPr lang="en-US" sz="2400" b="1" dirty="0">
                <a:solidFill>
                  <a:srgbClr val="0000CC"/>
                </a:solidFill>
              </a:rPr>
              <a:t> "</a:t>
            </a:r>
            <a:r>
              <a:rPr lang="en-US" sz="2600" b="1" dirty="0">
                <a:solidFill>
                  <a:srgbClr val="FF0000"/>
                </a:solidFill>
              </a:rPr>
              <a:t>HIDDEN</a:t>
            </a:r>
            <a:r>
              <a:rPr lang="en-US" sz="2400" b="1" dirty="0">
                <a:solidFill>
                  <a:srgbClr val="0000CC"/>
                </a:solidFill>
              </a:rPr>
              <a:t>"</a:t>
            </a:r>
            <a:r>
              <a:rPr lang="en-US" sz="2600" b="1" dirty="0">
                <a:solidFill>
                  <a:srgbClr val="FF0000"/>
                </a:solidFill>
              </a:rPr>
              <a:t>&gt;</a:t>
            </a:r>
          </a:p>
          <a:p>
            <a:pPr>
              <a:lnSpc>
                <a:spcPct val="90000"/>
              </a:lnSpc>
              <a:buClr>
                <a:schemeClr val="accent2"/>
              </a:buClr>
              <a:buFont typeface="Wingdings" pitchFamily="2" charset="2"/>
              <a:buNone/>
            </a:pPr>
            <a:r>
              <a:rPr lang="en-US" sz="2600" b="1" dirty="0">
                <a:solidFill>
                  <a:srgbClr val="0000FF"/>
                </a:solidFill>
              </a:rPr>
              <a:t>Nothing is displayed in the browser.</a:t>
            </a:r>
          </a:p>
          <a:p>
            <a:pPr>
              <a:lnSpc>
                <a:spcPct val="90000"/>
              </a:lnSpc>
              <a:buClr>
                <a:schemeClr val="accent2"/>
              </a:buClr>
              <a:buFont typeface="Wingdings" pitchFamily="2" charset="2"/>
              <a:buNone/>
            </a:pPr>
            <a:r>
              <a:rPr lang="en-US" sz="2600" dirty="0"/>
              <a:t>Hidden inputs have the following attributes:</a:t>
            </a:r>
          </a:p>
          <a:p>
            <a:pPr>
              <a:lnSpc>
                <a:spcPct val="90000"/>
              </a:lnSpc>
              <a:buClr>
                <a:schemeClr val="accent2"/>
              </a:buClr>
              <a:buFont typeface="Wingdings" pitchFamily="2" charset="2"/>
              <a:buChar char="§"/>
            </a:pPr>
            <a:r>
              <a:rPr lang="en-US" sz="2600" b="1" dirty="0">
                <a:solidFill>
                  <a:srgbClr val="FF0000"/>
                </a:solidFill>
              </a:rPr>
              <a:t>TYPE:</a:t>
            </a:r>
            <a:r>
              <a:rPr lang="en-US" sz="2600" dirty="0"/>
              <a:t> hidden.</a:t>
            </a:r>
          </a:p>
          <a:p>
            <a:pPr>
              <a:lnSpc>
                <a:spcPct val="90000"/>
              </a:lnSpc>
              <a:buClr>
                <a:schemeClr val="accent2"/>
              </a:buClr>
              <a:buFont typeface="Wingdings" pitchFamily="2" charset="2"/>
              <a:buChar char="§"/>
            </a:pPr>
            <a:r>
              <a:rPr lang="en-US" sz="2600" b="1" dirty="0">
                <a:solidFill>
                  <a:srgbClr val="FF0000"/>
                </a:solidFill>
              </a:rPr>
              <a:t>NAME:</a:t>
            </a:r>
            <a:r>
              <a:rPr lang="en-US" sz="2600" dirty="0"/>
              <a:t> is the name of the variable to be sent to the CGI application.</a:t>
            </a:r>
          </a:p>
          <a:p>
            <a:pPr>
              <a:lnSpc>
                <a:spcPct val="90000"/>
              </a:lnSpc>
              <a:buClr>
                <a:schemeClr val="accent2"/>
              </a:buClr>
              <a:buFont typeface="Wingdings" pitchFamily="2" charset="2"/>
              <a:buChar char="§"/>
            </a:pPr>
            <a:r>
              <a:rPr lang="en-US" sz="2600" b="1" dirty="0">
                <a:solidFill>
                  <a:srgbClr val="FF0000"/>
                </a:solidFill>
              </a:rPr>
              <a:t>VALUE:</a:t>
            </a:r>
            <a:r>
              <a:rPr lang="en-US" sz="2600" dirty="0"/>
              <a:t> is usually set a value expected by the CGI application.</a:t>
            </a:r>
          </a:p>
        </p:txBody>
      </p:sp>
      <p:sp>
        <p:nvSpPr>
          <p:cNvPr id="6" name="Rectangle 5"/>
          <p:cNvSpPr>
            <a:spLocks noGrp="1" noChangeArrowheads="1"/>
          </p:cNvSpPr>
          <p:nvPr>
            <p:ph type="title"/>
          </p:nvPr>
        </p:nvSpPr>
        <p:spPr>
          <a:xfrm>
            <a:off x="0" y="0"/>
            <a:ext cx="9144000" cy="1036638"/>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a:solidFill>
                  <a:srgbClr val="FFFF00"/>
                </a:solidFill>
              </a:rPr>
              <a:t>Hidden</a:t>
            </a:r>
          </a:p>
        </p:txBody>
      </p:sp>
    </p:spTree>
    <p:extLst>
      <p:ext uri="{BB962C8B-B14F-4D97-AF65-F5344CB8AC3E}">
        <p14:creationId xmlns:p14="http://schemas.microsoft.com/office/powerpoint/2010/main" val="406822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990600"/>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Check Box</a:t>
            </a:r>
          </a:p>
        </p:txBody>
      </p:sp>
      <p:sp>
        <p:nvSpPr>
          <p:cNvPr id="6" name="Rectangle 3"/>
          <p:cNvSpPr txBox="1">
            <a:spLocks noChangeArrowheads="1"/>
          </p:cNvSpPr>
          <p:nvPr/>
        </p:nvSpPr>
        <p:spPr>
          <a:xfrm>
            <a:off x="0" y="990600"/>
            <a:ext cx="9144000" cy="5867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buClr>
                <a:schemeClr val="accent2"/>
              </a:buClr>
              <a:buFont typeface="Wingdings" pitchFamily="2" charset="2"/>
              <a:buChar char="§"/>
            </a:pPr>
            <a:r>
              <a:rPr lang="en-US" sz="2800" b="1" dirty="0">
                <a:solidFill>
                  <a:srgbClr val="0000FF"/>
                </a:solidFill>
              </a:rPr>
              <a:t>Check Box</a:t>
            </a:r>
            <a:r>
              <a:rPr lang="en-US" sz="2400" b="1" dirty="0"/>
              <a:t>:</a:t>
            </a:r>
            <a:r>
              <a:rPr lang="en-US" sz="2400" dirty="0"/>
              <a:t> Check boxes allow the users to select more than one option.</a:t>
            </a:r>
          </a:p>
          <a:p>
            <a:pPr>
              <a:lnSpc>
                <a:spcPct val="90000"/>
              </a:lnSpc>
              <a:buClr>
                <a:schemeClr val="accent2"/>
              </a:buClr>
              <a:buFont typeface="Wingdings" pitchFamily="2" charset="2"/>
              <a:buNone/>
            </a:pPr>
            <a:r>
              <a:rPr lang="en-US" sz="2400" b="1" dirty="0">
                <a:solidFill>
                  <a:srgbClr val="FF0000"/>
                </a:solidFill>
              </a:rPr>
              <a:t>&lt;INPUT TYPE=</a:t>
            </a:r>
            <a:r>
              <a:rPr lang="en-US" sz="2400" b="1" dirty="0">
                <a:solidFill>
                  <a:srgbClr val="0000CC"/>
                </a:solidFill>
              </a:rPr>
              <a:t>"</a:t>
            </a:r>
            <a:r>
              <a:rPr lang="en-US" sz="2400" b="1" dirty="0">
                <a:solidFill>
                  <a:srgbClr val="FF0000"/>
                </a:solidFill>
              </a:rPr>
              <a:t>CHECKBOX</a:t>
            </a:r>
            <a:r>
              <a:rPr lang="en-US" sz="2400" b="1" dirty="0">
                <a:solidFill>
                  <a:srgbClr val="0000CC"/>
                </a:solidFill>
              </a:rPr>
              <a:t>"</a:t>
            </a:r>
            <a:r>
              <a:rPr lang="en-US" sz="2400" b="1" dirty="0">
                <a:solidFill>
                  <a:srgbClr val="FF0000"/>
                </a:solidFill>
              </a:rPr>
              <a:t>&gt;</a:t>
            </a:r>
          </a:p>
          <a:p>
            <a:pPr>
              <a:lnSpc>
                <a:spcPct val="90000"/>
              </a:lnSpc>
              <a:buClr>
                <a:schemeClr val="accent2"/>
              </a:buClr>
              <a:buFont typeface="Wingdings" pitchFamily="2" charset="2"/>
              <a:buNone/>
            </a:pPr>
            <a:r>
              <a:rPr lang="en-US" sz="2400" dirty="0"/>
              <a:t>Browser will display </a:t>
            </a:r>
          </a:p>
          <a:p>
            <a:pPr>
              <a:lnSpc>
                <a:spcPct val="90000"/>
              </a:lnSpc>
              <a:buClr>
                <a:schemeClr val="accent2"/>
              </a:buClr>
              <a:buFont typeface="Wingdings" pitchFamily="2" charset="2"/>
              <a:buNone/>
            </a:pPr>
            <a:endParaRPr lang="en-US" sz="2400" dirty="0"/>
          </a:p>
          <a:p>
            <a:pPr>
              <a:lnSpc>
                <a:spcPct val="90000"/>
              </a:lnSpc>
              <a:buClr>
                <a:schemeClr val="accent2"/>
              </a:buClr>
              <a:buFont typeface="Wingdings" pitchFamily="2" charset="2"/>
              <a:buNone/>
            </a:pPr>
            <a:r>
              <a:rPr lang="en-US" sz="2400" dirty="0"/>
              <a:t>Checkboxes have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checkbox.</a:t>
            </a:r>
          </a:p>
          <a:p>
            <a:pPr>
              <a:lnSpc>
                <a:spcPct val="90000"/>
              </a:lnSpc>
              <a:buClr>
                <a:schemeClr val="accent2"/>
              </a:buClr>
              <a:buFont typeface="Wingdings" pitchFamily="2" charset="2"/>
              <a:buChar char="§"/>
            </a:pPr>
            <a:r>
              <a:rPr lang="en-US" sz="2400" b="1" dirty="0">
                <a:solidFill>
                  <a:srgbClr val="FF0000"/>
                </a:solidFill>
              </a:rPr>
              <a:t>CHECKED:</a:t>
            </a:r>
            <a:r>
              <a:rPr lang="en-US" sz="2400" dirty="0"/>
              <a:t> is blank or CHECKED as the initial  </a:t>
            </a:r>
          </a:p>
          <a:p>
            <a:pPr>
              <a:lnSpc>
                <a:spcPct val="90000"/>
              </a:lnSpc>
              <a:buClr>
                <a:schemeClr val="accent2"/>
              </a:buClr>
              <a:buFont typeface="Wingdings" pitchFamily="2" charset="2"/>
              <a:buNone/>
            </a:pPr>
            <a:r>
              <a:rPr lang="en-US" sz="2400" dirty="0"/>
              <a:t>status.</a:t>
            </a:r>
          </a:p>
          <a:p>
            <a:pPr>
              <a:lnSpc>
                <a:spcPct val="90000"/>
              </a:lnSpc>
              <a:buClr>
                <a:schemeClr val="accent2"/>
              </a:buClr>
              <a:buFont typeface="Wingdings" pitchFamily="2" charset="2"/>
              <a:buChar char="§"/>
            </a:pPr>
            <a:r>
              <a:rPr lang="en-US" sz="2400" b="1" dirty="0">
                <a:solidFill>
                  <a:srgbClr val="FF0000"/>
                </a:solidFill>
              </a:rPr>
              <a:t>NAME</a:t>
            </a:r>
            <a:r>
              <a:rPr lang="en-US" sz="2400" b="1" i="1" dirty="0"/>
              <a:t>:</a:t>
            </a:r>
            <a:r>
              <a:rPr lang="en-US" sz="2400" dirty="0"/>
              <a:t> is the name of the variable to be sent to the</a:t>
            </a:r>
          </a:p>
          <a:p>
            <a:pPr>
              <a:lnSpc>
                <a:spcPct val="90000"/>
              </a:lnSpc>
              <a:buClr>
                <a:schemeClr val="accent2"/>
              </a:buClr>
              <a:buFont typeface="Wingdings" pitchFamily="2" charset="2"/>
              <a:buNone/>
            </a:pPr>
            <a:r>
              <a:rPr lang="en-US" sz="2400" dirty="0"/>
              <a:t>CGI application.</a:t>
            </a:r>
          </a:p>
          <a:p>
            <a:pPr>
              <a:lnSpc>
                <a:spcPct val="90000"/>
              </a:lnSpc>
              <a:buClr>
                <a:schemeClr val="accent2"/>
              </a:buClr>
              <a:buFont typeface="Wingdings" pitchFamily="2" charset="2"/>
              <a:buChar char="§"/>
            </a:pPr>
            <a:r>
              <a:rPr lang="en-US" sz="2400" b="1" dirty="0">
                <a:solidFill>
                  <a:srgbClr val="FF0000"/>
                </a:solidFill>
              </a:rPr>
              <a:t>VALUE:</a:t>
            </a:r>
            <a:r>
              <a:rPr lang="en-US" sz="2400" dirty="0"/>
              <a:t> is usually set to a value.</a:t>
            </a:r>
          </a:p>
        </p:txBody>
      </p:sp>
      <p:graphicFrame>
        <p:nvGraphicFramePr>
          <p:cNvPr id="7" name="Object 4"/>
          <p:cNvGraphicFramePr>
            <a:graphicFrameLocks noChangeAspect="1"/>
          </p:cNvGraphicFramePr>
          <p:nvPr>
            <p:extLst>
              <p:ext uri="{D42A27DB-BD31-4B8C-83A1-F6EECF244321}">
                <p14:modId xmlns:p14="http://schemas.microsoft.com/office/powerpoint/2010/main" val="3850427452"/>
              </p:ext>
            </p:extLst>
          </p:nvPr>
        </p:nvGraphicFramePr>
        <p:xfrm>
          <a:off x="3581400" y="2438400"/>
          <a:ext cx="533400" cy="414867"/>
        </p:xfrm>
        <a:graphic>
          <a:graphicData uri="http://schemas.openxmlformats.org/presentationml/2006/ole">
            <mc:AlternateContent xmlns:mc="http://schemas.openxmlformats.org/markup-compatibility/2006">
              <mc:Choice xmlns:v="urn:schemas-microsoft-com:vml" Requires="v">
                <p:oleObj name="Bitmap Image" r:id="rId2" imgW="257007" imgH="257007" progId="Paint.Picture">
                  <p:embed/>
                </p:oleObj>
              </mc:Choice>
              <mc:Fallback>
                <p:oleObj name="Bitmap Image" r:id="rId2" imgW="257007" imgH="257007"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38400"/>
                        <a:ext cx="533400" cy="4148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7273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32A53A-1BAF-4E53-ABD4-92DC3BCE9613}" type="slidenum">
              <a:rPr lang="ar-SA"/>
              <a:pPr/>
              <a:t>24</a:t>
            </a:fld>
            <a:endParaRPr lang="en-US"/>
          </a:p>
        </p:txBody>
      </p:sp>
      <p:sp>
        <p:nvSpPr>
          <p:cNvPr id="172036" name="Rectangle 4"/>
          <p:cNvSpPr>
            <a:spLocks noChangeArrowheads="1"/>
          </p:cNvSpPr>
          <p:nvPr/>
        </p:nvSpPr>
        <p:spPr bwMode="auto">
          <a:xfrm>
            <a:off x="0" y="228600"/>
            <a:ext cx="9144000" cy="6740307"/>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r>
              <a:rPr lang="en-US" sz="2400" b="1" dirty="0">
                <a:solidFill>
                  <a:srgbClr val="FF0000"/>
                </a:solidFill>
              </a:rPr>
              <a:t>&lt;HTML&gt; &lt;HEAD&gt;&lt;TITLE&gt;</a:t>
            </a:r>
            <a:r>
              <a:rPr lang="en-US" sz="2400" b="1" dirty="0" err="1">
                <a:solidFill>
                  <a:srgbClr val="FF0000"/>
                </a:solidFill>
              </a:rPr>
              <a:t>CheckBoxType</a:t>
            </a:r>
            <a:r>
              <a:rPr lang="en-US" sz="2400" b="1" dirty="0">
                <a:solidFill>
                  <a:srgbClr val="FF0000"/>
                </a:solidFill>
              </a:rPr>
              <a:t>&lt;/TITLE&gt; &lt;/HEAD&gt;</a:t>
            </a:r>
          </a:p>
          <a:p>
            <a:pPr eaLnBrk="1" hangingPunct="1"/>
            <a:r>
              <a:rPr lang="en-US" sz="2400" b="1" dirty="0">
                <a:solidFill>
                  <a:srgbClr val="FF0000"/>
                </a:solidFill>
              </a:rPr>
              <a:t>&lt;BODY&gt;</a:t>
            </a:r>
          </a:p>
          <a:p>
            <a:pPr eaLnBrk="1" hangingPunct="1"/>
            <a:r>
              <a:rPr lang="en-US" sz="2400" b="1" dirty="0"/>
              <a:t>&lt;h1&gt; &lt;font color=green&gt;Please check one of the following&lt;/font&gt;&lt;/h1&gt;</a:t>
            </a:r>
          </a:p>
          <a:p>
            <a:pPr eaLnBrk="1" hangingPunct="1"/>
            <a:r>
              <a:rPr lang="en-US" sz="2400" b="1" dirty="0">
                <a:solidFill>
                  <a:srgbClr val="0000CC"/>
                </a:solidFill>
              </a:rPr>
              <a:t>&lt;FORM name="fome3"  Action="</a:t>
            </a:r>
            <a:r>
              <a:rPr lang="en-US" sz="2400" b="1" dirty="0" err="1">
                <a:solidFill>
                  <a:srgbClr val="0000CC"/>
                </a:solidFill>
              </a:rPr>
              <a:t>url</a:t>
            </a:r>
            <a:r>
              <a:rPr lang="en-US" sz="2400" b="1" dirty="0">
                <a:solidFill>
                  <a:srgbClr val="0000CC"/>
                </a:solidFill>
              </a:rPr>
              <a:t>"  method="get"&gt;</a:t>
            </a:r>
          </a:p>
          <a:p>
            <a:pPr eaLnBrk="1" hangingPunct="1"/>
            <a:r>
              <a:rPr lang="en-US" sz="2400" b="1" dirty="0"/>
              <a:t>&lt;font color=red&gt; Select Country: &lt;/font&gt;&lt;BR&gt;</a:t>
            </a:r>
          </a:p>
          <a:p>
            <a:pPr eaLnBrk="1" hangingPunct="1"/>
            <a:r>
              <a:rPr lang="en-US" sz="2400" b="1" dirty="0" err="1">
                <a:solidFill>
                  <a:srgbClr val="FF0000"/>
                </a:solidFill>
              </a:rPr>
              <a:t>jordan</a:t>
            </a:r>
            <a:r>
              <a:rPr lang="en-US" sz="2400" b="1" dirty="0">
                <a:solidFill>
                  <a:srgbClr val="FF0000"/>
                </a:solidFill>
              </a:rPr>
              <a:t>:&lt;INPUT TYPE="</a:t>
            </a:r>
            <a:r>
              <a:rPr lang="en-US" sz="2400" b="1" dirty="0" err="1">
                <a:solidFill>
                  <a:srgbClr val="FF0000"/>
                </a:solidFill>
              </a:rPr>
              <a:t>CheckBox</a:t>
            </a:r>
            <a:r>
              <a:rPr lang="en-US" sz="2400" b="1" dirty="0">
                <a:solidFill>
                  <a:srgbClr val="FF0000"/>
                </a:solidFill>
              </a:rPr>
              <a:t>" Name="country"  CHECKED&gt;&lt;BR&gt;</a:t>
            </a:r>
          </a:p>
          <a:p>
            <a:pPr eaLnBrk="1" hangingPunct="1"/>
            <a:r>
              <a:rPr lang="en-US" sz="2400" b="1" dirty="0">
                <a:solidFill>
                  <a:srgbClr val="0000CC"/>
                </a:solidFill>
              </a:rPr>
              <a:t>Yemen&lt;INPUT TYPE="</a:t>
            </a:r>
            <a:r>
              <a:rPr lang="en-US" sz="2400" b="1" dirty="0" err="1">
                <a:solidFill>
                  <a:srgbClr val="0000CC"/>
                </a:solidFill>
              </a:rPr>
              <a:t>CheckBox</a:t>
            </a:r>
            <a:r>
              <a:rPr lang="en-US" sz="2400" b="1" dirty="0">
                <a:solidFill>
                  <a:srgbClr val="0000CC"/>
                </a:solidFill>
              </a:rPr>
              <a:t>"  Name="country"&gt;&lt;BR&gt;</a:t>
            </a:r>
          </a:p>
          <a:p>
            <a:pPr eaLnBrk="1" hangingPunct="1"/>
            <a:r>
              <a:rPr lang="en-US" sz="2400" b="1" dirty="0">
                <a:solidFill>
                  <a:srgbClr val="0000CC"/>
                </a:solidFill>
              </a:rPr>
              <a:t>Qatar:&lt;INPUT TYPE="</a:t>
            </a:r>
            <a:r>
              <a:rPr lang="en-US" sz="2400" b="1" dirty="0" err="1">
                <a:solidFill>
                  <a:srgbClr val="0000CC"/>
                </a:solidFill>
              </a:rPr>
              <a:t>CheckBox</a:t>
            </a:r>
            <a:r>
              <a:rPr lang="en-US" sz="2400" b="1" dirty="0">
                <a:solidFill>
                  <a:srgbClr val="0000CC"/>
                </a:solidFill>
              </a:rPr>
              <a:t>" Name="country"&gt;&lt;BR&gt; &lt;BR&gt;</a:t>
            </a:r>
          </a:p>
          <a:p>
            <a:pPr eaLnBrk="1" hangingPunct="1"/>
            <a:r>
              <a:rPr lang="en-US" sz="2400" b="1" dirty="0"/>
              <a:t>&lt;font color=blue&gt;Select Language:&lt;/font&gt;&lt;BR&gt;</a:t>
            </a:r>
          </a:p>
          <a:p>
            <a:pPr eaLnBrk="1" hangingPunct="1"/>
            <a:r>
              <a:rPr lang="en-US" sz="2400" b="1" dirty="0">
                <a:solidFill>
                  <a:srgbClr val="009900"/>
                </a:solidFill>
              </a:rPr>
              <a:t>Arabic:&lt;INPUT TYPE="</a:t>
            </a:r>
            <a:r>
              <a:rPr lang="en-US" sz="2400" b="1" dirty="0" err="1">
                <a:solidFill>
                  <a:srgbClr val="009900"/>
                </a:solidFill>
              </a:rPr>
              <a:t>CheckBox</a:t>
            </a:r>
            <a:r>
              <a:rPr lang="en-US" sz="2400" b="1" dirty="0">
                <a:solidFill>
                  <a:srgbClr val="009900"/>
                </a:solidFill>
              </a:rPr>
              <a:t>" Name="language"  CHECKED&gt;&lt;BR&gt; English:&lt;INPUT TYPE="</a:t>
            </a:r>
            <a:r>
              <a:rPr lang="en-US" sz="2400" b="1" dirty="0" err="1">
                <a:solidFill>
                  <a:srgbClr val="009900"/>
                </a:solidFill>
              </a:rPr>
              <a:t>CheckBox</a:t>
            </a:r>
            <a:r>
              <a:rPr lang="en-US" sz="2400" b="1" dirty="0">
                <a:solidFill>
                  <a:srgbClr val="009900"/>
                </a:solidFill>
              </a:rPr>
              <a:t>" Name="language"&gt;&lt;BR&gt;</a:t>
            </a:r>
          </a:p>
          <a:p>
            <a:pPr eaLnBrk="1" hangingPunct="1"/>
            <a:r>
              <a:rPr lang="en-US" sz="2400" b="1" dirty="0">
                <a:solidFill>
                  <a:srgbClr val="009900"/>
                </a:solidFill>
              </a:rPr>
              <a:t>French:&lt;INPUT TYPE="</a:t>
            </a:r>
            <a:r>
              <a:rPr lang="en-US" sz="2400" b="1" dirty="0" err="1">
                <a:solidFill>
                  <a:srgbClr val="009900"/>
                </a:solidFill>
              </a:rPr>
              <a:t>CheckBox</a:t>
            </a:r>
            <a:r>
              <a:rPr lang="en-US" sz="2400" b="1" dirty="0">
                <a:solidFill>
                  <a:srgbClr val="009900"/>
                </a:solidFill>
              </a:rPr>
              <a:t>" Name="language"&gt;</a:t>
            </a:r>
            <a:r>
              <a:rPr lang="en-US" sz="2400" b="1" dirty="0"/>
              <a:t> </a:t>
            </a:r>
            <a:r>
              <a:rPr lang="en-US" sz="2400" b="1" dirty="0">
                <a:solidFill>
                  <a:srgbClr val="FF0000"/>
                </a:solidFill>
              </a:rPr>
              <a:t>&lt;BR&gt;&lt;/FORM&gt; &lt;/BODY&gt;&lt;/HTML&gt;</a:t>
            </a:r>
          </a:p>
        </p:txBody>
      </p:sp>
    </p:spTree>
    <p:extLst>
      <p:ext uri="{BB962C8B-B14F-4D97-AF65-F5344CB8AC3E}">
        <p14:creationId xmlns:p14="http://schemas.microsoft.com/office/powerpoint/2010/main" val="398445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a:xfrm>
            <a:off x="0" y="0"/>
            <a:ext cx="9144000" cy="762000"/>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Output</a:t>
            </a:r>
          </a:p>
        </p:txBody>
      </p:sp>
      <p:pic>
        <p:nvPicPr>
          <p:cNvPr id="173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0894"/>
            <a:ext cx="9144000" cy="601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2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0" y="838200"/>
            <a:ext cx="9144000" cy="6019800"/>
          </a:xfr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80000"/>
              </a:lnSpc>
              <a:buClr>
                <a:schemeClr val="accent2"/>
              </a:buClr>
              <a:buFont typeface="Wingdings" pitchFamily="2" charset="2"/>
              <a:buChar char="§"/>
            </a:pPr>
            <a:r>
              <a:rPr lang="en-US" sz="2800" b="1" dirty="0">
                <a:solidFill>
                  <a:srgbClr val="0000FF"/>
                </a:solidFill>
              </a:rPr>
              <a:t>Radio Button</a:t>
            </a:r>
            <a:r>
              <a:rPr lang="en-US" sz="2800" b="1" dirty="0"/>
              <a:t>:</a:t>
            </a:r>
            <a:r>
              <a:rPr lang="en-US" sz="1600" dirty="0"/>
              <a:t> </a:t>
            </a:r>
            <a:r>
              <a:rPr lang="en-US" sz="2200" dirty="0"/>
              <a:t>Radio buttons allow the users to select</a:t>
            </a:r>
          </a:p>
          <a:p>
            <a:pPr>
              <a:lnSpc>
                <a:spcPct val="80000"/>
              </a:lnSpc>
              <a:buClr>
                <a:schemeClr val="accent2"/>
              </a:buClr>
              <a:buFont typeface="Wingdings" pitchFamily="2" charset="2"/>
              <a:buNone/>
            </a:pPr>
            <a:r>
              <a:rPr lang="en-US" sz="2200" dirty="0"/>
              <a:t>only one option.</a:t>
            </a:r>
          </a:p>
          <a:p>
            <a:pPr>
              <a:lnSpc>
                <a:spcPct val="80000"/>
              </a:lnSpc>
              <a:buClr>
                <a:schemeClr val="accent2"/>
              </a:buClr>
              <a:buFont typeface="Wingdings" pitchFamily="2" charset="2"/>
              <a:buNone/>
            </a:pPr>
            <a:r>
              <a:rPr lang="en-US" sz="2200" b="1" dirty="0">
                <a:solidFill>
                  <a:srgbClr val="FF0000"/>
                </a:solidFill>
              </a:rPr>
              <a:t>&lt;INPUT TYPE=</a:t>
            </a:r>
            <a:r>
              <a:rPr lang="en-US" sz="2000" b="1" dirty="0">
                <a:solidFill>
                  <a:srgbClr val="0000CC"/>
                </a:solidFill>
              </a:rPr>
              <a:t>"</a:t>
            </a:r>
            <a:r>
              <a:rPr lang="en-US" sz="2200" b="1" dirty="0">
                <a:solidFill>
                  <a:srgbClr val="FF0000"/>
                </a:solidFill>
              </a:rPr>
              <a:t>RADIO</a:t>
            </a:r>
            <a:r>
              <a:rPr lang="en-US" sz="2000" b="1" dirty="0">
                <a:solidFill>
                  <a:srgbClr val="0000CC"/>
                </a:solidFill>
              </a:rPr>
              <a:t>"</a:t>
            </a:r>
            <a:r>
              <a:rPr lang="en-US" sz="2200" b="1" dirty="0">
                <a:solidFill>
                  <a:srgbClr val="FF0000"/>
                </a:solidFill>
              </a:rPr>
              <a:t>&gt;</a:t>
            </a:r>
          </a:p>
          <a:p>
            <a:pPr>
              <a:lnSpc>
                <a:spcPct val="80000"/>
              </a:lnSpc>
              <a:buClr>
                <a:schemeClr val="accent2"/>
              </a:buClr>
              <a:buFont typeface="Wingdings" pitchFamily="2" charset="2"/>
              <a:buNone/>
            </a:pPr>
            <a:r>
              <a:rPr lang="en-US" sz="2200" dirty="0"/>
              <a:t>Browser will display </a:t>
            </a:r>
          </a:p>
          <a:p>
            <a:pPr>
              <a:lnSpc>
                <a:spcPct val="80000"/>
              </a:lnSpc>
              <a:buClr>
                <a:schemeClr val="accent2"/>
              </a:buClr>
              <a:buFont typeface="Wingdings" pitchFamily="2" charset="2"/>
              <a:buNone/>
            </a:pPr>
            <a:endParaRPr lang="en-US" sz="2200" dirty="0"/>
          </a:p>
          <a:p>
            <a:pPr>
              <a:lnSpc>
                <a:spcPct val="80000"/>
              </a:lnSpc>
              <a:buClr>
                <a:schemeClr val="accent2"/>
              </a:buClr>
              <a:buFont typeface="Wingdings" pitchFamily="2" charset="2"/>
              <a:buNone/>
            </a:pPr>
            <a:r>
              <a:rPr lang="en-US" sz="2200" dirty="0"/>
              <a:t>Radio buttons have the following attributes:</a:t>
            </a:r>
          </a:p>
          <a:p>
            <a:pPr>
              <a:lnSpc>
                <a:spcPct val="80000"/>
              </a:lnSpc>
              <a:buClr>
                <a:schemeClr val="accent2"/>
              </a:buClr>
              <a:buFont typeface="Wingdings" pitchFamily="2" charset="2"/>
              <a:buChar char="§"/>
            </a:pPr>
            <a:r>
              <a:rPr lang="en-US" sz="2200" b="1" dirty="0">
                <a:solidFill>
                  <a:srgbClr val="FF0000"/>
                </a:solidFill>
              </a:rPr>
              <a:t>TYPE:</a:t>
            </a:r>
            <a:r>
              <a:rPr lang="en-US" sz="2200" dirty="0"/>
              <a:t> radio.</a:t>
            </a:r>
          </a:p>
          <a:p>
            <a:pPr>
              <a:lnSpc>
                <a:spcPct val="80000"/>
              </a:lnSpc>
              <a:buClr>
                <a:schemeClr val="accent2"/>
              </a:buClr>
              <a:buFont typeface="Wingdings" pitchFamily="2" charset="2"/>
              <a:buChar char="§"/>
            </a:pPr>
            <a:r>
              <a:rPr lang="en-US" sz="2200" b="1" dirty="0">
                <a:solidFill>
                  <a:srgbClr val="FF0000"/>
                </a:solidFill>
              </a:rPr>
              <a:t>CHECKED:</a:t>
            </a:r>
            <a:r>
              <a:rPr lang="en-US" sz="2200" dirty="0"/>
              <a:t> is blank or CHECKED as the initial status. Only one radio button can be checked</a:t>
            </a:r>
          </a:p>
          <a:p>
            <a:pPr>
              <a:lnSpc>
                <a:spcPct val="80000"/>
              </a:lnSpc>
              <a:buClr>
                <a:schemeClr val="accent2"/>
              </a:buClr>
              <a:buFont typeface="Wingdings" pitchFamily="2" charset="2"/>
              <a:buChar char="§"/>
            </a:pPr>
            <a:r>
              <a:rPr lang="en-US" sz="2400" b="1" dirty="0">
                <a:solidFill>
                  <a:srgbClr val="FF0000"/>
                </a:solidFill>
              </a:rPr>
              <a:t>NAME:</a:t>
            </a:r>
            <a:r>
              <a:rPr lang="en-US" sz="2200" dirty="0"/>
              <a:t> is the name of the variable to be sent to the CGI application.</a:t>
            </a:r>
          </a:p>
          <a:p>
            <a:pPr>
              <a:lnSpc>
                <a:spcPct val="80000"/>
              </a:lnSpc>
              <a:buClr>
                <a:schemeClr val="accent2"/>
              </a:buClr>
              <a:buFont typeface="Wingdings" pitchFamily="2" charset="2"/>
              <a:buChar char="§"/>
            </a:pPr>
            <a:r>
              <a:rPr lang="en-US" sz="2200" b="1" dirty="0">
                <a:solidFill>
                  <a:srgbClr val="FF0000"/>
                </a:solidFill>
              </a:rPr>
              <a:t>VALUE:</a:t>
            </a:r>
            <a:r>
              <a:rPr lang="en-US" sz="2200" dirty="0"/>
              <a:t> usually has a set value.</a:t>
            </a:r>
          </a:p>
          <a:p>
            <a:pPr>
              <a:lnSpc>
                <a:spcPct val="80000"/>
              </a:lnSpc>
              <a:buClr>
                <a:schemeClr val="accent2"/>
              </a:buClr>
              <a:buFont typeface="Wingdings" pitchFamily="2" charset="2"/>
              <a:buNone/>
            </a:pPr>
            <a:endParaRPr lang="en-US" sz="2200" dirty="0"/>
          </a:p>
        </p:txBody>
      </p:sp>
      <p:graphicFrame>
        <p:nvGraphicFramePr>
          <p:cNvPr id="111620" name="Object 4"/>
          <p:cNvGraphicFramePr>
            <a:graphicFrameLocks noChangeAspect="1"/>
          </p:cNvGraphicFramePr>
          <p:nvPr>
            <p:extLst>
              <p:ext uri="{D42A27DB-BD31-4B8C-83A1-F6EECF244321}">
                <p14:modId xmlns:p14="http://schemas.microsoft.com/office/powerpoint/2010/main" val="2225261528"/>
              </p:ext>
            </p:extLst>
          </p:nvPr>
        </p:nvGraphicFramePr>
        <p:xfrm>
          <a:off x="3505200" y="1905000"/>
          <a:ext cx="609600" cy="576263"/>
        </p:xfrm>
        <a:graphic>
          <a:graphicData uri="http://schemas.openxmlformats.org/presentationml/2006/ole">
            <mc:AlternateContent xmlns:mc="http://schemas.openxmlformats.org/markup-compatibility/2006">
              <mc:Choice xmlns:v="urn:schemas-microsoft-com:vml" Requires="v">
                <p:oleObj name="Bitmap Image" r:id="rId2" imgW="181096" imgH="171338" progId="Paint.Picture">
                  <p:embed/>
                </p:oleObj>
              </mc:Choice>
              <mc:Fallback>
                <p:oleObj name="Bitmap Image" r:id="rId2" imgW="181096" imgH="171338"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050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0" y="0"/>
            <a:ext cx="9144000" cy="762000"/>
          </a:xfrm>
          <a:ln/>
        </p:spPr>
        <p:style>
          <a:lnRef idx="1">
            <a:schemeClr val="accent4"/>
          </a:lnRef>
          <a:fillRef idx="2">
            <a:schemeClr val="accent4"/>
          </a:fillRef>
          <a:effectRef idx="1">
            <a:schemeClr val="accent4"/>
          </a:effectRef>
          <a:fontRef idx="minor">
            <a:schemeClr val="dk1"/>
          </a:fontRef>
        </p:style>
        <p:txBody>
          <a:bodyPr>
            <a:normAutofit fontScale="90000"/>
            <a:flatTx/>
          </a:bodyPr>
          <a:lstStyle/>
          <a:p>
            <a:pPr algn="ctr"/>
            <a:r>
              <a:rPr lang="en-US" sz="5400" b="1" dirty="0">
                <a:solidFill>
                  <a:srgbClr val="FFFF00"/>
                </a:solidFill>
              </a:rPr>
              <a:t>Radio Button</a:t>
            </a:r>
          </a:p>
        </p:txBody>
      </p:sp>
    </p:spTree>
    <p:extLst>
      <p:ext uri="{BB962C8B-B14F-4D97-AF65-F5344CB8AC3E}">
        <p14:creationId xmlns:p14="http://schemas.microsoft.com/office/powerpoint/2010/main" val="238819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0" name="Rectangle 10"/>
          <p:cNvSpPr>
            <a:spLocks noChangeArrowheads="1"/>
          </p:cNvSpPr>
          <p:nvPr/>
        </p:nvSpPr>
        <p:spPr bwMode="auto">
          <a:xfrm>
            <a:off x="0" y="0"/>
            <a:ext cx="9144000" cy="6858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en-US" sz="2400" b="1" dirty="0">
                <a:solidFill>
                  <a:srgbClr val="FF0000"/>
                </a:solidFill>
              </a:rPr>
              <a:t>&lt;HTML&gt; &lt;HEAD&gt;&lt;TITLE&gt;</a:t>
            </a:r>
            <a:r>
              <a:rPr lang="en-US" sz="2400" b="1" dirty="0" err="1">
                <a:solidFill>
                  <a:srgbClr val="FF0000"/>
                </a:solidFill>
              </a:rPr>
              <a:t>CheckBoxType</a:t>
            </a:r>
            <a:r>
              <a:rPr lang="en-US" sz="2400" b="1" dirty="0">
                <a:solidFill>
                  <a:srgbClr val="FF0000"/>
                </a:solidFill>
              </a:rPr>
              <a:t>&lt;/TITLE&gt; &lt;/HEAD&gt;</a:t>
            </a:r>
          </a:p>
          <a:p>
            <a:pPr eaLnBrk="1" hangingPunct="1"/>
            <a:r>
              <a:rPr lang="en-US" sz="2400" b="1" dirty="0">
                <a:solidFill>
                  <a:srgbClr val="FF0000"/>
                </a:solidFill>
              </a:rPr>
              <a:t>&lt;BODY&gt;</a:t>
            </a:r>
          </a:p>
          <a:p>
            <a:pPr eaLnBrk="1" hangingPunct="1"/>
            <a:r>
              <a:rPr lang="en-US" sz="2400" b="1" dirty="0"/>
              <a:t>&lt;h1&gt; &lt;font color=green&gt;Please check one of the following&lt;/font&gt;&lt;/h1&gt;</a:t>
            </a:r>
          </a:p>
          <a:p>
            <a:pPr eaLnBrk="1" hangingPunct="1"/>
            <a:r>
              <a:rPr lang="en-US" sz="2400" b="1" dirty="0">
                <a:solidFill>
                  <a:srgbClr val="0000CC"/>
                </a:solidFill>
              </a:rPr>
              <a:t>&lt;FORM name="fome3"  Action="</a:t>
            </a:r>
            <a:r>
              <a:rPr lang="en-US" sz="2400" b="1" dirty="0" err="1">
                <a:solidFill>
                  <a:srgbClr val="0000CC"/>
                </a:solidFill>
              </a:rPr>
              <a:t>url</a:t>
            </a:r>
            <a:r>
              <a:rPr lang="en-US" sz="2400" b="1" dirty="0">
                <a:solidFill>
                  <a:srgbClr val="0000CC"/>
                </a:solidFill>
              </a:rPr>
              <a:t>"  method="get"&gt;</a:t>
            </a:r>
          </a:p>
          <a:p>
            <a:pPr eaLnBrk="1" hangingPunct="1"/>
            <a:r>
              <a:rPr lang="en-US" sz="2400" b="1" dirty="0"/>
              <a:t>&lt;font color=red&gt; Select Country: &lt;/font&gt;&lt;BR&gt;</a:t>
            </a:r>
          </a:p>
          <a:p>
            <a:pPr eaLnBrk="1" hangingPunct="1"/>
            <a:r>
              <a:rPr lang="en-US" sz="2400" b="1" dirty="0" err="1">
                <a:solidFill>
                  <a:srgbClr val="FF0000"/>
                </a:solidFill>
              </a:rPr>
              <a:t>jordan</a:t>
            </a:r>
            <a:r>
              <a:rPr lang="en-US" sz="2400" b="1" dirty="0">
                <a:solidFill>
                  <a:srgbClr val="FF0000"/>
                </a:solidFill>
              </a:rPr>
              <a:t>:&lt;INPUT TYPE= "RADIO"  Name="country"  CHECKED&gt;&lt;BR&gt;</a:t>
            </a:r>
          </a:p>
          <a:p>
            <a:pPr eaLnBrk="1" hangingPunct="1"/>
            <a:r>
              <a:rPr lang="en-US" sz="2400" b="1" dirty="0">
                <a:solidFill>
                  <a:srgbClr val="0000CC"/>
                </a:solidFill>
              </a:rPr>
              <a:t>Yemen&lt;INPUT TYPE="</a:t>
            </a:r>
            <a:r>
              <a:rPr lang="en-US" sz="2400" b="1" dirty="0">
                <a:solidFill>
                  <a:srgbClr val="FF0000"/>
                </a:solidFill>
              </a:rPr>
              <a:t>RADIO</a:t>
            </a:r>
            <a:r>
              <a:rPr lang="en-US" sz="2400" b="1" dirty="0"/>
              <a:t> </a:t>
            </a:r>
            <a:r>
              <a:rPr lang="en-US" sz="2400" b="1" dirty="0">
                <a:solidFill>
                  <a:srgbClr val="0000CC"/>
                </a:solidFill>
              </a:rPr>
              <a:t>"  Name="country"&gt;&lt;BR&gt;</a:t>
            </a:r>
          </a:p>
          <a:p>
            <a:pPr eaLnBrk="1" hangingPunct="1"/>
            <a:r>
              <a:rPr lang="en-US" sz="2400" b="1" dirty="0">
                <a:solidFill>
                  <a:srgbClr val="0000CC"/>
                </a:solidFill>
              </a:rPr>
              <a:t>Qatar:&lt;INPUT TYPE="</a:t>
            </a:r>
            <a:r>
              <a:rPr lang="en-US" sz="2400" b="1" dirty="0">
                <a:solidFill>
                  <a:srgbClr val="FF0000"/>
                </a:solidFill>
              </a:rPr>
              <a:t>RADIO</a:t>
            </a:r>
            <a:r>
              <a:rPr lang="en-US" sz="2400" b="1" dirty="0">
                <a:solidFill>
                  <a:srgbClr val="0000CC"/>
                </a:solidFill>
              </a:rPr>
              <a:t>"  Name="country"&gt;&lt;BR&gt; &lt;BR&gt;</a:t>
            </a:r>
          </a:p>
          <a:p>
            <a:pPr eaLnBrk="1" hangingPunct="1"/>
            <a:r>
              <a:rPr lang="en-US" sz="2400" b="1" dirty="0"/>
              <a:t>&lt;font color=blue&gt;Select Language:&lt;/font&gt;&lt;BR&gt;</a:t>
            </a:r>
          </a:p>
          <a:p>
            <a:pPr eaLnBrk="1" hangingPunct="1"/>
            <a:r>
              <a:rPr lang="en-US" sz="2400" b="1" dirty="0">
                <a:solidFill>
                  <a:srgbClr val="009900"/>
                </a:solidFill>
              </a:rPr>
              <a:t>Arabic:&lt;INPUT TYPE="</a:t>
            </a:r>
            <a:r>
              <a:rPr lang="en-US" sz="2400" b="1" dirty="0">
                <a:solidFill>
                  <a:srgbClr val="FF0000"/>
                </a:solidFill>
              </a:rPr>
              <a:t>RADIO</a:t>
            </a:r>
            <a:r>
              <a:rPr lang="en-US" sz="2400" b="1" dirty="0">
                <a:solidFill>
                  <a:srgbClr val="009900"/>
                </a:solidFill>
              </a:rPr>
              <a:t>"  Name="language"  CHECKED&gt;&lt;BR&gt; English:&lt;INPUT TYPE=" </a:t>
            </a:r>
            <a:r>
              <a:rPr lang="en-US" sz="2400" b="1" dirty="0">
                <a:solidFill>
                  <a:srgbClr val="FF0000"/>
                </a:solidFill>
              </a:rPr>
              <a:t>RADIO</a:t>
            </a:r>
            <a:r>
              <a:rPr lang="en-US" sz="2400" b="1" dirty="0"/>
              <a:t> </a:t>
            </a:r>
            <a:r>
              <a:rPr lang="en-US" sz="2400" b="1" dirty="0">
                <a:solidFill>
                  <a:srgbClr val="009900"/>
                </a:solidFill>
              </a:rPr>
              <a:t>" Name="language"&gt;&lt;BR&gt;</a:t>
            </a:r>
          </a:p>
          <a:p>
            <a:pPr eaLnBrk="1" hangingPunct="1"/>
            <a:r>
              <a:rPr lang="en-US" sz="2400" b="1" dirty="0">
                <a:solidFill>
                  <a:srgbClr val="009900"/>
                </a:solidFill>
              </a:rPr>
              <a:t>French:&lt;INPUT TYPE=" </a:t>
            </a:r>
            <a:r>
              <a:rPr lang="en-US" sz="2400" b="1" dirty="0">
                <a:solidFill>
                  <a:srgbClr val="FF0000"/>
                </a:solidFill>
              </a:rPr>
              <a:t>RADIO</a:t>
            </a:r>
            <a:r>
              <a:rPr lang="en-US" sz="2400" b="1" dirty="0"/>
              <a:t> </a:t>
            </a:r>
            <a:r>
              <a:rPr lang="en-US" sz="2400" b="1" dirty="0">
                <a:solidFill>
                  <a:srgbClr val="009900"/>
                </a:solidFill>
              </a:rPr>
              <a:t>"  Name="language"&gt;</a:t>
            </a:r>
            <a:r>
              <a:rPr lang="en-US" sz="2400" b="1" dirty="0"/>
              <a:t> </a:t>
            </a:r>
            <a:r>
              <a:rPr lang="en-US" sz="2400" b="1" dirty="0">
                <a:solidFill>
                  <a:srgbClr val="FF0000"/>
                </a:solidFill>
              </a:rPr>
              <a:t>&lt;BR&gt;&lt;/FORM&gt; &lt;/BODY&gt;&lt;/HTML&gt;</a:t>
            </a:r>
          </a:p>
        </p:txBody>
      </p:sp>
    </p:spTree>
    <p:extLst>
      <p:ext uri="{BB962C8B-B14F-4D97-AF65-F5344CB8AC3E}">
        <p14:creationId xmlns:p14="http://schemas.microsoft.com/office/powerpoint/2010/main" val="2241763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68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57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ChangeArrowheads="1"/>
          </p:cNvSpPr>
          <p:nvPr/>
        </p:nvSpPr>
        <p:spPr bwMode="auto">
          <a:xfrm>
            <a:off x="0" y="228600"/>
            <a:ext cx="8991600"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400" b="1" dirty="0">
                <a:solidFill>
                  <a:srgbClr val="0000CC"/>
                </a:solidFill>
              </a:rPr>
              <a:t>&lt;HTML&gt;&lt;HEAD&gt;</a:t>
            </a:r>
          </a:p>
          <a:p>
            <a:pPr eaLnBrk="1" hangingPunct="1"/>
            <a:r>
              <a:rPr lang="en-US" sz="2400" b="1" dirty="0">
                <a:solidFill>
                  <a:srgbClr val="0000CC"/>
                </a:solidFill>
              </a:rPr>
              <a:t>&lt;TITLE&gt;</a:t>
            </a:r>
            <a:r>
              <a:rPr lang="en-US" sz="2400" b="1" dirty="0" err="1">
                <a:solidFill>
                  <a:srgbClr val="0000CC"/>
                </a:solidFill>
              </a:rPr>
              <a:t>RADIOBox</a:t>
            </a:r>
            <a:r>
              <a:rPr lang="en-US" sz="2400" b="1" dirty="0">
                <a:solidFill>
                  <a:srgbClr val="0000CC"/>
                </a:solidFill>
              </a:rPr>
              <a:t>&lt;/TITLE&gt; &lt;/HEAD&gt;</a:t>
            </a:r>
          </a:p>
          <a:p>
            <a:pPr eaLnBrk="1" hangingPunct="1"/>
            <a:r>
              <a:rPr lang="en-US" sz="2400" b="1" dirty="0">
                <a:solidFill>
                  <a:srgbClr val="0000CC"/>
                </a:solidFill>
              </a:rPr>
              <a:t>&lt;BODY&gt;</a:t>
            </a:r>
          </a:p>
          <a:p>
            <a:pPr eaLnBrk="1" hangingPunct="1"/>
            <a:r>
              <a:rPr lang="en-US" sz="2400" b="1" dirty="0">
                <a:solidFill>
                  <a:srgbClr val="FF0000"/>
                </a:solidFill>
              </a:rPr>
              <a:t>Form #1:</a:t>
            </a:r>
          </a:p>
          <a:p>
            <a:pPr eaLnBrk="1" hangingPunct="1"/>
            <a:r>
              <a:rPr lang="en-US" sz="2400" b="1" dirty="0"/>
              <a:t>&lt;FORM&gt;</a:t>
            </a:r>
          </a:p>
          <a:p>
            <a:pPr eaLnBrk="1" hangingPunct="1"/>
            <a:r>
              <a:rPr lang="en-US" sz="2400" b="1" dirty="0"/>
              <a:t>  &lt;INPUT TYPE="radio" NAME="choice" VALUE="one"&gt; Yes.</a:t>
            </a:r>
          </a:p>
          <a:p>
            <a:pPr eaLnBrk="1" hangingPunct="1"/>
            <a:r>
              <a:rPr lang="en-US" sz="2400" b="1" dirty="0"/>
              <a:t>   &lt;INPUT TYPE="radio" NAME="choice" VALUE="two"&gt; No.</a:t>
            </a:r>
          </a:p>
          <a:p>
            <a:pPr eaLnBrk="1" hangingPunct="1"/>
            <a:r>
              <a:rPr lang="en-US" sz="2400" b="1" dirty="0"/>
              <a:t>&lt;/FORM&gt;</a:t>
            </a:r>
          </a:p>
          <a:p>
            <a:pPr eaLnBrk="1" hangingPunct="1"/>
            <a:r>
              <a:rPr lang="en-US" sz="2800" b="1" dirty="0"/>
              <a:t>&lt;HR color=red size="10" &gt;</a:t>
            </a:r>
          </a:p>
          <a:p>
            <a:pPr eaLnBrk="1" hangingPunct="1"/>
            <a:r>
              <a:rPr lang="en-US" sz="2400" b="1" dirty="0">
                <a:solidFill>
                  <a:srgbClr val="FF0000"/>
                </a:solidFill>
              </a:rPr>
              <a:t>Form #2:</a:t>
            </a:r>
          </a:p>
          <a:p>
            <a:pPr eaLnBrk="1" hangingPunct="1"/>
            <a:r>
              <a:rPr lang="en-US" sz="2400" b="1" dirty="0"/>
              <a:t>&lt;FORM&gt;</a:t>
            </a:r>
          </a:p>
          <a:p>
            <a:pPr eaLnBrk="1" hangingPunct="1"/>
            <a:r>
              <a:rPr lang="en-US" sz="2400" b="1" dirty="0"/>
              <a:t>      &lt;INPUT TYPE="radio" NAME="choice" VALUE="three" CHECKED&gt; Yes.</a:t>
            </a:r>
          </a:p>
          <a:p>
            <a:pPr eaLnBrk="1" hangingPunct="1"/>
            <a:r>
              <a:rPr lang="en-US" sz="2400" b="1" dirty="0"/>
              <a:t>   &lt;INPUT TYPE="radio" NAME="choice" VALUE="four"&gt; No.</a:t>
            </a:r>
          </a:p>
          <a:p>
            <a:pPr eaLnBrk="1" hangingPunct="1"/>
            <a:r>
              <a:rPr lang="en-US" sz="2400" b="1" dirty="0"/>
              <a:t>&lt;/FORM&gt;</a:t>
            </a:r>
          </a:p>
          <a:p>
            <a:pPr eaLnBrk="1" hangingPunct="1"/>
            <a:r>
              <a:rPr lang="en-US" sz="2400" b="1" dirty="0"/>
              <a:t>&lt;/BODY&gt;&lt;/HTML&gt;</a:t>
            </a:r>
          </a:p>
        </p:txBody>
      </p:sp>
    </p:spTree>
    <p:extLst>
      <p:ext uri="{BB962C8B-B14F-4D97-AF65-F5344CB8AC3E}">
        <p14:creationId xmlns:p14="http://schemas.microsoft.com/office/powerpoint/2010/main" val="38715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80000"/>
              </a:lnSpc>
            </a:pPr>
            <a:endParaRPr lang="en-US" sz="2400" u="sng" dirty="0"/>
          </a:p>
          <a:p>
            <a:pPr>
              <a:lnSpc>
                <a:spcPct val="80000"/>
              </a:lnSpc>
            </a:pPr>
            <a:r>
              <a:rPr lang="en-US" dirty="0"/>
              <a:t>The class selector is used to specify a style for a group of elements. Unlike the id selector, the class selector is most often used on several elements. </a:t>
            </a:r>
          </a:p>
          <a:p>
            <a:pPr>
              <a:lnSpc>
                <a:spcPct val="80000"/>
              </a:lnSpc>
            </a:pPr>
            <a:r>
              <a:rPr lang="en-US" dirty="0"/>
              <a:t>This allows you to set a particular style for any HTML elements with the same class. </a:t>
            </a:r>
          </a:p>
          <a:p>
            <a:pPr>
              <a:lnSpc>
                <a:spcPct val="80000"/>
              </a:lnSpc>
            </a:pPr>
            <a:r>
              <a:rPr lang="en-US" dirty="0"/>
              <a:t>The class selector uses the HTML class attribute, and is defined with a "."</a:t>
            </a:r>
          </a:p>
          <a:p>
            <a:pPr>
              <a:lnSpc>
                <a:spcPct val="80000"/>
              </a:lnSpc>
            </a:pPr>
            <a:r>
              <a:rPr lang="en-US" dirty="0"/>
              <a:t>In the example below, all HTML elements with class="center" will be center-aligned:</a:t>
            </a:r>
          </a:p>
          <a:p>
            <a:pPr>
              <a:lnSpc>
                <a:spcPct val="80000"/>
              </a:lnSpc>
            </a:pPr>
            <a:r>
              <a:rPr lang="en-US" b="1" u="sng" dirty="0">
                <a:solidFill>
                  <a:srgbClr val="660033"/>
                </a:solidFill>
              </a:rPr>
              <a:t>Example</a:t>
            </a:r>
          </a:p>
          <a:p>
            <a:pPr>
              <a:lnSpc>
                <a:spcPct val="80000"/>
              </a:lnSpc>
            </a:pPr>
            <a:r>
              <a:rPr lang="en-US" dirty="0"/>
              <a:t>.center </a:t>
            </a:r>
          </a:p>
          <a:p>
            <a:pPr>
              <a:lnSpc>
                <a:spcPct val="80000"/>
              </a:lnSpc>
            </a:pPr>
            <a:r>
              <a:rPr lang="en-US" dirty="0"/>
              <a:t>{</a:t>
            </a:r>
          </a:p>
          <a:p>
            <a:pPr>
              <a:lnSpc>
                <a:spcPct val="80000"/>
              </a:lnSpc>
            </a:pPr>
            <a:r>
              <a:rPr lang="en-US" dirty="0" err="1"/>
              <a:t>text-align:center</a:t>
            </a:r>
            <a:r>
              <a:rPr lang="en-US" dirty="0"/>
              <a:t>;</a:t>
            </a:r>
          </a:p>
          <a:p>
            <a:pPr>
              <a:lnSpc>
                <a:spcPct val="80000"/>
              </a:lnSpc>
            </a:pPr>
            <a:r>
              <a:rPr lang="en-US" dirty="0"/>
              <a:t>} </a:t>
            </a:r>
            <a:br>
              <a:rPr lang="en-US" dirty="0"/>
            </a:br>
            <a:endParaRPr lang="en-US" dirty="0"/>
          </a:p>
          <a:p>
            <a:pPr>
              <a:lnSpc>
                <a:spcPct val="80000"/>
              </a:lnSpc>
            </a:pPr>
            <a:r>
              <a:rPr lang="en-US" dirty="0"/>
              <a:t>In the example below, all p elements with class="center" will be center-aligned:</a:t>
            </a:r>
          </a:p>
          <a:p>
            <a:pPr>
              <a:lnSpc>
                <a:spcPct val="80000"/>
              </a:lnSpc>
            </a:pPr>
            <a:r>
              <a:rPr lang="en-US" dirty="0"/>
              <a:t>Example</a:t>
            </a:r>
          </a:p>
          <a:p>
            <a:pPr>
              <a:lnSpc>
                <a:spcPct val="80000"/>
              </a:lnSpc>
            </a:pPr>
            <a:r>
              <a:rPr lang="en-US" dirty="0" err="1"/>
              <a:t>p.center</a:t>
            </a:r>
            <a:r>
              <a:rPr lang="en-US" dirty="0"/>
              <a:t> {</a:t>
            </a:r>
            <a:r>
              <a:rPr lang="en-US" dirty="0" err="1"/>
              <a:t>text-align:center</a:t>
            </a:r>
            <a:r>
              <a:rPr lang="en-US" dirty="0"/>
              <a:t>;} </a:t>
            </a:r>
          </a:p>
        </p:txBody>
      </p:sp>
      <p:sp>
        <p:nvSpPr>
          <p:cNvPr id="2" name="Title 1"/>
          <p:cNvSpPr>
            <a:spLocks noGrp="1"/>
          </p:cNvSpPr>
          <p:nvPr>
            <p:ph type="title"/>
          </p:nvPr>
        </p:nvSpPr>
        <p:spPr/>
        <p:txBody>
          <a:bodyPr/>
          <a:lstStyle/>
          <a:p>
            <a:r>
              <a:rPr lang="en-US" u="sng" dirty="0"/>
              <a:t>The class Selector</a:t>
            </a:r>
            <a:endParaRPr lang="en-US" dirty="0"/>
          </a:p>
        </p:txBody>
      </p:sp>
    </p:spTree>
    <p:extLst>
      <p:ext uri="{BB962C8B-B14F-4D97-AF65-F5344CB8AC3E}">
        <p14:creationId xmlns:p14="http://schemas.microsoft.com/office/powerpoint/2010/main" val="225332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0" y="1066800"/>
            <a:ext cx="9144000" cy="5791200"/>
          </a:xfr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90000"/>
              </a:lnSpc>
              <a:buClr>
                <a:schemeClr val="accent2"/>
              </a:buClr>
              <a:buFont typeface="Wingdings" pitchFamily="2" charset="2"/>
              <a:buChar char="§"/>
            </a:pPr>
            <a:r>
              <a:rPr lang="en-US" sz="2800" b="1" dirty="0">
                <a:solidFill>
                  <a:srgbClr val="0000FF"/>
                </a:solidFill>
              </a:rPr>
              <a:t>Push Button:</a:t>
            </a:r>
            <a:r>
              <a:rPr lang="en-US" sz="2400" dirty="0"/>
              <a:t> This element would be used with</a:t>
            </a:r>
          </a:p>
          <a:p>
            <a:pPr>
              <a:lnSpc>
                <a:spcPct val="90000"/>
              </a:lnSpc>
              <a:buClr>
                <a:schemeClr val="accent2"/>
              </a:buClr>
              <a:buFont typeface="Wingdings" pitchFamily="2" charset="2"/>
              <a:buNone/>
            </a:pPr>
            <a:r>
              <a:rPr lang="en-US" sz="2400" dirty="0"/>
              <a:t>JavaScript to cause an action to take place.</a:t>
            </a:r>
          </a:p>
          <a:p>
            <a:pPr>
              <a:lnSpc>
                <a:spcPct val="90000"/>
              </a:lnSpc>
              <a:buClr>
                <a:schemeClr val="accent2"/>
              </a:buClr>
              <a:buFont typeface="Wingdings" pitchFamily="2" charset="2"/>
              <a:buNone/>
            </a:pPr>
            <a:r>
              <a:rPr lang="en-US" sz="2400" b="1" dirty="0">
                <a:solidFill>
                  <a:srgbClr val="FF0000"/>
                </a:solidFill>
              </a:rPr>
              <a:t>&lt;INPUT TYPE=</a:t>
            </a:r>
            <a:r>
              <a:rPr lang="en-US" sz="2400" b="1" dirty="0">
                <a:solidFill>
                  <a:srgbClr val="0000CC"/>
                </a:solidFill>
              </a:rPr>
              <a:t>"</a:t>
            </a:r>
            <a:r>
              <a:rPr lang="en-US" sz="2400" b="1" dirty="0">
                <a:solidFill>
                  <a:srgbClr val="FF0000"/>
                </a:solidFill>
              </a:rPr>
              <a:t>BUTTON</a:t>
            </a:r>
            <a:r>
              <a:rPr lang="en-US" sz="2400" b="1" dirty="0">
                <a:solidFill>
                  <a:srgbClr val="0000CC"/>
                </a:solidFill>
              </a:rPr>
              <a:t>"</a:t>
            </a:r>
            <a:r>
              <a:rPr lang="en-US" sz="2400" b="1" dirty="0">
                <a:solidFill>
                  <a:srgbClr val="FF0000"/>
                </a:solidFill>
              </a:rPr>
              <a:t>&gt;</a:t>
            </a:r>
          </a:p>
          <a:p>
            <a:pPr>
              <a:lnSpc>
                <a:spcPct val="90000"/>
              </a:lnSpc>
              <a:buClr>
                <a:schemeClr val="accent2"/>
              </a:buClr>
              <a:buFont typeface="Wingdings" pitchFamily="2" charset="2"/>
              <a:buNone/>
            </a:pPr>
            <a:r>
              <a:rPr lang="en-US" sz="2400" dirty="0"/>
              <a:t>Browser will display </a:t>
            </a:r>
          </a:p>
          <a:p>
            <a:pPr>
              <a:lnSpc>
                <a:spcPct val="90000"/>
              </a:lnSpc>
              <a:buClr>
                <a:schemeClr val="accent2"/>
              </a:buClr>
              <a:buFont typeface="Wingdings" pitchFamily="2" charset="2"/>
              <a:buNone/>
            </a:pPr>
            <a:endParaRPr lang="en-US" sz="2400" dirty="0"/>
          </a:p>
          <a:p>
            <a:pPr>
              <a:lnSpc>
                <a:spcPct val="90000"/>
              </a:lnSpc>
              <a:buClr>
                <a:schemeClr val="accent2"/>
              </a:buClr>
              <a:buFont typeface="Wingdings" pitchFamily="2" charset="2"/>
              <a:buNone/>
            </a:pPr>
            <a:endParaRPr lang="en-US" sz="2400" dirty="0"/>
          </a:p>
          <a:p>
            <a:pPr>
              <a:lnSpc>
                <a:spcPct val="90000"/>
              </a:lnSpc>
              <a:buClr>
                <a:schemeClr val="accent2"/>
              </a:buClr>
              <a:buFont typeface="Wingdings" pitchFamily="2" charset="2"/>
              <a:buNone/>
            </a:pPr>
            <a:r>
              <a:rPr lang="en-US" sz="2400" dirty="0"/>
              <a:t>Push Button has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button.</a:t>
            </a:r>
          </a:p>
          <a:p>
            <a:pPr>
              <a:lnSpc>
                <a:spcPct val="90000"/>
              </a:lnSpc>
              <a:buClr>
                <a:schemeClr val="accent2"/>
              </a:buClr>
              <a:buFont typeface="Wingdings" pitchFamily="2" charset="2"/>
              <a:buChar char="§"/>
            </a:pPr>
            <a:r>
              <a:rPr lang="en-US" sz="2400" b="1" dirty="0">
                <a:solidFill>
                  <a:srgbClr val="FF0000"/>
                </a:solidFill>
              </a:rPr>
              <a:t>NAME:</a:t>
            </a:r>
            <a:r>
              <a:rPr lang="en-US" sz="2400" dirty="0"/>
              <a:t> is the name of the button to be used in scripting. </a:t>
            </a:r>
          </a:p>
          <a:p>
            <a:pPr>
              <a:lnSpc>
                <a:spcPct val="90000"/>
              </a:lnSpc>
              <a:buClr>
                <a:schemeClr val="accent2"/>
              </a:buClr>
              <a:buFont typeface="Wingdings" pitchFamily="2" charset="2"/>
              <a:buChar char="§"/>
            </a:pPr>
            <a:r>
              <a:rPr lang="en-US" sz="2400" b="1" dirty="0">
                <a:solidFill>
                  <a:srgbClr val="FF0000"/>
                </a:solidFill>
              </a:rPr>
              <a:t>VALUE:</a:t>
            </a:r>
            <a:r>
              <a:rPr lang="en-US" sz="2400" dirty="0"/>
              <a:t> determines the text label on the button.</a:t>
            </a:r>
          </a:p>
        </p:txBody>
      </p:sp>
      <p:graphicFrame>
        <p:nvGraphicFramePr>
          <p:cNvPr id="113668" name="Object 4"/>
          <p:cNvGraphicFramePr>
            <a:graphicFrameLocks noChangeAspect="1"/>
          </p:cNvGraphicFramePr>
          <p:nvPr>
            <p:extLst>
              <p:ext uri="{D42A27DB-BD31-4B8C-83A1-F6EECF244321}">
                <p14:modId xmlns:p14="http://schemas.microsoft.com/office/powerpoint/2010/main" val="2123714374"/>
              </p:ext>
            </p:extLst>
          </p:nvPr>
        </p:nvGraphicFramePr>
        <p:xfrm>
          <a:off x="2895600" y="2743200"/>
          <a:ext cx="1581150" cy="481013"/>
        </p:xfrm>
        <a:graphic>
          <a:graphicData uri="http://schemas.openxmlformats.org/presentationml/2006/ole">
            <mc:AlternateContent xmlns:mc="http://schemas.openxmlformats.org/markup-compatibility/2006">
              <mc:Choice xmlns:v="urn:schemas-microsoft-com:vml" Requires="v">
                <p:oleObj name="Bitmap Image" r:id="rId2" imgW="876190" imgH="266737" progId="Paint.Picture">
                  <p:embed/>
                </p:oleObj>
              </mc:Choice>
              <mc:Fallback>
                <p:oleObj name="Bitmap Image" r:id="rId2" imgW="876190" imgH="266737"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432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p:cNvSpPr>
            <a:spLocks noGrp="1" noChangeArrowheads="1"/>
          </p:cNvSpPr>
          <p:nvPr>
            <p:ph type="title"/>
          </p:nvPr>
        </p:nvSpPr>
        <p:spPr>
          <a:xfrm>
            <a:off x="0" y="0"/>
            <a:ext cx="9144000" cy="1036638"/>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a:solidFill>
                  <a:srgbClr val="FFFF00"/>
                </a:solidFill>
              </a:rPr>
              <a:t>Push Button</a:t>
            </a:r>
          </a:p>
        </p:txBody>
      </p:sp>
    </p:spTree>
    <p:extLst>
      <p:ext uri="{BB962C8B-B14F-4D97-AF65-F5344CB8AC3E}">
        <p14:creationId xmlns:p14="http://schemas.microsoft.com/office/powerpoint/2010/main" val="1530327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AD6F7C-646F-433D-8D47-78E95595C7F0}" type="slidenum">
              <a:rPr lang="ar-SA"/>
              <a:pPr/>
              <a:t>31</a:t>
            </a:fld>
            <a:endParaRPr lang="en-US"/>
          </a:p>
        </p:txBody>
      </p:sp>
      <p:sp>
        <p:nvSpPr>
          <p:cNvPr id="182275" name="Rectangle 3"/>
          <p:cNvSpPr>
            <a:spLocks noGrp="1" noChangeArrowheads="1"/>
          </p:cNvSpPr>
          <p:nvPr>
            <p:ph type="body" idx="1"/>
          </p:nvPr>
        </p:nvSpPr>
        <p:spPr>
          <a:xfrm>
            <a:off x="0" y="76200"/>
            <a:ext cx="9144000" cy="6781800"/>
          </a:xfrm>
        </p:spPr>
        <p:style>
          <a:lnRef idx="1">
            <a:schemeClr val="accent1"/>
          </a:lnRef>
          <a:fillRef idx="2">
            <a:schemeClr val="accent1"/>
          </a:fillRef>
          <a:effectRef idx="1">
            <a:schemeClr val="accent1"/>
          </a:effectRef>
          <a:fontRef idx="minor">
            <a:schemeClr val="dk1"/>
          </a:fontRef>
        </p:style>
        <p:txBody>
          <a:bodyPr>
            <a:normAutofit/>
          </a:bodyPr>
          <a:lstStyle/>
          <a:p>
            <a:pPr>
              <a:lnSpc>
                <a:spcPct val="90000"/>
              </a:lnSpc>
              <a:buFontTx/>
              <a:buNone/>
            </a:pPr>
            <a:r>
              <a:rPr lang="en-US" sz="2600" b="1" dirty="0">
                <a:solidFill>
                  <a:srgbClr val="FF0000"/>
                </a:solidFill>
              </a:rPr>
              <a:t>&lt;DIV align="center"&gt;&lt;BR&gt;&lt;BR&gt;</a:t>
            </a:r>
          </a:p>
          <a:p>
            <a:pPr>
              <a:lnSpc>
                <a:spcPct val="90000"/>
              </a:lnSpc>
              <a:buFontTx/>
              <a:buNone/>
            </a:pPr>
            <a:r>
              <a:rPr lang="en-US" sz="2600" b="1" dirty="0">
                <a:solidFill>
                  <a:srgbClr val="009900"/>
                </a:solidFill>
              </a:rPr>
              <a:t>&lt;FORM&gt;</a:t>
            </a:r>
          </a:p>
          <a:p>
            <a:pPr>
              <a:lnSpc>
                <a:spcPct val="90000"/>
              </a:lnSpc>
              <a:buFontTx/>
              <a:buNone/>
            </a:pPr>
            <a:r>
              <a:rPr lang="en-US" sz="2600" b="1" dirty="0">
                <a:solidFill>
                  <a:srgbClr val="0000CC"/>
                </a:solidFill>
              </a:rPr>
              <a:t>&lt;FONT Color=red&gt;</a:t>
            </a:r>
          </a:p>
          <a:p>
            <a:pPr>
              <a:lnSpc>
                <a:spcPct val="90000"/>
              </a:lnSpc>
              <a:buFontTx/>
              <a:buNone/>
            </a:pPr>
            <a:r>
              <a:rPr lang="en-US" sz="2600" b="1" dirty="0">
                <a:solidFill>
                  <a:srgbClr val="0000CC"/>
                </a:solidFill>
              </a:rPr>
              <a:t>&lt;h1&gt;Press Here to see a baby crying:&lt;BR&gt;</a:t>
            </a:r>
          </a:p>
          <a:p>
            <a:pPr>
              <a:lnSpc>
                <a:spcPct val="90000"/>
              </a:lnSpc>
              <a:buFontTx/>
              <a:buNone/>
            </a:pPr>
            <a:r>
              <a:rPr lang="en-US" sz="2600" b="1" dirty="0">
                <a:solidFill>
                  <a:srgbClr val="0000CC"/>
                </a:solidFill>
              </a:rPr>
              <a:t>&lt;INPUT TYPE="button" VALUE="</a:t>
            </a:r>
            <a:r>
              <a:rPr lang="en-US" sz="2600" b="1" dirty="0" err="1">
                <a:solidFill>
                  <a:srgbClr val="0000CC"/>
                </a:solidFill>
              </a:rPr>
              <a:t>PressMe</a:t>
            </a:r>
            <a:r>
              <a:rPr lang="en-US" sz="2600" b="1" dirty="0">
                <a:solidFill>
                  <a:srgbClr val="0000CC"/>
                </a:solidFill>
              </a:rPr>
              <a:t>"&gt;&lt;BR&gt;&lt;BR&gt;</a:t>
            </a:r>
          </a:p>
          <a:p>
            <a:pPr>
              <a:lnSpc>
                <a:spcPct val="90000"/>
              </a:lnSpc>
              <a:buFontTx/>
              <a:buNone/>
            </a:pPr>
            <a:r>
              <a:rPr lang="en-US" sz="2600" b="1" dirty="0">
                <a:solidFill>
                  <a:srgbClr val="FF0000"/>
                </a:solidFill>
              </a:rPr>
              <a:t>&lt;FONT Color=blue&gt;</a:t>
            </a:r>
          </a:p>
          <a:p>
            <a:pPr>
              <a:lnSpc>
                <a:spcPct val="90000"/>
              </a:lnSpc>
              <a:buFontTx/>
              <a:buNone/>
            </a:pPr>
            <a:r>
              <a:rPr lang="en-US" sz="2600" b="1" dirty="0">
                <a:solidFill>
                  <a:srgbClr val="FF0000"/>
                </a:solidFill>
              </a:rPr>
              <a:t>Click Here to see a baby shouting:&lt;BR&gt;</a:t>
            </a:r>
          </a:p>
          <a:p>
            <a:pPr>
              <a:lnSpc>
                <a:spcPct val="90000"/>
              </a:lnSpc>
              <a:buFontTx/>
              <a:buNone/>
            </a:pPr>
            <a:r>
              <a:rPr lang="en-US" sz="2600" b="1" dirty="0">
                <a:solidFill>
                  <a:srgbClr val="FF0000"/>
                </a:solidFill>
              </a:rPr>
              <a:t>&lt;INPUT TYPE="button" VALUE="</a:t>
            </a:r>
            <a:r>
              <a:rPr lang="en-US" sz="2600" b="1" dirty="0" err="1">
                <a:solidFill>
                  <a:srgbClr val="FF0000"/>
                </a:solidFill>
              </a:rPr>
              <a:t>ClickMe</a:t>
            </a:r>
            <a:r>
              <a:rPr lang="en-US" sz="2600" b="1" dirty="0">
                <a:solidFill>
                  <a:srgbClr val="FF0000"/>
                </a:solidFill>
              </a:rPr>
              <a:t>" &gt; &lt;BR&gt;&lt;BR&gt;</a:t>
            </a:r>
          </a:p>
          <a:p>
            <a:pPr>
              <a:lnSpc>
                <a:spcPct val="90000"/>
              </a:lnSpc>
              <a:buFontTx/>
              <a:buNone/>
            </a:pPr>
            <a:r>
              <a:rPr lang="en-US" sz="2600" b="1" dirty="0"/>
              <a:t>&lt;FONT Color=green&gt;</a:t>
            </a:r>
          </a:p>
          <a:p>
            <a:pPr>
              <a:lnSpc>
                <a:spcPct val="90000"/>
              </a:lnSpc>
              <a:buFontTx/>
              <a:buNone/>
            </a:pPr>
            <a:r>
              <a:rPr lang="en-US" sz="2600" b="1" dirty="0"/>
              <a:t>Hit Here to see a baby eating:&lt;BR&gt;</a:t>
            </a:r>
          </a:p>
          <a:p>
            <a:pPr>
              <a:lnSpc>
                <a:spcPct val="90000"/>
              </a:lnSpc>
              <a:buFontTx/>
              <a:buNone/>
            </a:pPr>
            <a:r>
              <a:rPr lang="en-US" sz="2600" b="1" dirty="0"/>
              <a:t>&lt;INPUT TYPE="button" VALUE="</a:t>
            </a:r>
            <a:r>
              <a:rPr lang="en-US" sz="2600" b="1" dirty="0" err="1"/>
              <a:t>HitME</a:t>
            </a:r>
            <a:r>
              <a:rPr lang="en-US" sz="2600" b="1" dirty="0"/>
              <a:t>" &gt; &lt;BR&gt;&lt;BR&gt;</a:t>
            </a:r>
          </a:p>
          <a:p>
            <a:pPr>
              <a:lnSpc>
                <a:spcPct val="90000"/>
              </a:lnSpc>
              <a:buFontTx/>
              <a:buNone/>
            </a:pPr>
            <a:r>
              <a:rPr lang="en-US" sz="2600" b="1" dirty="0"/>
              <a:t>&lt;FONT Color=yellow&gt;</a:t>
            </a:r>
          </a:p>
          <a:p>
            <a:pPr>
              <a:lnSpc>
                <a:spcPct val="90000"/>
              </a:lnSpc>
              <a:buFontTx/>
              <a:buNone/>
            </a:pPr>
            <a:r>
              <a:rPr lang="en-US" sz="2600" b="1" dirty="0">
                <a:solidFill>
                  <a:srgbClr val="FF0000"/>
                </a:solidFill>
              </a:rPr>
              <a:t>&lt;/FORM&gt;&lt;/DIV&gt;</a:t>
            </a:r>
          </a:p>
        </p:txBody>
      </p:sp>
    </p:spTree>
    <p:extLst>
      <p:ext uri="{BB962C8B-B14F-4D97-AF65-F5344CB8AC3E}">
        <p14:creationId xmlns:p14="http://schemas.microsoft.com/office/powerpoint/2010/main" val="3029101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58A5FEA-54EF-43C3-A212-8EC20828F2E6}" type="slidenum">
              <a:rPr lang="ar-SA"/>
              <a:pPr/>
              <a:t>32</a:t>
            </a:fld>
            <a:endParaRPr lang="en-US"/>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963"/>
            <a:ext cx="9144000" cy="665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3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5D70E-66BC-4553-97D8-2B7918ED377C}" type="slidenum">
              <a:rPr lang="ar-SA"/>
              <a:pPr/>
              <a:t>33</a:t>
            </a:fld>
            <a:endParaRPr lang="en-US"/>
          </a:p>
        </p:txBody>
      </p:sp>
      <p:sp>
        <p:nvSpPr>
          <p:cNvPr id="114691" name="Rectangle 3"/>
          <p:cNvSpPr>
            <a:spLocks noGrp="1" noChangeArrowheads="1"/>
          </p:cNvSpPr>
          <p:nvPr>
            <p:ph type="body" idx="1"/>
          </p:nvPr>
        </p:nvSpPr>
        <p:spPr>
          <a:xfrm>
            <a:off x="0" y="1066800"/>
            <a:ext cx="9067800" cy="5715000"/>
          </a:xfr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90000"/>
              </a:lnSpc>
              <a:buClr>
                <a:schemeClr val="accent2"/>
              </a:buClr>
              <a:buFont typeface="Wingdings" pitchFamily="2" charset="2"/>
              <a:buChar char="§"/>
            </a:pPr>
            <a:r>
              <a:rPr lang="en-US" sz="2800" b="1" dirty="0">
                <a:solidFill>
                  <a:srgbClr val="0000FF"/>
                </a:solidFill>
              </a:rPr>
              <a:t>Submit:</a:t>
            </a:r>
            <a:r>
              <a:rPr lang="en-US" sz="2400" dirty="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dirty="0">
                <a:solidFill>
                  <a:srgbClr val="FF0000"/>
                </a:solidFill>
              </a:rPr>
              <a:t>&lt;INPUT TYPE=“SUBMIT”&gt;</a:t>
            </a:r>
          </a:p>
          <a:p>
            <a:pPr>
              <a:lnSpc>
                <a:spcPct val="90000"/>
              </a:lnSpc>
              <a:buClr>
                <a:schemeClr val="accent2"/>
              </a:buClr>
              <a:buFont typeface="Wingdings" pitchFamily="2" charset="2"/>
              <a:buNone/>
            </a:pPr>
            <a:r>
              <a:rPr lang="en-US" sz="2400" dirty="0"/>
              <a:t>The browser will display</a:t>
            </a:r>
          </a:p>
          <a:p>
            <a:pPr>
              <a:lnSpc>
                <a:spcPct val="90000"/>
              </a:lnSpc>
              <a:buClr>
                <a:schemeClr val="accent2"/>
              </a:buClr>
              <a:buFont typeface="Wingdings" pitchFamily="2" charset="2"/>
              <a:buNone/>
            </a:pPr>
            <a:r>
              <a:rPr lang="en-US" sz="2400" dirty="0"/>
              <a:t> Submit has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submit.</a:t>
            </a:r>
          </a:p>
          <a:p>
            <a:pPr>
              <a:lnSpc>
                <a:spcPct val="90000"/>
              </a:lnSpc>
              <a:buClr>
                <a:schemeClr val="accent2"/>
              </a:buClr>
              <a:buFont typeface="Wingdings" pitchFamily="2" charset="2"/>
              <a:buChar char="§"/>
            </a:pPr>
            <a:r>
              <a:rPr lang="en-US" sz="2400" b="1" dirty="0">
                <a:solidFill>
                  <a:srgbClr val="FF0000"/>
                </a:solidFill>
              </a:rPr>
              <a:t>NAME</a:t>
            </a:r>
            <a:r>
              <a:rPr lang="en-US" sz="2400" b="1" dirty="0"/>
              <a:t>:</a:t>
            </a:r>
            <a:r>
              <a:rPr lang="en-US" sz="2400" dirty="0"/>
              <a:t> value used by the CGI script for processing.</a:t>
            </a:r>
          </a:p>
          <a:p>
            <a:pPr>
              <a:lnSpc>
                <a:spcPct val="90000"/>
              </a:lnSpc>
              <a:buClr>
                <a:schemeClr val="accent2"/>
              </a:buClr>
              <a:buFont typeface="Wingdings" pitchFamily="2" charset="2"/>
              <a:buChar char="§"/>
            </a:pPr>
            <a:r>
              <a:rPr lang="en-US" sz="2400" b="1" dirty="0">
                <a:solidFill>
                  <a:srgbClr val="FF0000"/>
                </a:solidFill>
              </a:rPr>
              <a:t>VALUE:</a:t>
            </a:r>
            <a:r>
              <a:rPr lang="en-US" sz="2400" dirty="0"/>
              <a:t> determines the text label on the button, usually Submit Query.</a:t>
            </a:r>
          </a:p>
        </p:txBody>
      </p:sp>
      <p:graphicFrame>
        <p:nvGraphicFramePr>
          <p:cNvPr id="114692" name="Object 4"/>
          <p:cNvGraphicFramePr>
            <a:graphicFrameLocks noChangeAspect="1"/>
          </p:cNvGraphicFramePr>
          <p:nvPr>
            <p:extLst>
              <p:ext uri="{D42A27DB-BD31-4B8C-83A1-F6EECF244321}">
                <p14:modId xmlns:p14="http://schemas.microsoft.com/office/powerpoint/2010/main" val="662806692"/>
              </p:ext>
            </p:extLst>
          </p:nvPr>
        </p:nvGraphicFramePr>
        <p:xfrm>
          <a:off x="4191000" y="2971800"/>
          <a:ext cx="2438400" cy="595313"/>
        </p:xfrm>
        <a:graphic>
          <a:graphicData uri="http://schemas.openxmlformats.org/presentationml/2006/ole">
            <mc:AlternateContent xmlns:mc="http://schemas.openxmlformats.org/markup-compatibility/2006">
              <mc:Choice xmlns:v="urn:schemas-microsoft-com:vml" Requires="v">
                <p:oleObj name="Bitmap Image" r:id="rId2" imgW="1209524" imgH="295238" progId="Paint.Picture">
                  <p:embed/>
                </p:oleObj>
              </mc:Choice>
              <mc:Fallback>
                <p:oleObj name="Bitmap Image" r:id="rId2" imgW="1209524" imgH="295238"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71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0" y="0"/>
            <a:ext cx="9144000" cy="1036638"/>
          </a:xfrm>
          <a:ln/>
        </p:spPr>
        <p:style>
          <a:lnRef idx="1">
            <a:schemeClr val="accent4"/>
          </a:lnRef>
          <a:fillRef idx="2">
            <a:schemeClr val="accent4"/>
          </a:fillRef>
          <a:effectRef idx="1">
            <a:schemeClr val="accent4"/>
          </a:effectRef>
          <a:fontRef idx="minor">
            <a:schemeClr val="dk1"/>
          </a:fontRef>
        </p:style>
        <p:txBody>
          <a:bodyPr>
            <a:flatTx/>
          </a:bodyPr>
          <a:lstStyle/>
          <a:p>
            <a:pPr algn="ctr"/>
            <a:r>
              <a:rPr lang="en-US" b="1">
                <a:solidFill>
                  <a:srgbClr val="FFFF00"/>
                </a:solidFill>
              </a:rPr>
              <a:t>Submit Button</a:t>
            </a:r>
          </a:p>
        </p:txBody>
      </p:sp>
    </p:spTree>
    <p:extLst>
      <p:ext uri="{BB962C8B-B14F-4D97-AF65-F5344CB8AC3E}">
        <p14:creationId xmlns:p14="http://schemas.microsoft.com/office/powerpoint/2010/main" val="3749216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34636" y="1295400"/>
            <a:ext cx="9144000" cy="440120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en-US" sz="2800" b="1" dirty="0">
                <a:solidFill>
                  <a:srgbClr val="FF0000"/>
                </a:solidFill>
              </a:rPr>
              <a:t>&lt;FORM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"&gt;&lt;BR&gt;</a:t>
            </a:r>
          </a:p>
          <a:p>
            <a:pPr eaLnBrk="1" hangingPunct="1"/>
            <a:r>
              <a:rPr lang="en-US" sz="2800" b="1" dirty="0">
                <a:solidFill>
                  <a:schemeClr val="hlink"/>
                </a:solidFill>
              </a:rPr>
              <a:t>Family Name: &lt;INPUT TYPE="TEXT" Size=25 name="</a:t>
            </a:r>
            <a:r>
              <a:rPr lang="en-US" sz="2800" b="1" dirty="0" err="1">
                <a:solidFill>
                  <a:schemeClr val="hlink"/>
                </a:solidFill>
              </a:rPr>
              <a:t>LastName</a:t>
            </a:r>
            <a:r>
              <a:rPr lang="en-US" sz="2800" b="1" dirty="0">
                <a:solidFill>
                  <a:schemeClr val="hlink"/>
                </a:solidFill>
              </a:rPr>
              <a:t>"&gt;&lt;BR&gt;</a:t>
            </a:r>
          </a:p>
          <a:p>
            <a:pPr eaLnBrk="1" hangingPunct="1"/>
            <a:r>
              <a:rPr lang="en-US" sz="2800" b="1" dirty="0"/>
              <a:t>&lt;BR&gt;</a:t>
            </a:r>
          </a:p>
          <a:p>
            <a:pPr eaLnBrk="1" hangingPunct="1"/>
            <a:r>
              <a:rPr lang="en-US" sz="2800" b="1" dirty="0"/>
              <a:t>&lt;FONT Color=red&gt;</a:t>
            </a:r>
          </a:p>
          <a:p>
            <a:pPr eaLnBrk="1" hangingPunct="1"/>
            <a:r>
              <a:rPr lang="en-US" sz="2800" b="1" dirty="0"/>
              <a:t>Press Here to submit the data:&lt;BR&gt;</a:t>
            </a:r>
          </a:p>
          <a:p>
            <a:pPr eaLnBrk="1" hangingPunct="1"/>
            <a:r>
              <a:rPr lang="en-US" sz="2800" b="1" dirty="0">
                <a:solidFill>
                  <a:srgbClr val="990000"/>
                </a:solidFill>
              </a:rPr>
              <a:t>&lt;INPUT TYPE="submit" VALUE="</a:t>
            </a:r>
            <a:r>
              <a:rPr lang="en-US" sz="2800" b="1" dirty="0" err="1">
                <a:solidFill>
                  <a:srgbClr val="990000"/>
                </a:solidFill>
              </a:rPr>
              <a:t>SubmitData</a:t>
            </a:r>
            <a:r>
              <a:rPr lang="en-US" sz="2800" b="1" dirty="0">
                <a:solidFill>
                  <a:srgbClr val="990000"/>
                </a:solidFill>
              </a:rPr>
              <a:t> " &gt;</a:t>
            </a:r>
          </a:p>
          <a:p>
            <a:pPr eaLnBrk="1" hangingPunct="1"/>
            <a:r>
              <a:rPr lang="en-US" sz="2800" b="1" dirty="0">
                <a:solidFill>
                  <a:srgbClr val="FF0000"/>
                </a:solidFill>
              </a:rPr>
              <a:t>&lt;/FORM&gt;</a:t>
            </a:r>
          </a:p>
        </p:txBody>
      </p:sp>
    </p:spTree>
    <p:extLst>
      <p:ext uri="{BB962C8B-B14F-4D97-AF65-F5344CB8AC3E}">
        <p14:creationId xmlns:p14="http://schemas.microsoft.com/office/powerpoint/2010/main" val="4119633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723E808-1156-423A-9ADC-2A11656E226E}" type="slidenum">
              <a:rPr lang="ar-SA"/>
              <a:pPr/>
              <a:t>35</a:t>
            </a:fld>
            <a:endParaRPr lang="en-US"/>
          </a:p>
        </p:txBody>
      </p:sp>
      <p:pic>
        <p:nvPicPr>
          <p:cNvPr id="185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575"/>
            <a:ext cx="9144000" cy="718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72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B33FEA0-4065-4CCC-AF84-E73DB82FEC8E}" type="slidenum">
              <a:rPr lang="ar-SA"/>
              <a:pPr/>
              <a:t>36</a:t>
            </a:fld>
            <a:endParaRPr lang="en-US"/>
          </a:p>
        </p:txBody>
      </p:sp>
      <p:sp>
        <p:nvSpPr>
          <p:cNvPr id="181252" name="Rectangle 4"/>
          <p:cNvSpPr>
            <a:spLocks noGrp="1" noChangeArrowheads="1"/>
          </p:cNvSpPr>
          <p:nvPr>
            <p:ph type="title"/>
          </p:nvPr>
        </p:nvSpPr>
        <p:spPr>
          <a:xfrm>
            <a:off x="0" y="0"/>
            <a:ext cx="9144000" cy="706582"/>
          </a:xfrm>
          <a:ln/>
        </p:spPr>
        <p:style>
          <a:lnRef idx="1">
            <a:schemeClr val="accent4"/>
          </a:lnRef>
          <a:fillRef idx="2">
            <a:schemeClr val="accent4"/>
          </a:fillRef>
          <a:effectRef idx="1">
            <a:schemeClr val="accent4"/>
          </a:effectRef>
          <a:fontRef idx="minor">
            <a:schemeClr val="dk1"/>
          </a:fontRef>
        </p:style>
        <p:txBody>
          <a:bodyPr>
            <a:normAutofit fontScale="90000"/>
            <a:flatTx/>
          </a:bodyPr>
          <a:lstStyle/>
          <a:p>
            <a:pPr algn="ctr"/>
            <a:r>
              <a:rPr lang="en-US" b="1" dirty="0">
                <a:solidFill>
                  <a:srgbClr val="FFFF00"/>
                </a:solidFill>
              </a:rPr>
              <a:t>Reset Button</a:t>
            </a:r>
          </a:p>
        </p:txBody>
      </p:sp>
      <p:sp>
        <p:nvSpPr>
          <p:cNvPr id="181253" name="Rectangle 5"/>
          <p:cNvSpPr>
            <a:spLocks noGrp="1" noChangeArrowheads="1"/>
          </p:cNvSpPr>
          <p:nvPr>
            <p:ph type="body" idx="1"/>
          </p:nvPr>
        </p:nvSpPr>
        <p:spPr>
          <a:xfrm>
            <a:off x="0" y="762000"/>
            <a:ext cx="9144000" cy="6096000"/>
          </a:xfr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80000"/>
              </a:lnSpc>
            </a:pPr>
            <a:r>
              <a:rPr lang="en-US" sz="2800" b="1" dirty="0">
                <a:solidFill>
                  <a:srgbClr val="FF0000"/>
                </a:solidFill>
              </a:rPr>
              <a:t>Reset</a:t>
            </a:r>
            <a:r>
              <a:rPr lang="en-US" sz="2800" b="1" dirty="0"/>
              <a:t>:</a:t>
            </a:r>
            <a:r>
              <a:rPr lang="en-US" sz="2800" dirty="0"/>
              <a:t> It is a good idea to include one of these for each form where users are entering data. It allows the surfer to clear all the input in the form.</a:t>
            </a:r>
          </a:p>
          <a:p>
            <a:pPr>
              <a:lnSpc>
                <a:spcPct val="80000"/>
              </a:lnSpc>
            </a:pPr>
            <a:endParaRPr lang="en-US" sz="2800" dirty="0"/>
          </a:p>
          <a:p>
            <a:pPr>
              <a:lnSpc>
                <a:spcPct val="80000"/>
              </a:lnSpc>
            </a:pPr>
            <a:r>
              <a:rPr lang="en-US" sz="2800" b="1" dirty="0">
                <a:solidFill>
                  <a:srgbClr val="FF0000"/>
                </a:solidFill>
              </a:rPr>
              <a:t>&lt;INPUT TYPE="RESET"&gt;</a:t>
            </a:r>
          </a:p>
          <a:p>
            <a:pPr>
              <a:lnSpc>
                <a:spcPct val="80000"/>
              </a:lnSpc>
            </a:pPr>
            <a:endParaRPr lang="en-US" sz="2800" b="1" dirty="0"/>
          </a:p>
          <a:p>
            <a:pPr>
              <a:lnSpc>
                <a:spcPct val="80000"/>
              </a:lnSpc>
            </a:pPr>
            <a:r>
              <a:rPr lang="en-US" sz="2800" dirty="0"/>
              <a:t>Browser will display  </a:t>
            </a:r>
          </a:p>
          <a:p>
            <a:pPr>
              <a:lnSpc>
                <a:spcPct val="80000"/>
              </a:lnSpc>
            </a:pPr>
            <a:r>
              <a:rPr lang="en-US" sz="2800" dirty="0"/>
              <a:t>         </a:t>
            </a:r>
          </a:p>
          <a:p>
            <a:pPr>
              <a:lnSpc>
                <a:spcPct val="80000"/>
              </a:lnSpc>
            </a:pPr>
            <a:r>
              <a:rPr lang="en-US" sz="2800" dirty="0"/>
              <a:t>Reset buttons have the following attributes:</a:t>
            </a:r>
          </a:p>
          <a:p>
            <a:pPr>
              <a:lnSpc>
                <a:spcPct val="80000"/>
              </a:lnSpc>
            </a:pPr>
            <a:r>
              <a:rPr lang="en-US" sz="2800" b="1" dirty="0">
                <a:solidFill>
                  <a:srgbClr val="FF0000"/>
                </a:solidFill>
              </a:rPr>
              <a:t>TYPE</a:t>
            </a:r>
            <a:r>
              <a:rPr lang="en-US" sz="2800" b="1" dirty="0"/>
              <a:t>:</a:t>
            </a:r>
            <a:r>
              <a:rPr lang="en-US" sz="2800" dirty="0"/>
              <a:t> reset.</a:t>
            </a:r>
          </a:p>
          <a:p>
            <a:pPr>
              <a:lnSpc>
                <a:spcPct val="80000"/>
              </a:lnSpc>
            </a:pPr>
            <a:r>
              <a:rPr lang="en-US" sz="2800" b="1" dirty="0">
                <a:solidFill>
                  <a:srgbClr val="FF0000"/>
                </a:solidFill>
              </a:rPr>
              <a:t>VALUE</a:t>
            </a:r>
            <a:r>
              <a:rPr lang="en-US" sz="2800" b="1" dirty="0"/>
              <a:t>:</a:t>
            </a:r>
            <a:r>
              <a:rPr lang="en-US" sz="2800" dirty="0"/>
              <a:t> determines the text label on the button, usually Reset.</a:t>
            </a:r>
          </a:p>
        </p:txBody>
      </p:sp>
      <p:pic>
        <p:nvPicPr>
          <p:cNvPr id="1812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1290638" cy="61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68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387927" y="381000"/>
            <a:ext cx="8458200" cy="521652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r>
              <a:rPr lang="en-US" sz="2800" b="1" dirty="0">
                <a:solidFill>
                  <a:srgbClr val="FF0000"/>
                </a:solidFill>
              </a:rPr>
              <a:t>&lt;FORM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 &lt;BR&gt;</a:t>
            </a:r>
          </a:p>
          <a:p>
            <a:pPr eaLnBrk="1" hangingPunct="1"/>
            <a:r>
              <a:rPr lang="en-US" sz="2800" b="1" dirty="0">
                <a:solidFill>
                  <a:srgbClr val="990000"/>
                </a:solidFill>
              </a:rPr>
              <a:t>Family Name: &lt;INPUT TYPE="TEXT" Size=25 name="</a:t>
            </a:r>
            <a:r>
              <a:rPr lang="en-US" sz="2800" b="1" dirty="0" err="1">
                <a:solidFill>
                  <a:srgbClr val="990000"/>
                </a:solidFill>
              </a:rPr>
              <a:t>LastName</a:t>
            </a:r>
            <a:r>
              <a:rPr lang="en-US" sz="2800" b="1" dirty="0">
                <a:solidFill>
                  <a:srgbClr val="990000"/>
                </a:solidFill>
              </a:rPr>
              <a:t>"&gt;&lt;BR&gt;</a:t>
            </a:r>
          </a:p>
          <a:p>
            <a:pPr eaLnBrk="1" hangingPunct="1"/>
            <a:r>
              <a:rPr lang="en-US" sz="2800" b="1" dirty="0"/>
              <a:t>&lt;BR&gt;</a:t>
            </a:r>
          </a:p>
          <a:p>
            <a:pPr eaLnBrk="1" hangingPunct="1"/>
            <a:r>
              <a:rPr lang="en-US" sz="2800" b="1" dirty="0"/>
              <a:t>&lt;FONT Color</a:t>
            </a:r>
            <a:r>
              <a:rPr lang="ar-SA" sz="2800" b="1" dirty="0"/>
              <a:t> </a:t>
            </a:r>
            <a:r>
              <a:rPr lang="en-US" sz="2800" b="1" dirty="0"/>
              <a:t>= red&gt;</a:t>
            </a:r>
          </a:p>
          <a:p>
            <a:pPr eaLnBrk="1" hangingPunct="1"/>
            <a:r>
              <a:rPr lang="en-US" sz="2800" b="1" dirty="0"/>
              <a:t>&lt;STRONG&gt;&lt;font size=5&gt;Press Here to submit the data:&lt;/font&gt;&lt;/STRONG&gt;&lt;BR&gt;</a:t>
            </a:r>
          </a:p>
          <a:p>
            <a:pPr eaLnBrk="1" hangingPunct="1"/>
            <a:r>
              <a:rPr lang="en-US" sz="2800" b="1" dirty="0">
                <a:solidFill>
                  <a:srgbClr val="FF0000"/>
                </a:solidFill>
              </a:rPr>
              <a:t>&lt;INPUT TYPE="submit" VALUE="</a:t>
            </a:r>
            <a:r>
              <a:rPr lang="en-US" sz="2800" b="1" dirty="0" err="1">
                <a:solidFill>
                  <a:srgbClr val="FF0000"/>
                </a:solidFill>
              </a:rPr>
              <a:t>SubmitData</a:t>
            </a:r>
            <a:r>
              <a:rPr lang="en-US" sz="2800" b="1" dirty="0">
                <a:solidFill>
                  <a:srgbClr val="FF0000"/>
                </a:solidFill>
              </a:rPr>
              <a:t>"&gt;</a:t>
            </a:r>
          </a:p>
          <a:p>
            <a:pPr eaLnBrk="1" hangingPunct="1"/>
            <a:r>
              <a:rPr lang="en-US" sz="2800" b="1" dirty="0">
                <a:solidFill>
                  <a:srgbClr val="0000CC"/>
                </a:solidFill>
              </a:rPr>
              <a:t>&lt;INPUT TYPE="RESET" VALUE="Reset"&gt;</a:t>
            </a:r>
          </a:p>
          <a:p>
            <a:pPr eaLnBrk="1" hangingPunct="1"/>
            <a:r>
              <a:rPr lang="en-US" sz="2800" b="1" dirty="0">
                <a:solidFill>
                  <a:srgbClr val="FF0000"/>
                </a:solidFill>
              </a:rPr>
              <a:t>&lt;/FORM&gt;</a:t>
            </a:r>
          </a:p>
        </p:txBody>
      </p:sp>
    </p:spTree>
    <p:extLst>
      <p:ext uri="{BB962C8B-B14F-4D97-AF65-F5344CB8AC3E}">
        <p14:creationId xmlns:p14="http://schemas.microsoft.com/office/powerpoint/2010/main" val="15682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B1456B-519C-4B8D-B6A6-35304F26C700}" type="slidenum">
              <a:rPr lang="ar-SA"/>
              <a:pPr/>
              <a:t>38</a:t>
            </a:fld>
            <a:endParaRPr lang="en-US"/>
          </a:p>
        </p:txBody>
      </p:sp>
      <p:pic>
        <p:nvPicPr>
          <p:cNvPr id="18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6712"/>
            <a:ext cx="9144000" cy="649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47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C509E3-8657-4CBB-8979-5FE39DDA29C0}" type="slidenum">
              <a:rPr lang="ar-SA"/>
              <a:pPr/>
              <a:t>39</a:t>
            </a:fld>
            <a:endParaRPr lang="en-US"/>
          </a:p>
        </p:txBody>
      </p:sp>
      <p:sp>
        <p:nvSpPr>
          <p:cNvPr id="115714" name="Rectangle 2"/>
          <p:cNvSpPr>
            <a:spLocks noGrp="1" noChangeArrowheads="1"/>
          </p:cNvSpPr>
          <p:nvPr>
            <p:ph type="title"/>
          </p:nvPr>
        </p:nvSpPr>
        <p:spPr>
          <a:xfrm>
            <a:off x="0" y="0"/>
            <a:ext cx="9144000" cy="1036638"/>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b="1" dirty="0">
                <a:solidFill>
                  <a:srgbClr val="FFFF00"/>
                </a:solidFill>
              </a:rPr>
              <a:t>Image Submit Button</a:t>
            </a:r>
          </a:p>
        </p:txBody>
      </p:sp>
      <p:sp>
        <p:nvSpPr>
          <p:cNvPr id="115715" name="Rectangle 3"/>
          <p:cNvSpPr>
            <a:spLocks noGrp="1" noChangeArrowheads="1"/>
          </p:cNvSpPr>
          <p:nvPr>
            <p:ph type="body" idx="1"/>
          </p:nvPr>
        </p:nvSpPr>
        <p:spPr>
          <a:xfrm>
            <a:off x="0" y="1066800"/>
            <a:ext cx="9144000" cy="5791200"/>
          </a:xfrm>
          <a:ln>
            <a:headEnd/>
            <a:tailEnd/>
          </a:ln>
        </p:spPr>
        <p:style>
          <a:lnRef idx="1">
            <a:schemeClr val="accent1"/>
          </a:lnRef>
          <a:fillRef idx="2">
            <a:schemeClr val="accent1"/>
          </a:fillRef>
          <a:effectRef idx="1">
            <a:schemeClr val="accent1"/>
          </a:effectRef>
          <a:fontRef idx="minor">
            <a:schemeClr val="dk1"/>
          </a:fontRef>
        </p:style>
        <p:txBody>
          <a:bodyPr>
            <a:normAutofit/>
          </a:bodyPr>
          <a:lstStyle/>
          <a:p>
            <a:pPr>
              <a:buClr>
                <a:schemeClr val="accent2"/>
              </a:buClr>
              <a:buFont typeface="Wingdings" pitchFamily="2" charset="2"/>
              <a:buChar char="§"/>
            </a:pPr>
            <a:r>
              <a:rPr lang="en-US" sz="2800" b="1" dirty="0">
                <a:solidFill>
                  <a:srgbClr val="0000FF"/>
                </a:solidFill>
              </a:rPr>
              <a:t>Image Submit Button:</a:t>
            </a:r>
            <a:r>
              <a:rPr lang="en-US" sz="2400" dirty="0"/>
              <a:t> Allows you to substitute an image for the standard submit button.</a:t>
            </a:r>
          </a:p>
          <a:p>
            <a:pPr>
              <a:buClr>
                <a:schemeClr val="accent2"/>
              </a:buClr>
              <a:buFont typeface="Wingdings" pitchFamily="2" charset="2"/>
              <a:buNone/>
            </a:pPr>
            <a:endParaRPr lang="en-US" sz="2400" dirty="0"/>
          </a:p>
          <a:p>
            <a:pPr>
              <a:buClr>
                <a:schemeClr val="accent2"/>
              </a:buClr>
              <a:buFont typeface="Wingdings" pitchFamily="2" charset="2"/>
              <a:buNone/>
            </a:pPr>
            <a:r>
              <a:rPr lang="en-US" sz="2400" b="1" dirty="0">
                <a:solidFill>
                  <a:srgbClr val="FF0000"/>
                </a:solidFill>
              </a:rPr>
              <a:t>&lt;INPUT  TYPE="IMAGE"  SRC="jordan.gif"&gt;</a:t>
            </a:r>
          </a:p>
          <a:p>
            <a:pPr>
              <a:buClr>
                <a:schemeClr val="accent2"/>
              </a:buClr>
              <a:buFont typeface="Wingdings" pitchFamily="2" charset="2"/>
              <a:buNone/>
            </a:pPr>
            <a:endParaRPr lang="en-US" sz="2400" b="1" dirty="0">
              <a:solidFill>
                <a:srgbClr val="FF0000"/>
              </a:solidFill>
            </a:endParaRPr>
          </a:p>
          <a:p>
            <a:pPr>
              <a:buClr>
                <a:schemeClr val="accent2"/>
              </a:buClr>
              <a:buFont typeface="Wingdings" pitchFamily="2" charset="2"/>
              <a:buNone/>
            </a:pPr>
            <a:r>
              <a:rPr lang="en-US" sz="2400" dirty="0"/>
              <a:t>Image submit button has the following attributes:</a:t>
            </a:r>
          </a:p>
          <a:p>
            <a:pPr>
              <a:buClr>
                <a:schemeClr val="accent2"/>
              </a:buClr>
              <a:buFont typeface="Wingdings" pitchFamily="2" charset="2"/>
              <a:buChar char="§"/>
            </a:pPr>
            <a:r>
              <a:rPr lang="en-US" sz="2400" b="1" dirty="0">
                <a:solidFill>
                  <a:srgbClr val="FF0000"/>
                </a:solidFill>
              </a:rPr>
              <a:t>TYPE:</a:t>
            </a:r>
            <a:r>
              <a:rPr lang="en-US" sz="2400" dirty="0"/>
              <a:t> Image.</a:t>
            </a:r>
          </a:p>
          <a:p>
            <a:pPr>
              <a:buClr>
                <a:schemeClr val="accent2"/>
              </a:buClr>
              <a:buFont typeface="Wingdings" pitchFamily="2" charset="2"/>
              <a:buChar char="§"/>
            </a:pPr>
            <a:r>
              <a:rPr lang="en-US" sz="2400" b="1" dirty="0">
                <a:solidFill>
                  <a:srgbClr val="FF0000"/>
                </a:solidFill>
              </a:rPr>
              <a:t>NAME:</a:t>
            </a:r>
            <a:r>
              <a:rPr lang="en-US" sz="2400" dirty="0"/>
              <a:t> is the name of the button to be used in scripting.</a:t>
            </a:r>
          </a:p>
          <a:p>
            <a:pPr>
              <a:buClr>
                <a:schemeClr val="accent2"/>
              </a:buClr>
              <a:buFont typeface="Wingdings" pitchFamily="2" charset="2"/>
              <a:buChar char="§"/>
            </a:pPr>
            <a:r>
              <a:rPr lang="en-US" sz="2400" b="1" dirty="0">
                <a:solidFill>
                  <a:srgbClr val="FF0000"/>
                </a:solidFill>
              </a:rPr>
              <a:t>SRC:</a:t>
            </a:r>
            <a:r>
              <a:rPr lang="en-US" sz="2400" dirty="0"/>
              <a:t> URL of the Image file.</a:t>
            </a:r>
          </a:p>
        </p:txBody>
      </p:sp>
    </p:spTree>
    <p:extLst>
      <p:ext uri="{BB962C8B-B14F-4D97-AF65-F5344CB8AC3E}">
        <p14:creationId xmlns:p14="http://schemas.microsoft.com/office/powerpoint/2010/main" val="346886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body</a:t>
            </a:r>
            <a:br>
              <a:rPr lang="en-US" b="1" dirty="0"/>
            </a:br>
            <a:r>
              <a:rPr lang="en-US" b="1" dirty="0"/>
              <a:t>{</a:t>
            </a:r>
            <a:br>
              <a:rPr lang="en-US" b="1" dirty="0"/>
            </a:br>
            <a:r>
              <a:rPr lang="en-US" b="1" dirty="0" err="1"/>
              <a:t>background-image:url</a:t>
            </a:r>
            <a:r>
              <a:rPr lang="en-US" b="1" dirty="0"/>
              <a:t>('img_tree.png');</a:t>
            </a:r>
            <a:br>
              <a:rPr lang="en-US" b="1" dirty="0"/>
            </a:br>
            <a:r>
              <a:rPr lang="en-US" b="1" dirty="0" err="1"/>
              <a:t>background-repeat:no-repeat</a:t>
            </a:r>
            <a:r>
              <a:rPr lang="en-US" b="1" dirty="0"/>
              <a:t>;</a:t>
            </a:r>
            <a:br>
              <a:rPr lang="en-US" b="1" dirty="0"/>
            </a:br>
            <a:r>
              <a:rPr lang="en-US" b="1" dirty="0" err="1"/>
              <a:t>background-position:top</a:t>
            </a:r>
            <a:r>
              <a:rPr lang="en-US" b="1" dirty="0"/>
              <a:t> right;</a:t>
            </a:r>
            <a:br>
              <a:rPr lang="en-US" b="1" dirty="0"/>
            </a:br>
            <a:r>
              <a:rPr lang="en-US" b="1" dirty="0"/>
              <a:t>} </a:t>
            </a:r>
            <a:br>
              <a:rPr lang="en-US" b="1" dirty="0"/>
            </a:br>
            <a:r>
              <a:rPr lang="en-US" b="1" dirty="0"/>
              <a:t> in short it can be written as:</a:t>
            </a:r>
          </a:p>
          <a:p>
            <a:r>
              <a:rPr lang="en-US" sz="2400" dirty="0"/>
              <a:t>body {background:#</a:t>
            </a:r>
            <a:r>
              <a:rPr lang="en-US" sz="2400" dirty="0" err="1"/>
              <a:t>ffffff</a:t>
            </a:r>
            <a:r>
              <a:rPr lang="en-US" sz="2400" dirty="0"/>
              <a:t> </a:t>
            </a:r>
            <a:r>
              <a:rPr lang="en-US" sz="2400" dirty="0" err="1"/>
              <a:t>url</a:t>
            </a:r>
            <a:r>
              <a:rPr lang="en-US" sz="2400" dirty="0"/>
              <a:t>('img_tree.png') no-repeat top right;}</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199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3E93A4-0893-4114-873F-9E17F09120E2}" type="slidenum">
              <a:rPr lang="ar-SA"/>
              <a:pPr/>
              <a:t>40</a:t>
            </a:fld>
            <a:endParaRPr lang="en-US"/>
          </a:p>
        </p:txBody>
      </p:sp>
      <p:sp>
        <p:nvSpPr>
          <p:cNvPr id="188418" name="Rectangle 2"/>
          <p:cNvSpPr>
            <a:spLocks noGrp="1" noChangeArrowheads="1"/>
          </p:cNvSpPr>
          <p:nvPr>
            <p:ph type="title"/>
          </p:nvPr>
        </p:nvSpPr>
        <p:spPr>
          <a:xfrm>
            <a:off x="228600" y="228600"/>
            <a:ext cx="8229600" cy="2133600"/>
          </a:xfrm>
          <a:solidFill>
            <a:schemeClr val="tx2"/>
          </a:solidFill>
        </p:spPr>
        <p:txBody>
          <a:bodyPr>
            <a:normAutofit fontScale="90000"/>
          </a:bodyPr>
          <a:lstStyle/>
          <a:p>
            <a:pPr algn="l"/>
            <a:r>
              <a:rPr lang="en-US" sz="2800">
                <a:solidFill>
                  <a:srgbClr val="FFFF00"/>
                </a:solidFill>
              </a:rPr>
              <a:t>&lt;form&gt;</a:t>
            </a:r>
            <a:br>
              <a:rPr lang="en-US" sz="2800">
                <a:solidFill>
                  <a:srgbClr val="FFFF00"/>
                </a:solidFill>
              </a:rPr>
            </a:br>
            <a:r>
              <a:rPr lang="en-US" sz="2800">
                <a:solidFill>
                  <a:srgbClr val="FFFF00"/>
                </a:solidFill>
              </a:rPr>
              <a:t>&lt;H1&gt;&lt;font color=blue&gt;</a:t>
            </a:r>
            <a:br>
              <a:rPr lang="en-US" sz="2800">
                <a:solidFill>
                  <a:srgbClr val="FFFF00"/>
                </a:solidFill>
              </a:rPr>
            </a:br>
            <a:r>
              <a:rPr lang="en-US" sz="2800">
                <a:solidFill>
                  <a:srgbClr val="FFFF00"/>
                </a:solidFill>
              </a:rPr>
              <a:t>Click to go Jordan’s Map:</a:t>
            </a:r>
            <a:br>
              <a:rPr lang="en-US" sz="2800">
                <a:solidFill>
                  <a:srgbClr val="FFFF00"/>
                </a:solidFill>
              </a:rPr>
            </a:br>
            <a:r>
              <a:rPr lang="en-US" sz="2800">
                <a:solidFill>
                  <a:srgbClr val="FFFF00"/>
                </a:solidFill>
              </a:rPr>
              <a:t>&lt;INPUT  TYPE="IMAGE"  SRC="jordan.gif"&gt;</a:t>
            </a:r>
            <a:br>
              <a:rPr lang="en-US" sz="2800">
                <a:solidFill>
                  <a:srgbClr val="FFFF00"/>
                </a:solidFill>
              </a:rPr>
            </a:br>
            <a:r>
              <a:rPr lang="en-US" sz="2800">
                <a:solidFill>
                  <a:srgbClr val="FFFF00"/>
                </a:solidFill>
              </a:rPr>
              <a:t>&lt;/form&gt;</a:t>
            </a:r>
          </a:p>
        </p:txBody>
      </p:sp>
      <p:pic>
        <p:nvPicPr>
          <p:cNvPr id="188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0324"/>
            <a:ext cx="9144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43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0546A6-F458-4275-83B7-B1ADA2CB675B}" type="slidenum">
              <a:rPr lang="ar-SA"/>
              <a:pPr/>
              <a:t>41</a:t>
            </a:fld>
            <a:endParaRPr lang="en-US"/>
          </a:p>
        </p:txBody>
      </p:sp>
      <p:sp>
        <p:nvSpPr>
          <p:cNvPr id="174084" name="Rectangle 4"/>
          <p:cNvSpPr>
            <a:spLocks noGrp="1" noChangeArrowheads="1"/>
          </p:cNvSpPr>
          <p:nvPr>
            <p:ph type="body" idx="1"/>
          </p:nvPr>
        </p:nvSpPr>
        <p:spPr>
          <a:xfrm>
            <a:off x="0" y="762000"/>
            <a:ext cx="9144000" cy="6096000"/>
          </a:xfrm>
          <a:ln>
            <a:headEnd/>
            <a:tailEnd/>
          </a:ln>
        </p:spPr>
        <p:style>
          <a:lnRef idx="1">
            <a:schemeClr val="accent1"/>
          </a:lnRef>
          <a:fillRef idx="2">
            <a:schemeClr val="accent1"/>
          </a:fillRef>
          <a:effectRef idx="1">
            <a:schemeClr val="accent1"/>
          </a:effectRef>
          <a:fontRef idx="minor">
            <a:schemeClr val="dk1"/>
          </a:fontRef>
        </p:style>
        <p:txBody>
          <a:bodyPr/>
          <a:lstStyle/>
          <a:p>
            <a:r>
              <a:rPr lang="en-US" sz="2400" b="1" dirty="0">
                <a:solidFill>
                  <a:srgbClr val="FF0000"/>
                </a:solidFill>
              </a:rPr>
              <a:t>File Upload</a:t>
            </a:r>
            <a:r>
              <a:rPr lang="en-US" sz="2400" b="1" dirty="0"/>
              <a:t>:</a:t>
            </a:r>
            <a:r>
              <a:rPr lang="en-US" sz="2400" dirty="0"/>
              <a:t> You can use a file upload to allow surfers to upload files to your web server.</a:t>
            </a:r>
          </a:p>
          <a:p>
            <a:r>
              <a:rPr lang="en-US" sz="2400" b="1" dirty="0">
                <a:solidFill>
                  <a:srgbClr val="FF0000"/>
                </a:solidFill>
              </a:rPr>
              <a:t>&lt;INPUT TYPE= "FILE"&gt;</a:t>
            </a:r>
          </a:p>
          <a:p>
            <a:r>
              <a:rPr lang="en-US" sz="2400" dirty="0"/>
              <a:t>Browser will display </a:t>
            </a:r>
          </a:p>
          <a:p>
            <a:endParaRPr lang="en-US" sz="2400" dirty="0"/>
          </a:p>
          <a:p>
            <a:r>
              <a:rPr lang="en-US" sz="2400" dirty="0"/>
              <a:t>File Upload has the following attributes:</a:t>
            </a:r>
          </a:p>
          <a:p>
            <a:r>
              <a:rPr lang="en-US" sz="2400" b="1" dirty="0">
                <a:solidFill>
                  <a:srgbClr val="FF0000"/>
                </a:solidFill>
              </a:rPr>
              <a:t>TYPE</a:t>
            </a:r>
            <a:r>
              <a:rPr lang="en-US" sz="2400" b="1" dirty="0"/>
              <a:t>:</a:t>
            </a:r>
            <a:r>
              <a:rPr lang="en-US" sz="2400" b="1" i="1" dirty="0"/>
              <a:t>  </a:t>
            </a:r>
            <a:r>
              <a:rPr lang="en-US" sz="2400" dirty="0"/>
              <a:t>file.</a:t>
            </a:r>
          </a:p>
          <a:p>
            <a:r>
              <a:rPr lang="en-US" sz="2400" b="1" dirty="0">
                <a:solidFill>
                  <a:srgbClr val="FF0000"/>
                </a:solidFill>
              </a:rPr>
              <a:t>SIZE</a:t>
            </a:r>
            <a:r>
              <a:rPr lang="en-US" sz="2400" b="1" dirty="0"/>
              <a:t>:</a:t>
            </a:r>
            <a:r>
              <a:rPr lang="en-US" sz="2400" b="1" i="1" dirty="0"/>
              <a:t> </a:t>
            </a:r>
            <a:r>
              <a:rPr lang="en-US" sz="2400" dirty="0"/>
              <a:t>is the size of the text box in characters.</a:t>
            </a:r>
          </a:p>
          <a:p>
            <a:r>
              <a:rPr lang="en-US" sz="2400" b="1" dirty="0">
                <a:solidFill>
                  <a:srgbClr val="FF0000"/>
                </a:solidFill>
              </a:rPr>
              <a:t>NAME</a:t>
            </a:r>
            <a:r>
              <a:rPr lang="en-US" sz="2400" b="1" dirty="0"/>
              <a:t>:</a:t>
            </a:r>
            <a:r>
              <a:rPr lang="en-US" sz="2400" dirty="0"/>
              <a:t> is the name of the variable to be sent to the</a:t>
            </a:r>
          </a:p>
          <a:p>
            <a:pPr>
              <a:buFontTx/>
              <a:buNone/>
            </a:pPr>
            <a:r>
              <a:rPr lang="en-US" sz="2400" dirty="0"/>
              <a:t>CGI application.</a:t>
            </a:r>
          </a:p>
          <a:p>
            <a:r>
              <a:rPr lang="en-US" sz="2400" b="1" dirty="0">
                <a:solidFill>
                  <a:srgbClr val="FF0000"/>
                </a:solidFill>
              </a:rPr>
              <a:t>MAXLENGHT</a:t>
            </a:r>
            <a:r>
              <a:rPr lang="en-US" sz="2400" b="1" dirty="0"/>
              <a:t>:</a:t>
            </a:r>
            <a:r>
              <a:rPr lang="en-US" sz="2400" dirty="0"/>
              <a:t> is the maximum size of the input in the</a:t>
            </a:r>
          </a:p>
          <a:p>
            <a:pPr>
              <a:buFontTx/>
              <a:buNone/>
            </a:pPr>
            <a:r>
              <a:rPr lang="en-US" sz="2400" dirty="0"/>
              <a:t>textbox in characters.</a:t>
            </a:r>
          </a:p>
        </p:txBody>
      </p:sp>
      <p:sp>
        <p:nvSpPr>
          <p:cNvPr id="174086" name="Rectangle 6"/>
          <p:cNvSpPr>
            <a:spLocks noGrp="1" noChangeArrowheads="1"/>
          </p:cNvSpPr>
          <p:nvPr>
            <p:ph type="title"/>
          </p:nvPr>
        </p:nvSpPr>
        <p:spPr>
          <a:xfrm>
            <a:off x="0" y="0"/>
            <a:ext cx="9144000" cy="762000"/>
          </a:xfrm>
          <a:ln/>
        </p:spPr>
        <p:style>
          <a:lnRef idx="1">
            <a:schemeClr val="accent4"/>
          </a:lnRef>
          <a:fillRef idx="2">
            <a:schemeClr val="accent4"/>
          </a:fillRef>
          <a:effectRef idx="1">
            <a:schemeClr val="accent4"/>
          </a:effectRef>
          <a:fontRef idx="minor">
            <a:schemeClr val="dk1"/>
          </a:fontRef>
        </p:style>
        <p:txBody>
          <a:bodyPr>
            <a:normAutofit fontScale="90000"/>
            <a:flatTx/>
          </a:bodyPr>
          <a:lstStyle/>
          <a:p>
            <a:pPr algn="ctr"/>
            <a:r>
              <a:rPr lang="en-US" sz="4800" b="1">
                <a:solidFill>
                  <a:srgbClr val="FFFF00"/>
                </a:solidFill>
              </a:rPr>
              <a:t>File</a:t>
            </a:r>
          </a:p>
        </p:txBody>
      </p:sp>
      <p:pic>
        <p:nvPicPr>
          <p:cNvPr id="1740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62200"/>
            <a:ext cx="3700463"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5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0" y="152400"/>
            <a:ext cx="9144000" cy="6019800"/>
          </a:xfrm>
        </p:spPr>
        <p:style>
          <a:lnRef idx="1">
            <a:schemeClr val="accent1"/>
          </a:lnRef>
          <a:fillRef idx="2">
            <a:schemeClr val="accent1"/>
          </a:fillRef>
          <a:effectRef idx="1">
            <a:schemeClr val="accent1"/>
          </a:effectRef>
          <a:fontRef idx="minor">
            <a:schemeClr val="dk1"/>
          </a:fontRef>
        </p:style>
        <p:txBody>
          <a:bodyPr/>
          <a:lstStyle/>
          <a:p>
            <a:pPr>
              <a:lnSpc>
                <a:spcPct val="90000"/>
              </a:lnSpc>
              <a:buFontTx/>
              <a:buNone/>
            </a:pPr>
            <a:r>
              <a:rPr lang="en-US" sz="2800" b="1" dirty="0">
                <a:solidFill>
                  <a:srgbClr val="FF0000"/>
                </a:solidFill>
              </a:rPr>
              <a:t>&lt;BODY </a:t>
            </a:r>
            <a:r>
              <a:rPr lang="en-US" sz="2800" b="1" dirty="0" err="1"/>
              <a:t>bgcolor</a:t>
            </a:r>
            <a:r>
              <a:rPr lang="en-US" sz="2800" b="1" dirty="0"/>
              <a:t>=</a:t>
            </a:r>
            <a:r>
              <a:rPr lang="en-US" sz="2800" b="1" dirty="0" err="1"/>
              <a:t>lightblue</a:t>
            </a:r>
            <a:r>
              <a:rPr lang="en-US" sz="2800" b="1" dirty="0">
                <a:solidFill>
                  <a:srgbClr val="FF0000"/>
                </a:solidFill>
              </a:rPr>
              <a:t>&gt;</a:t>
            </a:r>
          </a:p>
          <a:p>
            <a:pPr>
              <a:lnSpc>
                <a:spcPct val="90000"/>
              </a:lnSpc>
              <a:buFontTx/>
              <a:buNone/>
            </a:pPr>
            <a:r>
              <a:rPr lang="en-US" sz="2800" b="1" dirty="0">
                <a:solidFill>
                  <a:srgbClr val="0000CC"/>
                </a:solidFill>
              </a:rPr>
              <a:t>&lt;form&gt;</a:t>
            </a:r>
          </a:p>
          <a:p>
            <a:pPr>
              <a:lnSpc>
                <a:spcPct val="90000"/>
              </a:lnSpc>
              <a:buFontTx/>
              <a:buNone/>
            </a:pPr>
            <a:r>
              <a:rPr lang="en-US" sz="2800" b="1" dirty="0">
                <a:solidFill>
                  <a:schemeClr val="tx2"/>
                </a:solidFill>
              </a:rPr>
              <a:t>&lt;H3&gt;&lt;font color=</a:t>
            </a:r>
            <a:r>
              <a:rPr lang="en-US" sz="2800" b="1" dirty="0" err="1"/>
              <a:t>forestgreen</a:t>
            </a:r>
            <a:r>
              <a:rPr lang="en-US" sz="2800" b="1" dirty="0">
                <a:solidFill>
                  <a:schemeClr val="tx2"/>
                </a:solidFill>
              </a:rPr>
              <a:t>&gt;</a:t>
            </a:r>
          </a:p>
          <a:p>
            <a:pPr>
              <a:lnSpc>
                <a:spcPct val="90000"/>
              </a:lnSpc>
              <a:buFontTx/>
              <a:buNone/>
            </a:pPr>
            <a:r>
              <a:rPr lang="en-US" sz="2800" b="1" dirty="0"/>
              <a:t>Please attach your file here to for uploading to</a:t>
            </a:r>
          </a:p>
          <a:p>
            <a:pPr>
              <a:lnSpc>
                <a:spcPct val="90000"/>
              </a:lnSpc>
              <a:buFontTx/>
              <a:buNone/>
            </a:pPr>
            <a:r>
              <a:rPr lang="en-US" sz="2800" b="1" dirty="0"/>
              <a:t>My &lt;font color =</a:t>
            </a:r>
            <a:r>
              <a:rPr lang="en-US" sz="2800" b="1" dirty="0">
                <a:solidFill>
                  <a:srgbClr val="FF0000"/>
                </a:solidFill>
              </a:rPr>
              <a:t>red</a:t>
            </a:r>
            <a:r>
              <a:rPr lang="en-US" sz="2800" b="1" dirty="0"/>
              <a:t>&gt;SERVER...&lt;BR&gt;</a:t>
            </a:r>
          </a:p>
          <a:p>
            <a:pPr>
              <a:lnSpc>
                <a:spcPct val="90000"/>
              </a:lnSpc>
              <a:buFontTx/>
              <a:buNone/>
            </a:pPr>
            <a:endParaRPr lang="en-US" sz="2800" b="1" dirty="0">
              <a:solidFill>
                <a:srgbClr val="0000CC"/>
              </a:solidFill>
            </a:endParaRPr>
          </a:p>
          <a:p>
            <a:pPr>
              <a:lnSpc>
                <a:spcPct val="90000"/>
              </a:lnSpc>
              <a:buFontTx/>
              <a:buNone/>
            </a:pPr>
            <a:r>
              <a:rPr lang="en-US" sz="2800" b="1" dirty="0">
                <a:solidFill>
                  <a:srgbClr val="0000CC"/>
                </a:solidFill>
              </a:rPr>
              <a:t>&lt;INPUT  TYPE="File"  name="</a:t>
            </a:r>
            <a:r>
              <a:rPr lang="en-US" sz="2800" b="1" dirty="0" err="1">
                <a:solidFill>
                  <a:srgbClr val="0000CC"/>
                </a:solidFill>
              </a:rPr>
              <a:t>myFile</a:t>
            </a:r>
            <a:r>
              <a:rPr lang="en-US" sz="2800" b="1" dirty="0">
                <a:solidFill>
                  <a:srgbClr val="0000CC"/>
                </a:solidFill>
              </a:rPr>
              <a:t>"  size="30"&gt;</a:t>
            </a:r>
          </a:p>
          <a:p>
            <a:pPr>
              <a:lnSpc>
                <a:spcPct val="90000"/>
              </a:lnSpc>
              <a:buFontTx/>
              <a:buNone/>
            </a:pPr>
            <a:endParaRPr lang="en-US" sz="2800" b="1" dirty="0">
              <a:solidFill>
                <a:srgbClr val="993300"/>
              </a:solidFill>
            </a:endParaRPr>
          </a:p>
          <a:p>
            <a:pPr>
              <a:lnSpc>
                <a:spcPct val="90000"/>
              </a:lnSpc>
              <a:buFontTx/>
              <a:buNone/>
            </a:pPr>
            <a:r>
              <a:rPr lang="en-US" sz="2800" b="1" dirty="0">
                <a:solidFill>
                  <a:srgbClr val="993300"/>
                </a:solidFill>
              </a:rPr>
              <a:t>&lt;INPUT  TYPE="Submit"  value="</a:t>
            </a:r>
            <a:r>
              <a:rPr lang="en-US" sz="2800" b="1" dirty="0" err="1">
                <a:solidFill>
                  <a:srgbClr val="993300"/>
                </a:solidFill>
              </a:rPr>
              <a:t>SubmitFile</a:t>
            </a:r>
            <a:r>
              <a:rPr lang="en-US" sz="2800" b="1" dirty="0">
                <a:solidFill>
                  <a:srgbClr val="993300"/>
                </a:solidFill>
              </a:rPr>
              <a:t>"&gt;</a:t>
            </a:r>
          </a:p>
          <a:p>
            <a:pPr>
              <a:lnSpc>
                <a:spcPct val="90000"/>
              </a:lnSpc>
              <a:buFontTx/>
              <a:buNone/>
            </a:pPr>
            <a:r>
              <a:rPr lang="en-US" sz="2800" b="1" dirty="0">
                <a:solidFill>
                  <a:srgbClr val="0000CC"/>
                </a:solidFill>
              </a:rPr>
              <a:t>&lt;/form&gt;</a:t>
            </a:r>
          </a:p>
          <a:p>
            <a:pPr>
              <a:lnSpc>
                <a:spcPct val="90000"/>
              </a:lnSpc>
              <a:buFontTx/>
              <a:buNone/>
            </a:pPr>
            <a:r>
              <a:rPr lang="en-US" sz="2800" b="1" dirty="0">
                <a:solidFill>
                  <a:srgbClr val="FF0000"/>
                </a:solidFill>
              </a:rPr>
              <a:t>&lt;/BODY&gt;</a:t>
            </a:r>
          </a:p>
        </p:txBody>
      </p:sp>
    </p:spTree>
    <p:extLst>
      <p:ext uri="{BB962C8B-B14F-4D97-AF65-F5344CB8AC3E}">
        <p14:creationId xmlns:p14="http://schemas.microsoft.com/office/powerpoint/2010/main" val="2342947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9B4DD4-3487-4415-B188-6E625D2B52B0}" type="slidenum">
              <a:rPr lang="ar-SA"/>
              <a:pPr/>
              <a:t>43</a:t>
            </a:fld>
            <a:endParaRPr lang="en-US"/>
          </a:p>
        </p:txBody>
      </p:sp>
      <p:sp>
        <p:nvSpPr>
          <p:cNvPr id="117762" name="Rectangle 2"/>
          <p:cNvSpPr>
            <a:spLocks noGrp="1" noChangeArrowheads="1"/>
          </p:cNvSpPr>
          <p:nvPr>
            <p:ph type="title"/>
          </p:nvPr>
        </p:nvSpPr>
        <p:spPr>
          <a:xfrm>
            <a:off x="0" y="0"/>
            <a:ext cx="9144000" cy="1036638"/>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sz="4000" b="1" dirty="0">
                <a:solidFill>
                  <a:srgbClr val="FFFF00"/>
                </a:solidFill>
              </a:rPr>
              <a:t>Other Elements used in Forms</a:t>
            </a:r>
          </a:p>
        </p:txBody>
      </p:sp>
      <p:sp>
        <p:nvSpPr>
          <p:cNvPr id="117763" name="Rectangle 3"/>
          <p:cNvSpPr>
            <a:spLocks noGrp="1" noChangeArrowheads="1"/>
          </p:cNvSpPr>
          <p:nvPr>
            <p:ph type="body" idx="1"/>
          </p:nvPr>
        </p:nvSpPr>
        <p:spPr>
          <a:xfrm>
            <a:off x="0" y="1066800"/>
            <a:ext cx="9144000" cy="5791200"/>
          </a:xfrm>
        </p:spPr>
        <p:style>
          <a:lnRef idx="1">
            <a:schemeClr val="accent1"/>
          </a:lnRef>
          <a:fillRef idx="2">
            <a:schemeClr val="accent1"/>
          </a:fillRef>
          <a:effectRef idx="1">
            <a:schemeClr val="accent1"/>
          </a:effectRef>
          <a:fontRef idx="minor">
            <a:schemeClr val="dk1"/>
          </a:fontRef>
        </p:style>
        <p:txBody>
          <a:bodyPr>
            <a:normAutofit/>
          </a:bodyPr>
          <a:lstStyle/>
          <a:p>
            <a:pPr>
              <a:buClr>
                <a:schemeClr val="accent2"/>
              </a:buClr>
              <a:buFont typeface="Wingdings" pitchFamily="2" charset="2"/>
              <a:buChar char="§"/>
            </a:pPr>
            <a:r>
              <a:rPr lang="en-US" sz="2800" b="1" dirty="0">
                <a:solidFill>
                  <a:srgbClr val="FF0000"/>
                </a:solidFill>
              </a:rPr>
              <a:t>&lt;TEXTAREA&gt;&lt;/TEXTAREA&gt;:</a:t>
            </a:r>
            <a:r>
              <a:rPr lang="en-US" sz="2800" dirty="0"/>
              <a:t> is an element that allows for free form text entry.</a:t>
            </a:r>
          </a:p>
          <a:p>
            <a:pPr>
              <a:buClr>
                <a:schemeClr val="accent2"/>
              </a:buClr>
              <a:buFont typeface="Wingdings" pitchFamily="2" charset="2"/>
              <a:buNone/>
            </a:pPr>
            <a:endParaRPr lang="en-US" sz="2800" dirty="0"/>
          </a:p>
          <a:p>
            <a:pPr>
              <a:buClr>
                <a:schemeClr val="accent2"/>
              </a:buClr>
              <a:buFont typeface="Wingdings" pitchFamily="2" charset="2"/>
              <a:buNone/>
            </a:pPr>
            <a:r>
              <a:rPr lang="en-US" sz="2800" dirty="0"/>
              <a:t>Browser will display </a:t>
            </a:r>
          </a:p>
          <a:p>
            <a:pPr>
              <a:buClr>
                <a:schemeClr val="accent2"/>
              </a:buClr>
              <a:buFont typeface="Wingdings" pitchFamily="2" charset="2"/>
              <a:buNone/>
            </a:pPr>
            <a:endParaRPr lang="en-US" sz="2800" dirty="0"/>
          </a:p>
          <a:p>
            <a:pPr>
              <a:buClr>
                <a:schemeClr val="accent2"/>
              </a:buClr>
              <a:buFont typeface="Wingdings" pitchFamily="2" charset="2"/>
              <a:buNone/>
            </a:pPr>
            <a:r>
              <a:rPr lang="en-US" sz="2800" dirty="0" err="1"/>
              <a:t>Textarea</a:t>
            </a:r>
            <a:r>
              <a:rPr lang="en-US" sz="2800" dirty="0"/>
              <a:t> has the following attributes:</a:t>
            </a:r>
          </a:p>
          <a:p>
            <a:pPr>
              <a:buClr>
                <a:schemeClr val="accent2"/>
              </a:buClr>
              <a:buFont typeface="Wingdings" pitchFamily="2" charset="2"/>
              <a:buChar char="§"/>
            </a:pPr>
            <a:r>
              <a:rPr lang="en-US" sz="2800" b="1" dirty="0">
                <a:solidFill>
                  <a:srgbClr val="FF0000"/>
                </a:solidFill>
              </a:rPr>
              <a:t>NAME</a:t>
            </a:r>
            <a:r>
              <a:rPr lang="en-US" sz="2800" b="1" dirty="0"/>
              <a:t>:</a:t>
            </a:r>
            <a:r>
              <a:rPr lang="en-US" sz="2800" dirty="0"/>
              <a:t> is the name of the variable to be sent to the CGI application.</a:t>
            </a:r>
          </a:p>
          <a:p>
            <a:pPr>
              <a:buClr>
                <a:schemeClr val="accent2"/>
              </a:buClr>
              <a:buFont typeface="Wingdings" pitchFamily="2" charset="2"/>
              <a:buChar char="§"/>
            </a:pPr>
            <a:r>
              <a:rPr lang="en-US" sz="2800" b="1" dirty="0">
                <a:solidFill>
                  <a:srgbClr val="FF0000"/>
                </a:solidFill>
              </a:rPr>
              <a:t>ROWS</a:t>
            </a:r>
            <a:r>
              <a:rPr lang="en-US" sz="2800" b="1" dirty="0"/>
              <a:t>:</a:t>
            </a:r>
            <a:r>
              <a:rPr lang="en-US" sz="2800" dirty="0"/>
              <a:t> the number of rows to the textbox.</a:t>
            </a:r>
          </a:p>
          <a:p>
            <a:pPr>
              <a:buClr>
                <a:schemeClr val="accent2"/>
              </a:buClr>
              <a:buFont typeface="Wingdings" pitchFamily="2" charset="2"/>
              <a:buChar char="§"/>
            </a:pPr>
            <a:r>
              <a:rPr lang="en-US" sz="2800" b="1" dirty="0">
                <a:solidFill>
                  <a:srgbClr val="FF0000"/>
                </a:solidFill>
              </a:rPr>
              <a:t>COLS</a:t>
            </a:r>
            <a:r>
              <a:rPr lang="en-US" sz="2800" b="1" dirty="0"/>
              <a:t>:</a:t>
            </a:r>
            <a:r>
              <a:rPr lang="en-US" sz="2800" dirty="0"/>
              <a:t> the number of columns to the textbox.</a:t>
            </a:r>
          </a:p>
        </p:txBody>
      </p:sp>
      <p:pic>
        <p:nvPicPr>
          <p:cNvPr id="1177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268605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688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Text Box 4"/>
          <p:cNvSpPr txBox="1">
            <a:spLocks noChangeArrowheads="1"/>
          </p:cNvSpPr>
          <p:nvPr/>
        </p:nvSpPr>
        <p:spPr bwMode="auto">
          <a:xfrm>
            <a:off x="304800" y="838200"/>
            <a:ext cx="8610600" cy="525145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r>
              <a:rPr lang="en-US" sz="2600" b="1" dirty="0">
                <a:solidFill>
                  <a:srgbClr val="FF0000"/>
                </a:solidFill>
              </a:rPr>
              <a:t>&lt;BODY </a:t>
            </a:r>
            <a:r>
              <a:rPr lang="en-US" sz="2600" b="1" dirty="0" err="1">
                <a:solidFill>
                  <a:srgbClr val="FF0000"/>
                </a:solidFill>
              </a:rPr>
              <a:t>bgcolor</a:t>
            </a:r>
            <a:r>
              <a:rPr lang="en-US" sz="2600" b="1" dirty="0">
                <a:solidFill>
                  <a:srgbClr val="3366CC"/>
                </a:solidFill>
              </a:rPr>
              <a:t>="</a:t>
            </a:r>
            <a:r>
              <a:rPr lang="en-US" sz="2600" b="1" dirty="0" err="1">
                <a:solidFill>
                  <a:srgbClr val="3366CC"/>
                </a:solidFill>
              </a:rPr>
              <a:t>lightblue</a:t>
            </a:r>
            <a:r>
              <a:rPr lang="en-US" sz="2600" b="1" dirty="0">
                <a:solidFill>
                  <a:srgbClr val="3366CC"/>
                </a:solidFill>
              </a:rPr>
              <a:t>"</a:t>
            </a:r>
            <a:r>
              <a:rPr lang="en-US" sz="2600" b="1" dirty="0">
                <a:solidFill>
                  <a:schemeClr val="tx2"/>
                </a:solidFill>
              </a:rPr>
              <a:t>&gt;</a:t>
            </a:r>
          </a:p>
          <a:p>
            <a:pPr eaLnBrk="1" hangingPunct="1"/>
            <a:r>
              <a:rPr lang="en-US" sz="2600" b="1" dirty="0">
                <a:solidFill>
                  <a:schemeClr val="tx2"/>
                </a:solidFill>
              </a:rPr>
              <a:t>&lt;form&gt;</a:t>
            </a:r>
          </a:p>
          <a:p>
            <a:pPr eaLnBrk="1" hangingPunct="1"/>
            <a:r>
              <a:rPr lang="en-US" sz="2600" b="1" dirty="0">
                <a:solidFill>
                  <a:schemeClr val="tx2"/>
                </a:solidFill>
              </a:rPr>
              <a:t>&lt;TEXTAREA   </a:t>
            </a:r>
            <a:r>
              <a:rPr lang="en-US" sz="2600" b="1" dirty="0">
                <a:solidFill>
                  <a:srgbClr val="008000"/>
                </a:solidFill>
              </a:rPr>
              <a:t>COLS=</a:t>
            </a:r>
            <a:r>
              <a:rPr lang="en-US" sz="2600" b="1" dirty="0">
                <a:solidFill>
                  <a:srgbClr val="FF0000"/>
                </a:solidFill>
              </a:rPr>
              <a:t>"</a:t>
            </a:r>
            <a:r>
              <a:rPr lang="en-US" sz="2600" b="1" dirty="0">
                <a:solidFill>
                  <a:srgbClr val="008000"/>
                </a:solidFill>
              </a:rPr>
              <a:t>40</a:t>
            </a:r>
            <a:r>
              <a:rPr lang="en-US" sz="2600" b="1" dirty="0">
                <a:solidFill>
                  <a:srgbClr val="FF0000"/>
                </a:solidFill>
              </a:rPr>
              <a:t>"</a:t>
            </a:r>
            <a:r>
              <a:rPr lang="en-US" sz="2600" b="1" dirty="0">
                <a:solidFill>
                  <a:srgbClr val="008000"/>
                </a:solidFill>
              </a:rPr>
              <a:t>  ROWS=</a:t>
            </a:r>
            <a:r>
              <a:rPr lang="en-US" sz="2600" b="1" dirty="0">
                <a:solidFill>
                  <a:srgbClr val="FF0000"/>
                </a:solidFill>
              </a:rPr>
              <a:t>"</a:t>
            </a:r>
            <a:r>
              <a:rPr lang="en-US" sz="2600" b="1" dirty="0">
                <a:solidFill>
                  <a:srgbClr val="008000"/>
                </a:solidFill>
              </a:rPr>
              <a:t>20</a:t>
            </a:r>
            <a:r>
              <a:rPr lang="en-US" sz="2600" b="1" dirty="0">
                <a:solidFill>
                  <a:srgbClr val="FF0000"/>
                </a:solidFill>
              </a:rPr>
              <a:t>"</a:t>
            </a:r>
            <a:r>
              <a:rPr lang="en-US" sz="2600" b="1" dirty="0">
                <a:solidFill>
                  <a:schemeClr val="tx2"/>
                </a:solidFill>
              </a:rPr>
              <a:t>  Name="comments"  &gt;</a:t>
            </a:r>
          </a:p>
          <a:p>
            <a:pPr eaLnBrk="1" hangingPunct="1"/>
            <a:r>
              <a:rPr lang="en-US" sz="2600" b="1" dirty="0">
                <a:solidFill>
                  <a:srgbClr val="FF0000"/>
                </a:solidFill>
              </a:rPr>
              <a:t>From observing the apathy of those</a:t>
            </a:r>
          </a:p>
          <a:p>
            <a:pPr eaLnBrk="1" hangingPunct="1"/>
            <a:r>
              <a:rPr lang="en-US" sz="2600" b="1" dirty="0">
                <a:solidFill>
                  <a:srgbClr val="FF0000"/>
                </a:solidFill>
              </a:rPr>
              <a:t>about me during flag  raising I </a:t>
            </a:r>
          </a:p>
          <a:p>
            <a:pPr eaLnBrk="1" hangingPunct="1"/>
            <a:r>
              <a:rPr lang="en-US" sz="2600" b="1" dirty="0">
                <a:solidFill>
                  <a:srgbClr val="FF0000"/>
                </a:solidFill>
              </a:rPr>
              <a:t>concluded that patriotism if not</a:t>
            </a:r>
          </a:p>
          <a:p>
            <a:pPr eaLnBrk="1" hangingPunct="1"/>
            <a:r>
              <a:rPr lang="en-US" sz="2600" b="1" dirty="0">
                <a:solidFill>
                  <a:srgbClr val="FF0000"/>
                </a:solidFill>
              </a:rPr>
              <a:t>actually  on the decline is at least </a:t>
            </a:r>
          </a:p>
          <a:p>
            <a:pPr eaLnBrk="1" hangingPunct="1"/>
            <a:r>
              <a:rPr lang="en-US" sz="2600" b="1" dirty="0">
                <a:solidFill>
                  <a:srgbClr val="FF0000"/>
                </a:solidFill>
              </a:rPr>
              <a:t>in a state of dormancy.</a:t>
            </a:r>
          </a:p>
          <a:p>
            <a:pPr eaLnBrk="1" hangingPunct="1"/>
            <a:r>
              <a:rPr lang="en-US" sz="2600" b="1" dirty="0">
                <a:solidFill>
                  <a:schemeClr val="tx2"/>
                </a:solidFill>
              </a:rPr>
              <a:t>Written by </a:t>
            </a:r>
            <a:r>
              <a:rPr lang="en-US" sz="2600" b="1" dirty="0" err="1">
                <a:solidFill>
                  <a:schemeClr val="tx2"/>
                </a:solidFill>
              </a:rPr>
              <a:t>Khaled</a:t>
            </a:r>
            <a:r>
              <a:rPr lang="en-US" sz="2600" b="1" dirty="0">
                <a:solidFill>
                  <a:schemeClr val="tx2"/>
                </a:solidFill>
              </a:rPr>
              <a:t> Al-</a:t>
            </a:r>
            <a:r>
              <a:rPr lang="en-US" sz="2600" b="1" dirty="0" err="1">
                <a:solidFill>
                  <a:schemeClr val="tx2"/>
                </a:solidFill>
              </a:rPr>
              <a:t>Fagih</a:t>
            </a:r>
            <a:endParaRPr lang="en-US" sz="2600" b="1" dirty="0">
              <a:solidFill>
                <a:schemeClr val="tx2"/>
              </a:solidFill>
            </a:endParaRPr>
          </a:p>
          <a:p>
            <a:pPr eaLnBrk="1" hangingPunct="1"/>
            <a:r>
              <a:rPr lang="en-US" sz="2600" b="1" dirty="0">
                <a:solidFill>
                  <a:schemeClr val="tx2"/>
                </a:solidFill>
              </a:rPr>
              <a:t>&lt;/TEXTAREA&gt;: </a:t>
            </a:r>
          </a:p>
          <a:p>
            <a:pPr eaLnBrk="1" hangingPunct="1"/>
            <a:r>
              <a:rPr lang="en-US" sz="2600" b="1" dirty="0">
                <a:solidFill>
                  <a:schemeClr val="tx2"/>
                </a:solidFill>
              </a:rPr>
              <a:t>&lt;/form&gt;</a:t>
            </a:r>
          </a:p>
          <a:p>
            <a:pPr eaLnBrk="1" hangingPunct="1"/>
            <a:r>
              <a:rPr lang="en-US" sz="2600" b="1" dirty="0">
                <a:solidFill>
                  <a:srgbClr val="FF0000"/>
                </a:solidFill>
              </a:rPr>
              <a:t>&lt;/BODY&gt;</a:t>
            </a:r>
          </a:p>
        </p:txBody>
      </p:sp>
    </p:spTree>
    <p:extLst>
      <p:ext uri="{BB962C8B-B14F-4D97-AF65-F5344CB8AC3E}">
        <p14:creationId xmlns:p14="http://schemas.microsoft.com/office/powerpoint/2010/main" val="586157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96B8B6-D1ED-4B24-9043-BA514C114F65}" type="slidenum">
              <a:rPr lang="ar-SA"/>
              <a:pPr/>
              <a:t>45</a:t>
            </a:fld>
            <a:endParaRPr lang="en-US"/>
          </a:p>
        </p:txBody>
      </p:sp>
      <p:pic>
        <p:nvPicPr>
          <p:cNvPr id="1914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266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0CED81-A31B-4AC9-9D38-CD5A886F1752}" type="slidenum">
              <a:rPr lang="ar-SA"/>
              <a:pPr/>
              <a:t>46</a:t>
            </a:fld>
            <a:endParaRPr lang="en-US"/>
          </a:p>
        </p:txBody>
      </p:sp>
      <p:sp>
        <p:nvSpPr>
          <p:cNvPr id="120834"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sz="4000">
                <a:solidFill>
                  <a:srgbClr val="FFFF00"/>
                </a:solidFill>
              </a:rPr>
              <a:t>Other Elements used in Forms</a:t>
            </a:r>
          </a:p>
        </p:txBody>
      </p:sp>
      <p:sp>
        <p:nvSpPr>
          <p:cNvPr id="120835" name="Rectangle 3"/>
          <p:cNvSpPr>
            <a:spLocks noGrp="1" noChangeArrowheads="1"/>
          </p:cNvSpPr>
          <p:nvPr>
            <p:ph type="body" idx="1"/>
          </p:nvPr>
        </p:nvSpPr>
        <p:spPr>
          <a:xfrm>
            <a:off x="0" y="1066800"/>
            <a:ext cx="9144000" cy="5791200"/>
          </a:xfrm>
          <a:solidFill>
            <a:schemeClr val="accent1"/>
          </a:solidFill>
          <a:ln>
            <a:solidFill>
              <a:schemeClr val="accent1"/>
            </a:solidFill>
            <a:miter lim="800000"/>
            <a:headEnd/>
            <a:tailEnd/>
          </a:ln>
        </p:spPr>
        <p:txBody>
          <a:bodyPr>
            <a:normAutofit/>
          </a:bodyPr>
          <a:lstStyle/>
          <a:p>
            <a:pPr>
              <a:lnSpc>
                <a:spcPct val="90000"/>
              </a:lnSpc>
              <a:buClr>
                <a:schemeClr val="accent2"/>
              </a:buClr>
              <a:buFont typeface="Wingdings" pitchFamily="2" charset="2"/>
              <a:buChar char="§"/>
            </a:pPr>
            <a:r>
              <a:rPr lang="en-US" sz="2800" dirty="0"/>
              <a:t>The two following examples are </a:t>
            </a:r>
            <a:r>
              <a:rPr lang="en-US" sz="2800" b="1" dirty="0">
                <a:solidFill>
                  <a:srgbClr val="FF0000"/>
                </a:solidFill>
              </a:rPr>
              <a:t>&lt;SELECT&gt;&lt;/SELECT&gt;</a:t>
            </a:r>
            <a:r>
              <a:rPr lang="en-US" sz="2800" dirty="0"/>
              <a:t> elements, where the attributes are set differently.</a:t>
            </a:r>
          </a:p>
          <a:p>
            <a:pPr>
              <a:lnSpc>
                <a:spcPct val="90000"/>
              </a:lnSpc>
              <a:buClr>
                <a:schemeClr val="accent2"/>
              </a:buClr>
              <a:buFont typeface="Wingdings" pitchFamily="2" charset="2"/>
              <a:buNone/>
            </a:pPr>
            <a:r>
              <a:rPr lang="en-US" sz="2800" dirty="0"/>
              <a:t>The Select elements attributes are:</a:t>
            </a:r>
          </a:p>
          <a:p>
            <a:pPr>
              <a:lnSpc>
                <a:spcPct val="90000"/>
              </a:lnSpc>
              <a:buClr>
                <a:schemeClr val="accent2"/>
              </a:buClr>
              <a:buFont typeface="Wingdings" pitchFamily="2" charset="2"/>
              <a:buChar char="§"/>
            </a:pPr>
            <a:r>
              <a:rPr lang="en-US" sz="2800" b="1" dirty="0">
                <a:solidFill>
                  <a:srgbClr val="FF0000"/>
                </a:solidFill>
              </a:rPr>
              <a:t>NAME</a:t>
            </a:r>
            <a:r>
              <a:rPr lang="en-US" sz="2800" b="1" dirty="0"/>
              <a:t>:</a:t>
            </a:r>
            <a:r>
              <a:rPr lang="en-US" sz="2800" dirty="0"/>
              <a:t> is the name of the variable to be sent to the CGI application.</a:t>
            </a:r>
          </a:p>
          <a:p>
            <a:pPr>
              <a:lnSpc>
                <a:spcPct val="90000"/>
              </a:lnSpc>
              <a:buClr>
                <a:schemeClr val="accent2"/>
              </a:buClr>
              <a:buFont typeface="Wingdings" pitchFamily="2" charset="2"/>
              <a:buChar char="§"/>
            </a:pPr>
            <a:r>
              <a:rPr lang="en-US" sz="2800" b="1" dirty="0">
                <a:solidFill>
                  <a:srgbClr val="FF0000"/>
                </a:solidFill>
              </a:rPr>
              <a:t>SIZE</a:t>
            </a:r>
            <a:r>
              <a:rPr lang="en-US" sz="2800" b="1" dirty="0"/>
              <a:t>:</a:t>
            </a:r>
            <a:r>
              <a:rPr lang="en-US" sz="2800" dirty="0"/>
              <a:t> this sets the number of </a:t>
            </a:r>
            <a:r>
              <a:rPr lang="en-US" sz="2800" b="1" dirty="0">
                <a:solidFill>
                  <a:srgbClr val="0000FF"/>
                </a:solidFill>
              </a:rPr>
              <a:t>visible</a:t>
            </a:r>
            <a:r>
              <a:rPr lang="en-US" sz="2800" dirty="0"/>
              <a:t> choices.</a:t>
            </a:r>
          </a:p>
          <a:p>
            <a:pPr>
              <a:lnSpc>
                <a:spcPct val="90000"/>
              </a:lnSpc>
              <a:buClr>
                <a:schemeClr val="accent2"/>
              </a:buClr>
              <a:buFont typeface="Wingdings" pitchFamily="2" charset="2"/>
              <a:buChar char="§"/>
            </a:pPr>
            <a:r>
              <a:rPr lang="en-US" sz="2800" b="1" dirty="0">
                <a:solidFill>
                  <a:srgbClr val="FF0000"/>
                </a:solidFill>
              </a:rPr>
              <a:t>MULTIPLE</a:t>
            </a:r>
            <a:r>
              <a:rPr lang="en-US" sz="2800" b="1" dirty="0"/>
              <a:t>:</a:t>
            </a:r>
            <a:r>
              <a:rPr lang="en-US" sz="2800" dirty="0"/>
              <a:t> the presence of this attribute signifies that the user can make multiple selections. By default only one selection is allowed.</a:t>
            </a:r>
          </a:p>
          <a:p>
            <a:pPr>
              <a:lnSpc>
                <a:spcPct val="90000"/>
              </a:lnSpc>
              <a:buClr>
                <a:schemeClr val="accent2"/>
              </a:buClr>
              <a:buFont typeface="Wingdings" pitchFamily="2" charset="2"/>
              <a:buChar char="§"/>
            </a:pPr>
            <a:endParaRPr lang="en-US" sz="2800" dirty="0"/>
          </a:p>
        </p:txBody>
      </p:sp>
    </p:spTree>
    <p:extLst>
      <p:ext uri="{BB962C8B-B14F-4D97-AF65-F5344CB8AC3E}">
        <p14:creationId xmlns:p14="http://schemas.microsoft.com/office/powerpoint/2010/main" val="1422530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516E781-4C6D-4684-8F83-A0B80211A339}" type="slidenum">
              <a:rPr lang="ar-SA"/>
              <a:pPr/>
              <a:t>47</a:t>
            </a:fld>
            <a:endParaRPr lang="en-US"/>
          </a:p>
        </p:txBody>
      </p:sp>
      <p:sp>
        <p:nvSpPr>
          <p:cNvPr id="192517" name="Text Box 5"/>
          <p:cNvSpPr txBox="1">
            <a:spLocks noChangeArrowheads="1"/>
          </p:cNvSpPr>
          <p:nvPr/>
        </p:nvSpPr>
        <p:spPr bwMode="auto">
          <a:xfrm>
            <a:off x="304800" y="457200"/>
            <a:ext cx="8610600" cy="5643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800" b="1" dirty="0">
                <a:solidFill>
                  <a:srgbClr val="FF0000"/>
                </a:solidFill>
              </a:rPr>
              <a:t>&lt;BODY </a:t>
            </a:r>
            <a:r>
              <a:rPr lang="en-US" sz="2800" b="1" dirty="0" err="1">
                <a:solidFill>
                  <a:srgbClr val="FF0000"/>
                </a:solidFill>
              </a:rPr>
              <a:t>bgcolor</a:t>
            </a:r>
            <a:r>
              <a:rPr lang="en-US" sz="2800" b="1" dirty="0">
                <a:solidFill>
                  <a:srgbClr val="FF0000"/>
                </a:solidFill>
              </a:rPr>
              <a:t>="</a:t>
            </a:r>
            <a:r>
              <a:rPr lang="en-US" sz="2800" b="1" dirty="0" err="1">
                <a:solidFill>
                  <a:srgbClr val="FF0000"/>
                </a:solidFill>
              </a:rPr>
              <a:t>lightblue</a:t>
            </a:r>
            <a:r>
              <a:rPr lang="en-US" sz="2800" b="1" dirty="0">
                <a:solidFill>
                  <a:srgbClr val="FF0000"/>
                </a:solidFill>
              </a:rPr>
              <a:t>"&gt;</a:t>
            </a:r>
          </a:p>
          <a:p>
            <a:pPr eaLnBrk="1" hangingPunct="1"/>
            <a:r>
              <a:rPr lang="en-US" sz="2800" b="1" dirty="0"/>
              <a:t>&lt;form&gt;</a:t>
            </a:r>
          </a:p>
          <a:p>
            <a:pPr eaLnBrk="1" hangingPunct="1"/>
            <a:r>
              <a:rPr lang="en-US" sz="2800" b="1" dirty="0"/>
              <a:t>Select the cities you have visited:</a:t>
            </a:r>
          </a:p>
          <a:p>
            <a:pPr eaLnBrk="1" hangingPunct="1"/>
            <a:r>
              <a:rPr lang="en-US" sz="2800" b="1" dirty="0">
                <a:solidFill>
                  <a:srgbClr val="0000FF"/>
                </a:solidFill>
              </a:rPr>
              <a:t>&lt;SELECT name="list"  size="5"&gt;</a:t>
            </a:r>
          </a:p>
          <a:p>
            <a:pPr eaLnBrk="1" hangingPunct="1"/>
            <a:r>
              <a:rPr lang="en-US" sz="2800" b="1" dirty="0">
                <a:solidFill>
                  <a:srgbClr val="FF0000"/>
                </a:solidFill>
              </a:rPr>
              <a:t>&lt;option&gt; London&lt;/option&gt;</a:t>
            </a:r>
          </a:p>
          <a:p>
            <a:pPr eaLnBrk="1" hangingPunct="1"/>
            <a:r>
              <a:rPr lang="en-US" sz="2800" b="1" dirty="0"/>
              <a:t>&lt;option&gt; Tokyo&lt;/option&gt;</a:t>
            </a:r>
          </a:p>
          <a:p>
            <a:pPr eaLnBrk="1" hangingPunct="1"/>
            <a:r>
              <a:rPr lang="en-US" sz="2800" b="1" dirty="0"/>
              <a:t>&lt;option&gt; Paris&lt;/option&gt;</a:t>
            </a:r>
          </a:p>
          <a:p>
            <a:pPr eaLnBrk="1" hangingPunct="1"/>
            <a:r>
              <a:rPr lang="en-US" sz="2800" b="1" dirty="0">
                <a:solidFill>
                  <a:srgbClr val="FF0000"/>
                </a:solidFill>
              </a:rPr>
              <a:t>&lt;option&gt; New York&lt;/option&gt;</a:t>
            </a:r>
          </a:p>
          <a:p>
            <a:pPr eaLnBrk="1" hangingPunct="1"/>
            <a:r>
              <a:rPr lang="en-US" sz="2800" b="1" dirty="0"/>
              <a:t>&lt;option&gt; LA&lt;/option&gt;</a:t>
            </a:r>
          </a:p>
          <a:p>
            <a:pPr eaLnBrk="1" hangingPunct="1"/>
            <a:r>
              <a:rPr lang="en-US" sz="2800" b="1" dirty="0">
                <a:solidFill>
                  <a:srgbClr val="FF0000"/>
                </a:solidFill>
              </a:rPr>
              <a:t>&lt;option&gt; KL&lt;/option&gt;</a:t>
            </a:r>
          </a:p>
          <a:p>
            <a:pPr eaLnBrk="1" hangingPunct="1"/>
            <a:r>
              <a:rPr lang="en-US" sz="2800" b="1" dirty="0">
                <a:solidFill>
                  <a:srgbClr val="0000FF"/>
                </a:solidFill>
              </a:rPr>
              <a:t>&lt;/SELECT&gt;</a:t>
            </a:r>
            <a:r>
              <a:rPr lang="en-US" sz="2800" b="1" dirty="0"/>
              <a:t> </a:t>
            </a:r>
          </a:p>
          <a:p>
            <a:pPr eaLnBrk="1" hangingPunct="1"/>
            <a:r>
              <a:rPr lang="en-US" sz="2800" b="1" dirty="0"/>
              <a:t>&lt;/form&gt;</a:t>
            </a:r>
          </a:p>
          <a:p>
            <a:pPr eaLnBrk="1" hangingPunct="1"/>
            <a:r>
              <a:rPr lang="en-US" sz="2800" b="1" dirty="0">
                <a:solidFill>
                  <a:srgbClr val="FF0000"/>
                </a:solidFill>
              </a:rPr>
              <a:t>&lt;/BODY&gt;</a:t>
            </a:r>
          </a:p>
        </p:txBody>
      </p:sp>
    </p:spTree>
    <p:extLst>
      <p:ext uri="{BB962C8B-B14F-4D97-AF65-F5344CB8AC3E}">
        <p14:creationId xmlns:p14="http://schemas.microsoft.com/office/powerpoint/2010/main" val="1490588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D12766-0236-4846-89D0-CC2A66583438}" type="slidenum">
              <a:rPr lang="ar-SA"/>
              <a:pPr/>
              <a:t>48</a:t>
            </a:fld>
            <a:endParaRPr lang="en-US"/>
          </a:p>
        </p:txBody>
      </p:sp>
      <p:pic>
        <p:nvPicPr>
          <p:cNvPr id="1935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 y="228600"/>
            <a:ext cx="9229725"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98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C08A479-958D-4DA1-B672-5E7DF5A0E3E4}" type="slidenum">
              <a:rPr lang="ar-SA"/>
              <a:pPr/>
              <a:t>49</a:t>
            </a:fld>
            <a:endParaRPr lang="en-US"/>
          </a:p>
        </p:txBody>
      </p:sp>
      <p:sp>
        <p:nvSpPr>
          <p:cNvPr id="121858" name="Rectangle 2"/>
          <p:cNvSpPr>
            <a:spLocks noGrp="1" noChangeArrowheads="1"/>
          </p:cNvSpPr>
          <p:nvPr>
            <p:ph type="title"/>
          </p:nvPr>
        </p:nvSpPr>
        <p:spPr>
          <a:xfrm>
            <a:off x="0" y="0"/>
            <a:ext cx="9144000" cy="1066800"/>
          </a:xfrm>
        </p:spPr>
        <p:style>
          <a:lnRef idx="1">
            <a:schemeClr val="accent4"/>
          </a:lnRef>
          <a:fillRef idx="2">
            <a:schemeClr val="accent4"/>
          </a:fillRef>
          <a:effectRef idx="1">
            <a:schemeClr val="accent4"/>
          </a:effectRef>
          <a:fontRef idx="minor">
            <a:schemeClr val="dk1"/>
          </a:fontRef>
        </p:style>
        <p:txBody>
          <a:bodyPr>
            <a:flatTx/>
          </a:bodyPr>
          <a:lstStyle/>
          <a:p>
            <a:r>
              <a:rPr lang="en-US">
                <a:solidFill>
                  <a:srgbClr val="FFFF00"/>
                </a:solidFill>
              </a:rPr>
              <a:t>Other Elements used in Forms</a:t>
            </a:r>
          </a:p>
        </p:txBody>
      </p:sp>
      <p:sp>
        <p:nvSpPr>
          <p:cNvPr id="121859" name="Rectangle 3"/>
          <p:cNvSpPr>
            <a:spLocks noGrp="1" noChangeArrowheads="1"/>
          </p:cNvSpPr>
          <p:nvPr>
            <p:ph type="body" idx="1"/>
          </p:nvPr>
        </p:nvSpPr>
        <p:spPr>
          <a:xfrm>
            <a:off x="0" y="1066800"/>
            <a:ext cx="9144000" cy="5791200"/>
          </a:xfrm>
          <a:solidFill>
            <a:schemeClr val="accent1"/>
          </a:solidFill>
        </p:spPr>
        <p:txBody>
          <a:bodyPr/>
          <a:lstStyle/>
          <a:p>
            <a:pPr>
              <a:buClr>
                <a:schemeClr val="accent2"/>
              </a:buClr>
              <a:buFont typeface="Wingdings" pitchFamily="2" charset="2"/>
              <a:buChar char="§"/>
            </a:pPr>
            <a:r>
              <a:rPr lang="en-US" sz="2800" b="1" dirty="0">
                <a:solidFill>
                  <a:srgbClr val="FF0000"/>
                </a:solidFill>
              </a:rPr>
              <a:t>Drop Down List:</a:t>
            </a:r>
          </a:p>
          <a:p>
            <a:pPr>
              <a:buClr>
                <a:schemeClr val="accent2"/>
              </a:buClr>
              <a:buFont typeface="Wingdings" pitchFamily="2" charset="2"/>
              <a:buChar char="§"/>
            </a:pPr>
            <a:endParaRPr lang="en-US" sz="2800" dirty="0">
              <a:solidFill>
                <a:srgbClr val="FF0000"/>
              </a:solidFill>
            </a:endParaRPr>
          </a:p>
          <a:p>
            <a:pPr>
              <a:buClr>
                <a:schemeClr val="accent2"/>
              </a:buClr>
              <a:buFont typeface="Wingdings" pitchFamily="2" charset="2"/>
              <a:buChar char="§"/>
            </a:pPr>
            <a:endParaRPr lang="en-US" sz="2800" b="1" dirty="0"/>
          </a:p>
          <a:p>
            <a:pPr>
              <a:buClr>
                <a:schemeClr val="accent2"/>
              </a:buClr>
              <a:buFont typeface="Wingdings" pitchFamily="2" charset="2"/>
              <a:buChar char="§"/>
            </a:pPr>
            <a:endParaRPr lang="en-US" sz="2800" b="1" dirty="0"/>
          </a:p>
          <a:p>
            <a:pPr>
              <a:buClr>
                <a:schemeClr val="accent2"/>
              </a:buClr>
              <a:buFont typeface="Wingdings" pitchFamily="2" charset="2"/>
              <a:buChar char="§"/>
            </a:pPr>
            <a:r>
              <a:rPr lang="en-US" sz="2800" b="1" dirty="0">
                <a:solidFill>
                  <a:srgbClr val="FF0000"/>
                </a:solidFill>
              </a:rPr>
              <a:t>Name:</a:t>
            </a:r>
            <a:r>
              <a:rPr lang="en-US" sz="2800" dirty="0"/>
              <a:t> is the name of the variable to be sent to the CGI application.</a:t>
            </a:r>
          </a:p>
          <a:p>
            <a:pPr>
              <a:buClr>
                <a:schemeClr val="accent2"/>
              </a:buClr>
              <a:buFont typeface="Wingdings" pitchFamily="2" charset="2"/>
              <a:buChar char="§"/>
            </a:pPr>
            <a:r>
              <a:rPr lang="en-US" sz="2800" b="1" dirty="0">
                <a:solidFill>
                  <a:srgbClr val="FF0000"/>
                </a:solidFill>
              </a:rPr>
              <a:t>Size:</a:t>
            </a:r>
            <a:r>
              <a:rPr lang="en-US" sz="2800" dirty="0">
                <a:solidFill>
                  <a:srgbClr val="FF0000"/>
                </a:solidFill>
              </a:rPr>
              <a:t> </a:t>
            </a:r>
            <a:r>
              <a:rPr lang="en-US" dirty="0">
                <a:solidFill>
                  <a:srgbClr val="FF0000"/>
                </a:solidFill>
              </a:rPr>
              <a:t>1</a:t>
            </a:r>
            <a:r>
              <a:rPr lang="en-US" sz="2800" dirty="0"/>
              <a:t>.</a:t>
            </a:r>
          </a:p>
          <a:p>
            <a:pPr>
              <a:buClr>
                <a:schemeClr val="accent2"/>
              </a:buClr>
              <a:buFont typeface="Wingdings" pitchFamily="2" charset="2"/>
              <a:buChar char="§"/>
            </a:pPr>
            <a:endParaRPr lang="en-US" sz="2800" dirty="0"/>
          </a:p>
          <a:p>
            <a:pPr>
              <a:buClr>
                <a:schemeClr val="accent2"/>
              </a:buClr>
              <a:buFont typeface="Wingdings" pitchFamily="2" charset="2"/>
              <a:buChar char="§"/>
            </a:pPr>
            <a:endParaRPr lang="en-US" sz="2800" dirty="0"/>
          </a:p>
          <a:p>
            <a:pPr>
              <a:buClr>
                <a:schemeClr val="accent2"/>
              </a:buClr>
              <a:buFont typeface="Wingdings" pitchFamily="2" charset="2"/>
              <a:buNone/>
            </a:pPr>
            <a:endParaRPr lang="en-US" sz="2800" dirty="0"/>
          </a:p>
          <a:p>
            <a:pPr>
              <a:buClr>
                <a:schemeClr val="accent2"/>
              </a:buClr>
              <a:buFont typeface="Wingdings" pitchFamily="2" charset="2"/>
              <a:buNone/>
            </a:pPr>
            <a:endParaRPr lang="en-US" sz="2800" dirty="0"/>
          </a:p>
        </p:txBody>
      </p:sp>
      <p:graphicFrame>
        <p:nvGraphicFramePr>
          <p:cNvPr id="121860" name="Object 4"/>
          <p:cNvGraphicFramePr>
            <a:graphicFrameLocks noChangeAspect="1"/>
          </p:cNvGraphicFramePr>
          <p:nvPr>
            <p:extLst>
              <p:ext uri="{D42A27DB-BD31-4B8C-83A1-F6EECF244321}">
                <p14:modId xmlns:p14="http://schemas.microsoft.com/office/powerpoint/2010/main" val="3291110225"/>
              </p:ext>
            </p:extLst>
          </p:nvPr>
        </p:nvGraphicFramePr>
        <p:xfrm>
          <a:off x="1219200" y="1752600"/>
          <a:ext cx="2133600" cy="865188"/>
        </p:xfrm>
        <a:graphic>
          <a:graphicData uri="http://schemas.openxmlformats.org/presentationml/2006/ole">
            <mc:AlternateContent xmlns:mc="http://schemas.openxmlformats.org/markup-compatibility/2006">
              <mc:Choice xmlns:v="urn:schemas-microsoft-com:vml" Requires="v">
                <p:oleObj name="Bitmap Image" r:id="rId2" imgW="657317" imgH="266737" progId="Paint.Picture">
                  <p:embed/>
                </p:oleObj>
              </mc:Choice>
              <mc:Fallback>
                <p:oleObj name="Bitmap Image" r:id="rId2" imgW="657317" imgH="266737"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561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90000"/>
              </a:lnSpc>
              <a:buFont typeface="Wingdings" pitchFamily="2" charset="2"/>
              <a:buNone/>
            </a:pPr>
            <a:r>
              <a:rPr lang="en-US" dirty="0"/>
              <a:t>body {</a:t>
            </a:r>
            <a:r>
              <a:rPr lang="en-US" dirty="0" err="1"/>
              <a:t>color:blue</a:t>
            </a:r>
            <a:r>
              <a:rPr lang="en-US" dirty="0"/>
              <a:t>;}</a:t>
            </a:r>
            <a:br>
              <a:rPr lang="en-US" dirty="0"/>
            </a:br>
            <a:r>
              <a:rPr lang="en-US" dirty="0"/>
              <a:t>h1 {color:#00ff00;}</a:t>
            </a:r>
            <a:br>
              <a:rPr lang="en-US" dirty="0"/>
            </a:br>
            <a:r>
              <a:rPr lang="en-US" dirty="0"/>
              <a:t>h2 {</a:t>
            </a:r>
            <a:r>
              <a:rPr lang="en-US" dirty="0" err="1"/>
              <a:t>color:rgb</a:t>
            </a:r>
            <a:r>
              <a:rPr lang="en-US" dirty="0"/>
              <a:t>(255,0,0);} </a:t>
            </a:r>
          </a:p>
          <a:p>
            <a:pPr>
              <a:lnSpc>
                <a:spcPct val="90000"/>
              </a:lnSpc>
              <a:buFont typeface="Wingdings" pitchFamily="2" charset="2"/>
              <a:buNone/>
            </a:pPr>
            <a:r>
              <a:rPr lang="en-US" dirty="0"/>
              <a:t>h1 {</a:t>
            </a:r>
            <a:r>
              <a:rPr lang="en-US" dirty="0" err="1"/>
              <a:t>text-align:center</a:t>
            </a:r>
            <a:r>
              <a:rPr lang="en-US" dirty="0"/>
              <a:t>;}</a:t>
            </a:r>
            <a:br>
              <a:rPr lang="en-US" dirty="0"/>
            </a:br>
            <a:r>
              <a:rPr lang="en-US" dirty="0" err="1"/>
              <a:t>p.date</a:t>
            </a:r>
            <a:r>
              <a:rPr lang="en-US" dirty="0"/>
              <a:t> {</a:t>
            </a:r>
            <a:r>
              <a:rPr lang="en-US" dirty="0" err="1"/>
              <a:t>text-align:right</a:t>
            </a:r>
            <a:r>
              <a:rPr lang="en-US" dirty="0"/>
              <a:t>;}</a:t>
            </a:r>
            <a:br>
              <a:rPr lang="en-US" dirty="0"/>
            </a:br>
            <a:r>
              <a:rPr lang="en-US" dirty="0" err="1"/>
              <a:t>p.main</a:t>
            </a:r>
            <a:r>
              <a:rPr lang="en-US" dirty="0"/>
              <a:t> {</a:t>
            </a:r>
            <a:r>
              <a:rPr lang="en-US" dirty="0" err="1"/>
              <a:t>text-align:justify</a:t>
            </a:r>
            <a:r>
              <a:rPr lang="en-US" dirty="0"/>
              <a:t>;} </a:t>
            </a:r>
          </a:p>
          <a:p>
            <a:pPr>
              <a:lnSpc>
                <a:spcPct val="90000"/>
              </a:lnSpc>
              <a:buFont typeface="Wingdings" pitchFamily="2" charset="2"/>
              <a:buNone/>
            </a:pPr>
            <a:r>
              <a:rPr lang="en-US" dirty="0"/>
              <a:t>a{</a:t>
            </a:r>
          </a:p>
          <a:p>
            <a:pPr>
              <a:lnSpc>
                <a:spcPct val="90000"/>
              </a:lnSpc>
              <a:buFont typeface="Wingdings" pitchFamily="2" charset="2"/>
              <a:buNone/>
            </a:pPr>
            <a:r>
              <a:rPr lang="en-US" dirty="0" err="1"/>
              <a:t>text-decoration:none</a:t>
            </a:r>
            <a:r>
              <a:rPr lang="en-US" dirty="0"/>
              <a:t>;</a:t>
            </a:r>
          </a:p>
          <a:p>
            <a:pPr>
              <a:lnSpc>
                <a:spcPct val="90000"/>
              </a:lnSpc>
              <a:buFont typeface="Wingdings" pitchFamily="2" charset="2"/>
              <a:buNone/>
            </a:pPr>
            <a:r>
              <a:rPr lang="en-US" dirty="0"/>
              <a:t>} </a:t>
            </a:r>
          </a:p>
          <a:p>
            <a:pPr>
              <a:lnSpc>
                <a:spcPct val="90000"/>
              </a:lnSpc>
              <a:buFont typeface="Wingdings" pitchFamily="2" charset="2"/>
              <a:buNone/>
            </a:pPr>
            <a:r>
              <a:rPr lang="en-US" dirty="0"/>
              <a:t>	</a:t>
            </a:r>
            <a:r>
              <a:rPr lang="en-US" dirty="0" err="1"/>
              <a:t>p.uppercase</a:t>
            </a:r>
            <a:r>
              <a:rPr lang="en-US" dirty="0"/>
              <a:t> {</a:t>
            </a:r>
            <a:r>
              <a:rPr lang="en-US" dirty="0" err="1"/>
              <a:t>text-transform:uppercase</a:t>
            </a:r>
            <a:r>
              <a:rPr lang="en-US" dirty="0"/>
              <a:t>;}</a:t>
            </a:r>
            <a:br>
              <a:rPr lang="en-US" dirty="0"/>
            </a:br>
            <a:r>
              <a:rPr lang="en-US" dirty="0" err="1"/>
              <a:t>p.lowercase</a:t>
            </a:r>
            <a:r>
              <a:rPr lang="en-US" dirty="0"/>
              <a:t> {</a:t>
            </a:r>
            <a:r>
              <a:rPr lang="en-US" dirty="0" err="1"/>
              <a:t>text-transform:lowercase</a:t>
            </a:r>
            <a:r>
              <a:rPr lang="en-US" dirty="0"/>
              <a:t>;}</a:t>
            </a:r>
            <a:br>
              <a:rPr lang="en-US" dirty="0"/>
            </a:br>
            <a:r>
              <a:rPr lang="en-US" dirty="0" err="1"/>
              <a:t>p.capitalize</a:t>
            </a:r>
            <a:r>
              <a:rPr lang="en-US" dirty="0"/>
              <a:t> {</a:t>
            </a:r>
            <a:r>
              <a:rPr lang="en-US" dirty="0" err="1"/>
              <a:t>text-transform:capitalize</a:t>
            </a:r>
            <a:r>
              <a:rPr lang="en-US" dirty="0"/>
              <a:t>;}</a:t>
            </a:r>
          </a:p>
          <a:p>
            <a:pPr>
              <a:lnSpc>
                <a:spcPct val="90000"/>
              </a:lnSpc>
              <a:buFont typeface="Wingdings" pitchFamily="2" charset="2"/>
              <a:buNone/>
            </a:pPr>
            <a:r>
              <a:rPr lang="en-US" dirty="0"/>
              <a:t>p {</a:t>
            </a:r>
          </a:p>
          <a:p>
            <a:pPr>
              <a:lnSpc>
                <a:spcPct val="90000"/>
              </a:lnSpc>
              <a:buFont typeface="Wingdings" pitchFamily="2" charset="2"/>
              <a:buNone/>
            </a:pPr>
            <a:r>
              <a:rPr lang="en-US" dirty="0"/>
              <a:t>text-indent:50px;}  </a:t>
            </a:r>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74224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31AD395-CF75-41F4-96F2-1E439CFC195A}" type="slidenum">
              <a:rPr lang="ar-SA"/>
              <a:pPr/>
              <a:t>50</a:t>
            </a:fld>
            <a:endParaRPr lang="en-US"/>
          </a:p>
        </p:txBody>
      </p:sp>
      <p:sp>
        <p:nvSpPr>
          <p:cNvPr id="122882" name="Rectangle 2"/>
          <p:cNvSpPr>
            <a:spLocks noGrp="1" noChangeArrowheads="1"/>
          </p:cNvSpPr>
          <p:nvPr>
            <p:ph type="title"/>
          </p:nvPr>
        </p:nvSpPr>
        <p:spPr>
          <a:xfrm>
            <a:off x="0" y="0"/>
            <a:ext cx="9144000" cy="1036638"/>
          </a:xfrm>
        </p:spPr>
        <p:style>
          <a:lnRef idx="1">
            <a:schemeClr val="accent4"/>
          </a:lnRef>
          <a:fillRef idx="2">
            <a:schemeClr val="accent4"/>
          </a:fillRef>
          <a:effectRef idx="1">
            <a:schemeClr val="accent4"/>
          </a:effectRef>
          <a:fontRef idx="minor">
            <a:schemeClr val="dk1"/>
          </a:fontRef>
        </p:style>
        <p:txBody>
          <a:bodyPr>
            <a:flatTx/>
          </a:bodyPr>
          <a:lstStyle/>
          <a:p>
            <a:pPr algn="ctr"/>
            <a:r>
              <a:rPr lang="en-US">
                <a:solidFill>
                  <a:srgbClr val="FFFF00"/>
                </a:solidFill>
              </a:rPr>
              <a:t>Other Elements used in Forms</a:t>
            </a:r>
          </a:p>
        </p:txBody>
      </p:sp>
      <p:sp>
        <p:nvSpPr>
          <p:cNvPr id="122883" name="Rectangle 3"/>
          <p:cNvSpPr>
            <a:spLocks noGrp="1" noChangeArrowheads="1"/>
          </p:cNvSpPr>
          <p:nvPr>
            <p:ph type="body" idx="1"/>
          </p:nvPr>
        </p:nvSpPr>
        <p:spPr>
          <a:xfrm>
            <a:off x="0" y="1066800"/>
            <a:ext cx="9144000" cy="5791200"/>
          </a:xfrm>
          <a:solidFill>
            <a:schemeClr val="accent1"/>
          </a:solidFill>
        </p:spPr>
        <p:txBody>
          <a:bodyPr/>
          <a:lstStyle/>
          <a:p>
            <a:pPr>
              <a:buClr>
                <a:schemeClr val="accent2"/>
              </a:buClr>
              <a:buFont typeface="Wingdings" pitchFamily="2" charset="2"/>
              <a:buChar char="§"/>
            </a:pPr>
            <a:r>
              <a:rPr lang="en-US" sz="2800" b="1">
                <a:solidFill>
                  <a:srgbClr val="FF0000"/>
                </a:solidFill>
              </a:rPr>
              <a:t>List Box:</a:t>
            </a:r>
          </a:p>
          <a:p>
            <a:pPr>
              <a:buClr>
                <a:schemeClr val="accent2"/>
              </a:buClr>
              <a:buFont typeface="Wingdings" pitchFamily="2" charset="2"/>
              <a:buNone/>
            </a:pPr>
            <a:endParaRPr lang="en-US" sz="2800" b="1">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b="1"/>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b="1"/>
              <a:t> is greater than one.</a:t>
            </a:r>
          </a:p>
        </p:txBody>
      </p:sp>
      <p:graphicFrame>
        <p:nvGraphicFramePr>
          <p:cNvPr id="122884" name="Object 4"/>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name="Bitmap Image" r:id="rId2" imgW="647619" imgH="733333" progId="Paint.Picture">
                  <p:embed/>
                </p:oleObj>
              </mc:Choice>
              <mc:Fallback>
                <p:oleObj name="Bitmap Image" r:id="rId2" imgW="647619" imgH="73333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5530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94D0F7-8F77-42CB-949E-968A1B906F6C}" type="slidenum">
              <a:rPr lang="ar-SA"/>
              <a:pPr/>
              <a:t>51</a:t>
            </a:fld>
            <a:endParaRPr lang="en-US"/>
          </a:p>
        </p:txBody>
      </p:sp>
      <p:sp>
        <p:nvSpPr>
          <p:cNvPr id="123906" name="Rectangle 2"/>
          <p:cNvSpPr>
            <a:spLocks noGrp="1" noChangeArrowheads="1"/>
          </p:cNvSpPr>
          <p:nvPr>
            <p:ph type="title"/>
          </p:nvPr>
        </p:nvSpPr>
        <p:spPr>
          <a:xfrm>
            <a:off x="0" y="0"/>
            <a:ext cx="9144000" cy="1112838"/>
          </a:xfrm>
        </p:spPr>
        <p:style>
          <a:lnRef idx="1">
            <a:schemeClr val="accent4"/>
          </a:lnRef>
          <a:fillRef idx="2">
            <a:schemeClr val="accent4"/>
          </a:fillRef>
          <a:effectRef idx="1">
            <a:schemeClr val="accent4"/>
          </a:effectRef>
          <a:fontRef idx="minor">
            <a:schemeClr val="dk1"/>
          </a:fontRef>
        </p:style>
        <p:txBody>
          <a:bodyPr>
            <a:flatTx/>
          </a:bodyPr>
          <a:lstStyle/>
          <a:p>
            <a:r>
              <a:rPr lang="en-US" sz="4000" dirty="0">
                <a:solidFill>
                  <a:srgbClr val="FFFF00"/>
                </a:solidFill>
              </a:rPr>
              <a:t>Other Elements used in Forms</a:t>
            </a:r>
          </a:p>
        </p:txBody>
      </p:sp>
      <p:sp>
        <p:nvSpPr>
          <p:cNvPr id="123907" name="Rectangle 3"/>
          <p:cNvSpPr>
            <a:spLocks noGrp="1" noChangeArrowheads="1"/>
          </p:cNvSpPr>
          <p:nvPr>
            <p:ph type="body" idx="1"/>
          </p:nvPr>
        </p:nvSpPr>
        <p:spPr>
          <a:xfrm>
            <a:off x="0" y="1143000"/>
            <a:ext cx="9144000" cy="5715000"/>
          </a:xfrm>
        </p:spPr>
        <p:style>
          <a:lnRef idx="1">
            <a:schemeClr val="accent1"/>
          </a:lnRef>
          <a:fillRef idx="2">
            <a:schemeClr val="accent1"/>
          </a:fillRef>
          <a:effectRef idx="1">
            <a:schemeClr val="accent1"/>
          </a:effectRef>
          <a:fontRef idx="minor">
            <a:schemeClr val="dk1"/>
          </a:fontRef>
        </p:style>
        <p:txBody>
          <a:bodyPr>
            <a:normAutofit/>
          </a:bodyPr>
          <a:lstStyle/>
          <a:p>
            <a:pPr>
              <a:lnSpc>
                <a:spcPct val="90000"/>
              </a:lnSpc>
              <a:buClr>
                <a:schemeClr val="accent2"/>
              </a:buClr>
              <a:buFont typeface="Wingdings" pitchFamily="2" charset="2"/>
              <a:buChar char="§"/>
            </a:pPr>
            <a:r>
              <a:rPr lang="en-US" sz="2800" b="1" dirty="0">
                <a:solidFill>
                  <a:srgbClr val="FF0000"/>
                </a:solidFill>
              </a:rPr>
              <a:t>Option</a:t>
            </a:r>
          </a:p>
          <a:p>
            <a:pPr>
              <a:lnSpc>
                <a:spcPct val="90000"/>
              </a:lnSpc>
              <a:buClr>
                <a:schemeClr val="accent2"/>
              </a:buClr>
              <a:buFont typeface="Wingdings" pitchFamily="2" charset="2"/>
              <a:buNone/>
            </a:pPr>
            <a:r>
              <a:rPr lang="en-US" sz="2800" dirty="0"/>
              <a:t>The list items are added to the </a:t>
            </a:r>
            <a:r>
              <a:rPr lang="en-US" sz="2800" b="1" dirty="0"/>
              <a:t>&lt;SELECT&gt;</a:t>
            </a:r>
            <a:r>
              <a:rPr lang="en-US" sz="2800" dirty="0"/>
              <a:t> element by inserting </a:t>
            </a:r>
            <a:r>
              <a:rPr lang="en-US" sz="2800" b="1" dirty="0"/>
              <a:t>&lt;OPTION&gt;&lt;/OPTION&gt;</a:t>
            </a:r>
            <a:r>
              <a:rPr lang="en-US" sz="2800" dirty="0"/>
              <a:t> elements.</a:t>
            </a:r>
          </a:p>
          <a:p>
            <a:pPr>
              <a:lnSpc>
                <a:spcPct val="90000"/>
              </a:lnSpc>
              <a:buClr>
                <a:schemeClr val="accent2"/>
              </a:buClr>
              <a:buFont typeface="Wingdings" pitchFamily="2" charset="2"/>
              <a:buNone/>
            </a:pPr>
            <a:r>
              <a:rPr lang="en-US" sz="2800" dirty="0"/>
              <a:t>The Option Element’s attributes are:</a:t>
            </a:r>
          </a:p>
          <a:p>
            <a:pPr>
              <a:lnSpc>
                <a:spcPct val="90000"/>
              </a:lnSpc>
              <a:buClr>
                <a:schemeClr val="accent2"/>
              </a:buClr>
              <a:buFont typeface="Wingdings" pitchFamily="2" charset="2"/>
              <a:buChar char="§"/>
            </a:pPr>
            <a:r>
              <a:rPr lang="en-US" sz="2800" b="1" dirty="0">
                <a:solidFill>
                  <a:srgbClr val="FF0000"/>
                </a:solidFill>
              </a:rPr>
              <a:t>SELECTED</a:t>
            </a:r>
            <a:r>
              <a:rPr lang="en-US" sz="2800" b="1" dirty="0"/>
              <a:t>:</a:t>
            </a:r>
            <a:r>
              <a:rPr lang="en-US" sz="2800" dirty="0"/>
              <a:t> When this attribute is present, the option is selected when the document is initially loaded. </a:t>
            </a:r>
            <a:r>
              <a:rPr lang="en-US" sz="2800" b="1" dirty="0">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dirty="0">
                <a:solidFill>
                  <a:srgbClr val="FF0000"/>
                </a:solidFill>
              </a:rPr>
              <a:t>VALUE</a:t>
            </a:r>
            <a:r>
              <a:rPr lang="en-US" sz="2800" b="1" dirty="0"/>
              <a:t>:</a:t>
            </a:r>
            <a:r>
              <a:rPr lang="en-US" sz="2800" dirty="0"/>
              <a:t> Specifies the value the variable named in the select element.</a:t>
            </a:r>
          </a:p>
          <a:p>
            <a:pPr>
              <a:lnSpc>
                <a:spcPct val="90000"/>
              </a:lnSpc>
              <a:buClr>
                <a:schemeClr val="accent2"/>
              </a:buClr>
              <a:buFont typeface="Wingdings" pitchFamily="2" charset="2"/>
              <a:buNone/>
            </a:pPr>
            <a:r>
              <a:rPr lang="en-US" sz="2800" dirty="0"/>
              <a:t>							</a:t>
            </a:r>
          </a:p>
        </p:txBody>
      </p:sp>
    </p:spTree>
    <p:extLst>
      <p:ext uri="{BB962C8B-B14F-4D97-AF65-F5344CB8AC3E}">
        <p14:creationId xmlns:p14="http://schemas.microsoft.com/office/powerpoint/2010/main" val="2783121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3E261E-D0C1-4575-AFB8-221DF8D46CC7}" type="slidenum">
              <a:rPr lang="ar-SA"/>
              <a:pPr/>
              <a:t>52</a:t>
            </a:fld>
            <a:endParaRPr lang="en-US"/>
          </a:p>
        </p:txBody>
      </p:sp>
      <p:sp>
        <p:nvSpPr>
          <p:cNvPr id="124932" name="Rectangle 4"/>
          <p:cNvSpPr>
            <a:spLocks noGrp="1" noChangeArrowheads="1"/>
          </p:cNvSpPr>
          <p:nvPr>
            <p:ph type="body" idx="1"/>
          </p:nvPr>
        </p:nvSpPr>
        <p:spPr>
          <a:xfrm>
            <a:off x="0" y="304800"/>
            <a:ext cx="9144000" cy="6553200"/>
          </a:xfrm>
          <a:ln/>
        </p:spPr>
        <p:style>
          <a:lnRef idx="1">
            <a:schemeClr val="accent1"/>
          </a:lnRef>
          <a:fillRef idx="2">
            <a:schemeClr val="accent1"/>
          </a:fillRef>
          <a:effectRef idx="1">
            <a:schemeClr val="accent1"/>
          </a:effectRef>
          <a:fontRef idx="minor">
            <a:schemeClr val="dk1"/>
          </a:fontRef>
        </p:style>
        <p:txBody>
          <a:bodyPr/>
          <a:lstStyle/>
          <a:p>
            <a:pPr>
              <a:buFontTx/>
              <a:buNone/>
            </a:pPr>
            <a:r>
              <a:rPr lang="en-US" sz="2400" b="1" dirty="0"/>
              <a:t>&lt;/HEAD&gt;</a:t>
            </a:r>
          </a:p>
          <a:p>
            <a:pPr>
              <a:buFontTx/>
              <a:buNone/>
            </a:pPr>
            <a:r>
              <a:rPr lang="en-US" sz="2400" b="1" dirty="0"/>
              <a:t>&lt;BODY&gt;</a:t>
            </a:r>
          </a:p>
          <a:p>
            <a:pPr>
              <a:buFontTx/>
              <a:buNone/>
            </a:pPr>
            <a:r>
              <a:rPr lang="en-US" sz="2400" b="1" dirty="0">
                <a:solidFill>
                  <a:srgbClr val="FF0000"/>
                </a:solidFill>
              </a:rPr>
              <a:t>&lt;h2&gt;&lt;font color="blue"&gt;What type of Computer do you have?&lt;/font&gt;&lt;h2&gt;</a:t>
            </a:r>
          </a:p>
          <a:p>
            <a:pPr>
              <a:buFontTx/>
              <a:buNone/>
            </a:pPr>
            <a:r>
              <a:rPr lang="en-US" sz="2400" b="1" dirty="0"/>
              <a:t>&lt;FORM&gt;</a:t>
            </a:r>
          </a:p>
          <a:p>
            <a:pPr>
              <a:buFontTx/>
              <a:buNone/>
            </a:pPr>
            <a:r>
              <a:rPr lang="en-US" sz="2400" b="1" dirty="0">
                <a:solidFill>
                  <a:srgbClr val="FF0000"/>
                </a:solidFill>
              </a:rPr>
              <a:t>&lt;SELECT NAME="</a:t>
            </a:r>
            <a:r>
              <a:rPr lang="en-US" sz="2400" b="1" dirty="0" err="1">
                <a:solidFill>
                  <a:srgbClr val="FF0000"/>
                </a:solidFill>
              </a:rPr>
              <a:t>ComputerType</a:t>
            </a:r>
            <a:r>
              <a:rPr lang="en-US" sz="2400" b="1" dirty="0">
                <a:solidFill>
                  <a:srgbClr val="FF0000"/>
                </a:solidFill>
              </a:rPr>
              <a:t>" size= "4" &gt;</a:t>
            </a:r>
          </a:p>
          <a:p>
            <a:pPr>
              <a:buFontTx/>
              <a:buNone/>
            </a:pPr>
            <a:r>
              <a:rPr lang="en-US" sz="2400" b="1" dirty="0"/>
              <a:t> 	</a:t>
            </a:r>
            <a:r>
              <a:rPr lang="en-US" sz="2400" b="1" dirty="0">
                <a:solidFill>
                  <a:srgbClr val="0000FF"/>
                </a:solidFill>
              </a:rPr>
              <a:t>&lt;OPTION  value="IBM" selected=" "&gt; IBM&lt;/OPTION&gt;</a:t>
            </a:r>
          </a:p>
          <a:p>
            <a:pPr>
              <a:buFontTx/>
              <a:buNone/>
            </a:pPr>
            <a:r>
              <a:rPr lang="en-US" sz="2400" b="1" dirty="0">
                <a:solidFill>
                  <a:srgbClr val="0000FF"/>
                </a:solidFill>
              </a:rPr>
              <a:t>	&lt;OPTION  value="INTEL"&gt; INTEL&lt;/OPTION&gt;</a:t>
            </a:r>
          </a:p>
          <a:p>
            <a:pPr>
              <a:buFontTx/>
              <a:buNone/>
            </a:pPr>
            <a:r>
              <a:rPr lang="en-US" sz="2400" b="1" dirty="0">
                <a:solidFill>
                  <a:srgbClr val="0000FF"/>
                </a:solidFill>
              </a:rPr>
              <a:t>	&lt;OPTION value=" Apple"&gt; Apple&lt;/OPTION&gt;</a:t>
            </a:r>
          </a:p>
          <a:p>
            <a:pPr>
              <a:buFontTx/>
              <a:buNone/>
            </a:pPr>
            <a:r>
              <a:rPr lang="en-US" sz="2400" b="1" dirty="0">
                <a:solidFill>
                  <a:srgbClr val="0000FF"/>
                </a:solidFill>
              </a:rPr>
              <a:t>	&lt;OPTION value="Compaq"&gt;</a:t>
            </a:r>
            <a:r>
              <a:rPr lang="en-US" sz="2400" b="1" dirty="0"/>
              <a:t> </a:t>
            </a:r>
            <a:r>
              <a:rPr lang="en-US" sz="2400" b="1" dirty="0">
                <a:solidFill>
                  <a:srgbClr val="0000FF"/>
                </a:solidFill>
              </a:rPr>
              <a:t>Compaq&lt;/OPTION&gt;</a:t>
            </a:r>
          </a:p>
          <a:p>
            <a:pPr>
              <a:buFontTx/>
              <a:buNone/>
            </a:pPr>
            <a:r>
              <a:rPr lang="en-US" sz="2400" b="1" dirty="0">
                <a:solidFill>
                  <a:srgbClr val="FF0000"/>
                </a:solidFill>
              </a:rPr>
              <a:t>&lt;/SELECT&gt; </a:t>
            </a:r>
          </a:p>
          <a:p>
            <a:pPr>
              <a:buFontTx/>
              <a:buNone/>
            </a:pPr>
            <a:r>
              <a:rPr lang="en-US" sz="2400" b="1" dirty="0"/>
              <a:t>&lt;/FORM&gt;&lt;/BODY&gt;&lt;/HTML&gt;							</a:t>
            </a:r>
          </a:p>
        </p:txBody>
      </p:sp>
    </p:spTree>
    <p:extLst>
      <p:ext uri="{BB962C8B-B14F-4D97-AF65-F5344CB8AC3E}">
        <p14:creationId xmlns:p14="http://schemas.microsoft.com/office/powerpoint/2010/main" val="2616111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98C183-865B-48B0-AB3F-39F75278B8C2}" type="slidenum">
              <a:rPr lang="ar-SA"/>
              <a:pPr/>
              <a:t>53</a:t>
            </a:fld>
            <a:endParaRPr lang="en-US"/>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40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B60344-8B62-4E49-8A2E-C0CB7C64E929}" type="slidenum">
              <a:rPr lang="ar-SA"/>
              <a:pPr/>
              <a:t>54</a:t>
            </a:fld>
            <a:endParaRPr lang="en-US"/>
          </a:p>
        </p:txBody>
      </p:sp>
      <p:sp>
        <p:nvSpPr>
          <p:cNvPr id="198659" name="Rectangle 3"/>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sz="2600" b="1" dirty="0">
                <a:solidFill>
                  <a:srgbClr val="FF0000"/>
                </a:solidFill>
              </a:rPr>
              <a:t>&lt;HEAD&gt; &lt;TITLE&gt;SELECT with </a:t>
            </a:r>
            <a:r>
              <a:rPr lang="en-US" sz="2600" b="1" dirty="0" err="1">
                <a:solidFill>
                  <a:srgbClr val="FF0000"/>
                </a:solidFill>
              </a:rPr>
              <a:t>Mutiple</a:t>
            </a:r>
            <a:r>
              <a:rPr lang="en-US" sz="2600" b="1" dirty="0">
                <a:solidFill>
                  <a:srgbClr val="FF0000"/>
                </a:solidFill>
              </a:rPr>
              <a:t> &lt;/TITLE&gt; &lt;/HEAD&gt;</a:t>
            </a:r>
          </a:p>
          <a:p>
            <a:pPr>
              <a:lnSpc>
                <a:spcPct val="90000"/>
              </a:lnSpc>
              <a:buFontTx/>
              <a:buNone/>
            </a:pPr>
            <a:r>
              <a:rPr lang="en-US" sz="2600" b="1" dirty="0"/>
              <a:t>&lt;BODY&gt;</a:t>
            </a:r>
          </a:p>
          <a:p>
            <a:pPr>
              <a:lnSpc>
                <a:spcPct val="90000"/>
              </a:lnSpc>
              <a:buFontTx/>
              <a:buNone/>
            </a:pPr>
            <a:r>
              <a:rPr lang="en-US" sz="2600" b="1" dirty="0"/>
              <a:t>&lt;h2&gt;&lt;font color=blue&gt;What type of Computer do you have?&lt;/font&gt;&lt;h2&gt;</a:t>
            </a:r>
          </a:p>
          <a:p>
            <a:pPr>
              <a:lnSpc>
                <a:spcPct val="90000"/>
              </a:lnSpc>
              <a:buFontTx/>
              <a:buNone/>
            </a:pPr>
            <a:r>
              <a:rPr lang="en-US" sz="2600" b="1" dirty="0">
                <a:solidFill>
                  <a:srgbClr val="FF0000"/>
                </a:solidFill>
              </a:rPr>
              <a:t>&lt;FORM&gt;</a:t>
            </a:r>
          </a:p>
          <a:p>
            <a:pPr>
              <a:lnSpc>
                <a:spcPct val="90000"/>
              </a:lnSpc>
              <a:buFontTx/>
              <a:buNone/>
            </a:pPr>
            <a:r>
              <a:rPr lang="en-US" sz="2600" b="1" dirty="0"/>
              <a:t>&lt;SELECT NAME="</a:t>
            </a:r>
            <a:r>
              <a:rPr lang="en-US" sz="2600" b="1" dirty="0" err="1"/>
              <a:t>ComputerType</a:t>
            </a:r>
            <a:r>
              <a:rPr lang="en-US" sz="2600" b="1" dirty="0"/>
              <a:t>" size= "5"   multiple=" "&gt;</a:t>
            </a:r>
          </a:p>
          <a:p>
            <a:pPr>
              <a:lnSpc>
                <a:spcPct val="90000"/>
              </a:lnSpc>
              <a:buFontTx/>
              <a:buNone/>
            </a:pPr>
            <a:r>
              <a:rPr lang="en-US" sz="2600" b="1" dirty="0"/>
              <a:t>	</a:t>
            </a:r>
            <a:r>
              <a:rPr lang="en-US" sz="2600" b="1" dirty="0">
                <a:solidFill>
                  <a:srgbClr val="0000FF"/>
                </a:solidFill>
              </a:rPr>
              <a:t>&lt;OPTION  value="IBM" &gt; IBM&lt;/OPTION&gt;</a:t>
            </a:r>
          </a:p>
          <a:p>
            <a:pPr>
              <a:lnSpc>
                <a:spcPct val="90000"/>
              </a:lnSpc>
              <a:buFontTx/>
              <a:buNone/>
            </a:pPr>
            <a:r>
              <a:rPr lang="en-US" sz="2600" b="1" dirty="0">
                <a:solidFill>
                  <a:srgbClr val="0000FF"/>
                </a:solidFill>
              </a:rPr>
              <a:t> 	&lt;OPTION  value="INTEL"&gt; INTEL&lt;/OPTION&gt;</a:t>
            </a:r>
          </a:p>
          <a:p>
            <a:pPr>
              <a:lnSpc>
                <a:spcPct val="90000"/>
              </a:lnSpc>
              <a:buFontTx/>
              <a:buNone/>
            </a:pPr>
            <a:r>
              <a:rPr lang="en-US" sz="2600" b="1" dirty="0">
                <a:solidFill>
                  <a:srgbClr val="0000FF"/>
                </a:solidFill>
              </a:rPr>
              <a:t>	&lt;OPTION value=" Apple"&gt; Apple&lt;/OPTION&gt;</a:t>
            </a:r>
          </a:p>
          <a:p>
            <a:pPr>
              <a:lnSpc>
                <a:spcPct val="90000"/>
              </a:lnSpc>
              <a:buFontTx/>
              <a:buNone/>
            </a:pPr>
            <a:r>
              <a:rPr lang="en-US" sz="2600" b="1" dirty="0">
                <a:solidFill>
                  <a:srgbClr val="0000FF"/>
                </a:solidFill>
              </a:rPr>
              <a:t>	&lt;OPTION value="Compaq" selected= " " &gt; Compaq&lt;/OPTION&gt;</a:t>
            </a:r>
          </a:p>
          <a:p>
            <a:pPr>
              <a:lnSpc>
                <a:spcPct val="90000"/>
              </a:lnSpc>
              <a:buFontTx/>
              <a:buNone/>
            </a:pPr>
            <a:r>
              <a:rPr lang="en-US" sz="2600" b="1" dirty="0">
                <a:solidFill>
                  <a:srgbClr val="0000FF"/>
                </a:solidFill>
              </a:rPr>
              <a:t>	&lt;OPTION value=" other"&gt; Other&lt;/OPTION&gt;</a:t>
            </a:r>
          </a:p>
          <a:p>
            <a:pPr>
              <a:lnSpc>
                <a:spcPct val="90000"/>
              </a:lnSpc>
              <a:buFontTx/>
              <a:buNone/>
            </a:pPr>
            <a:r>
              <a:rPr lang="en-US" sz="2600" b="1" dirty="0"/>
              <a:t>&lt;/SELECT&gt;</a:t>
            </a:r>
          </a:p>
          <a:p>
            <a:pPr>
              <a:lnSpc>
                <a:spcPct val="90000"/>
              </a:lnSpc>
              <a:buFontTx/>
              <a:buNone/>
            </a:pPr>
            <a:r>
              <a:rPr lang="en-US" sz="2600" b="1" dirty="0">
                <a:solidFill>
                  <a:srgbClr val="FF0000"/>
                </a:solidFill>
              </a:rPr>
              <a:t>&lt;/FORM&gt;&lt;/BODY&gt;&lt;/HTML&gt;</a:t>
            </a:r>
          </a:p>
        </p:txBody>
      </p:sp>
    </p:spTree>
    <p:extLst>
      <p:ext uri="{BB962C8B-B14F-4D97-AF65-F5344CB8AC3E}">
        <p14:creationId xmlns:p14="http://schemas.microsoft.com/office/powerpoint/2010/main" val="2341664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AC984E-E214-48CA-98C7-CC6166A4A2AC}" type="slidenum">
              <a:rPr lang="ar-SA"/>
              <a:pPr/>
              <a:t>55</a:t>
            </a:fld>
            <a:endParaRPr lang="en-US"/>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775"/>
            <a:ext cx="8915400" cy="632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67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9A77C9-35F0-4CE3-A443-572297ADFCA6}" type="slidenum">
              <a:rPr lang="ar-SA"/>
              <a:pPr/>
              <a:t>56</a:t>
            </a:fld>
            <a:endParaRPr lang="en-US"/>
          </a:p>
        </p:txBody>
      </p:sp>
      <p:pic>
        <p:nvPicPr>
          <p:cNvPr id="180229" name="Picture 5"/>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143000"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b="1"/>
          </a:p>
        </p:txBody>
      </p:sp>
    </p:spTree>
    <p:extLst>
      <p:ext uri="{BB962C8B-B14F-4D97-AF65-F5344CB8AC3E}">
        <p14:creationId xmlns:p14="http://schemas.microsoft.com/office/powerpoint/2010/main" val="1744920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791200"/>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The HTML &lt;marquee&gt; tag is used for scrolling piece of text or image displayed either horizontally across or vertically down your web site page depending on the settings.</a:t>
            </a:r>
          </a:p>
          <a:p>
            <a:pPr marL="109728" indent="0">
              <a:buNone/>
            </a:pPr>
            <a:endParaRPr lang="en-US" sz="1900" dirty="0"/>
          </a:p>
          <a:p>
            <a:pPr marL="109728" indent="0">
              <a:buNone/>
            </a:pPr>
            <a:r>
              <a:rPr lang="en-US" sz="1900" dirty="0"/>
              <a:t>&lt;!DOCTYPE html&gt; &lt;html&gt; &lt;head&gt; &lt;title&gt;HTML marquee Tag&lt;/title&gt; &lt;/head&gt; &lt;body&gt; </a:t>
            </a:r>
          </a:p>
          <a:p>
            <a:pPr marL="109728" indent="0">
              <a:buNone/>
            </a:pPr>
            <a:r>
              <a:rPr lang="en-US" sz="1900" dirty="0"/>
              <a:t>&lt;marquee&gt;This is basic example of marquee&lt;/marquee&gt; </a:t>
            </a:r>
          </a:p>
          <a:p>
            <a:pPr marL="109728" indent="0">
              <a:buNone/>
            </a:pPr>
            <a:r>
              <a:rPr lang="en-US" sz="1900" dirty="0"/>
              <a:t>&lt;marquee direction="up"&gt;The direction of text will be from bottom to top.&lt;/marquee&gt; </a:t>
            </a:r>
          </a:p>
          <a:p>
            <a:pPr marL="109728" indent="0">
              <a:buNone/>
            </a:pPr>
            <a:r>
              <a:rPr lang="en-US" sz="1900" dirty="0"/>
              <a:t>&lt;marquee direction="right"&gt;The direction of text will be from left to right.&lt;/marquee&gt; </a:t>
            </a:r>
          </a:p>
          <a:p>
            <a:pPr marL="109728" indent="0">
              <a:buNone/>
            </a:pPr>
            <a:r>
              <a:rPr lang="en-US" sz="1900" dirty="0"/>
              <a:t>&lt;marquee direction="down"&gt;The direction of text will be from top to bottom.&lt;/marquee&gt; </a:t>
            </a:r>
          </a:p>
          <a:p>
            <a:pPr marL="109728" indent="0">
              <a:buNone/>
            </a:pPr>
            <a:r>
              <a:rPr lang="en-US" sz="1900"/>
              <a:t>&lt;marquee direction="left"&gt;The direction of text will be from right to left.&lt;/marquee&gt; &lt;/</a:t>
            </a:r>
            <a:r>
              <a:rPr lang="en-US" sz="1900" dirty="0"/>
              <a:t>body&gt; &lt;/html&gt;</a:t>
            </a:r>
          </a:p>
        </p:txBody>
      </p:sp>
      <p:sp>
        <p:nvSpPr>
          <p:cNvPr id="3" name="Title 2"/>
          <p:cNvSpPr>
            <a:spLocks noGrp="1"/>
          </p:cNvSpPr>
          <p:nvPr>
            <p:ph type="title"/>
          </p:nvPr>
        </p:nvSpPr>
        <p:spPr>
          <a:xfrm>
            <a:off x="0" y="0"/>
            <a:ext cx="9144000" cy="990600"/>
          </a:xfrm>
        </p:spPr>
        <p:style>
          <a:lnRef idx="1">
            <a:schemeClr val="accent4"/>
          </a:lnRef>
          <a:fillRef idx="2">
            <a:schemeClr val="accent4"/>
          </a:fillRef>
          <a:effectRef idx="1">
            <a:schemeClr val="accent4"/>
          </a:effectRef>
          <a:fontRef idx="minor">
            <a:schemeClr val="dk1"/>
          </a:fontRef>
        </p:style>
        <p:txBody>
          <a:bodyPr/>
          <a:lstStyle/>
          <a:p>
            <a:pPr algn="ctr"/>
            <a:r>
              <a:rPr lang="en-US" dirty="0"/>
              <a:t>&lt;marquee&gt; tag</a:t>
            </a:r>
          </a:p>
        </p:txBody>
      </p:sp>
    </p:spTree>
    <p:extLst>
      <p:ext uri="{BB962C8B-B14F-4D97-AF65-F5344CB8AC3E}">
        <p14:creationId xmlns:p14="http://schemas.microsoft.com/office/powerpoint/2010/main" val="298986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0"/>
            <a:ext cx="9144000" cy="5638800"/>
          </a:xfrm>
        </p:spPr>
        <p:style>
          <a:lnRef idx="1">
            <a:schemeClr val="accent1"/>
          </a:lnRef>
          <a:fillRef idx="2">
            <a:schemeClr val="accent1"/>
          </a:fillRef>
          <a:effectRef idx="1">
            <a:schemeClr val="accent1"/>
          </a:effectRef>
          <a:fontRef idx="minor">
            <a:schemeClr val="dk1"/>
          </a:fontRef>
        </p:style>
        <p:txBody>
          <a:bodyPr>
            <a:noAutofit/>
          </a:bodyPr>
          <a:lstStyle/>
          <a:p>
            <a:pPr>
              <a:spcBef>
                <a:spcPts val="0"/>
              </a:spcBef>
            </a:pPr>
            <a:r>
              <a:rPr lang="en-US" sz="1600" b="1" dirty="0"/>
              <a:t>a:hover { </a:t>
            </a:r>
            <a:br>
              <a:rPr lang="en-US" sz="1600" b="1" dirty="0"/>
            </a:br>
            <a:r>
              <a:rPr lang="en-US" sz="1600" b="1" dirty="0"/>
              <a:t>    background-color: yellow;</a:t>
            </a:r>
            <a:br>
              <a:rPr lang="en-US" sz="1600" b="1" dirty="0"/>
            </a:br>
            <a:r>
              <a:rPr lang="en-US" sz="1600" b="1" dirty="0"/>
              <a:t>}</a:t>
            </a:r>
          </a:p>
          <a:p>
            <a:pPr>
              <a:spcBef>
                <a:spcPts val="0"/>
              </a:spcBef>
            </a:pPr>
            <a:endParaRPr lang="en-US" sz="1400" dirty="0"/>
          </a:p>
          <a:p>
            <a:pPr marL="109728" indent="0">
              <a:spcBef>
                <a:spcPts val="0"/>
              </a:spcBef>
              <a:buNone/>
            </a:pPr>
            <a:r>
              <a:rPr lang="en-US" sz="1600" dirty="0"/>
              <a:t>&lt;!DOCTYPE html&gt;</a:t>
            </a:r>
          </a:p>
          <a:p>
            <a:pPr marL="109728" indent="0">
              <a:spcBef>
                <a:spcPts val="0"/>
              </a:spcBef>
              <a:buNone/>
            </a:pPr>
            <a:r>
              <a:rPr lang="en-US" sz="1600" dirty="0"/>
              <a:t>&lt;html&gt;</a:t>
            </a:r>
          </a:p>
          <a:p>
            <a:pPr marL="109728" indent="0">
              <a:spcBef>
                <a:spcPts val="0"/>
              </a:spcBef>
              <a:buNone/>
            </a:pPr>
            <a:r>
              <a:rPr lang="en-US" sz="1600" dirty="0"/>
              <a:t>&lt;head&gt;</a:t>
            </a:r>
          </a:p>
          <a:p>
            <a:pPr marL="109728" indent="0">
              <a:spcBef>
                <a:spcPts val="0"/>
              </a:spcBef>
              <a:buNone/>
            </a:pPr>
            <a:r>
              <a:rPr lang="en-US" sz="1600" dirty="0"/>
              <a:t>&lt;style&gt;</a:t>
            </a:r>
          </a:p>
          <a:p>
            <a:pPr marL="109728" indent="0">
              <a:spcBef>
                <a:spcPts val="0"/>
              </a:spcBef>
              <a:buNone/>
            </a:pPr>
            <a:r>
              <a:rPr lang="en-US" sz="1600" dirty="0"/>
              <a:t>a:hover {</a:t>
            </a:r>
          </a:p>
          <a:p>
            <a:pPr marL="109728" indent="0">
              <a:spcBef>
                <a:spcPts val="0"/>
              </a:spcBef>
              <a:buNone/>
            </a:pPr>
            <a:r>
              <a:rPr lang="en-US" sz="1600" dirty="0"/>
              <a:t>    background-color: yellow;</a:t>
            </a:r>
          </a:p>
          <a:p>
            <a:pPr marL="109728" indent="0">
              <a:spcBef>
                <a:spcPts val="0"/>
              </a:spcBef>
              <a:buNone/>
            </a:pPr>
            <a:r>
              <a:rPr lang="en-US" sz="1600" dirty="0"/>
              <a:t>}</a:t>
            </a:r>
          </a:p>
          <a:p>
            <a:pPr marL="109728" indent="0">
              <a:spcBef>
                <a:spcPts val="0"/>
              </a:spcBef>
              <a:buNone/>
            </a:pPr>
            <a:r>
              <a:rPr lang="en-US" sz="1600" dirty="0"/>
              <a:t>&lt;/style&gt;</a:t>
            </a:r>
          </a:p>
          <a:p>
            <a:pPr marL="109728" indent="0">
              <a:spcBef>
                <a:spcPts val="0"/>
              </a:spcBef>
              <a:buNone/>
            </a:pPr>
            <a:r>
              <a:rPr lang="en-US" sz="1600" dirty="0"/>
              <a:t>&lt;/head&gt;</a:t>
            </a:r>
          </a:p>
          <a:p>
            <a:pPr marL="109728" indent="0">
              <a:spcBef>
                <a:spcPts val="0"/>
              </a:spcBef>
              <a:buNone/>
            </a:pPr>
            <a:r>
              <a:rPr lang="en-US" sz="1600" dirty="0"/>
              <a:t>&lt;body&gt;</a:t>
            </a:r>
          </a:p>
          <a:p>
            <a:pPr marL="109728" indent="0">
              <a:spcBef>
                <a:spcPts val="0"/>
              </a:spcBef>
              <a:buNone/>
            </a:pPr>
            <a:endParaRPr lang="en-US" sz="1600" dirty="0"/>
          </a:p>
          <a:p>
            <a:pPr marL="109728" indent="0">
              <a:spcBef>
                <a:spcPts val="0"/>
              </a:spcBef>
              <a:buNone/>
            </a:pPr>
            <a:r>
              <a:rPr lang="en-US" sz="1600" dirty="0"/>
              <a:t>&lt;a </a:t>
            </a:r>
            <a:r>
              <a:rPr lang="en-US" sz="1600" dirty="0" err="1"/>
              <a:t>href</a:t>
            </a:r>
            <a:r>
              <a:rPr lang="en-US" sz="1600" dirty="0"/>
              <a:t>="http://www.google.com "&gt;www.google.com&lt;/a&gt;</a:t>
            </a:r>
          </a:p>
          <a:p>
            <a:pPr marL="109728" indent="0">
              <a:spcBef>
                <a:spcPts val="0"/>
              </a:spcBef>
              <a:buNone/>
            </a:pPr>
            <a:r>
              <a:rPr lang="en-US" sz="1600" dirty="0"/>
              <a:t>&lt;a </a:t>
            </a:r>
            <a:r>
              <a:rPr lang="en-US" sz="1600" dirty="0" err="1"/>
              <a:t>href</a:t>
            </a:r>
            <a:r>
              <a:rPr lang="en-US" sz="1600" dirty="0"/>
              <a:t>="http:// www.facebook.com "&gt;www.facebook.com&lt;/a&gt;</a:t>
            </a:r>
          </a:p>
          <a:p>
            <a:pPr marL="109728" indent="0">
              <a:spcBef>
                <a:spcPts val="0"/>
              </a:spcBef>
              <a:buNone/>
            </a:pPr>
            <a:r>
              <a:rPr lang="en-US" sz="1600" dirty="0"/>
              <a:t>&lt;p&gt;&lt;b&gt;Note:&lt;/b&gt; The :hover selector style links on mouse-over.&lt;/p&gt;</a:t>
            </a:r>
          </a:p>
          <a:p>
            <a:pPr marL="109728" indent="0">
              <a:spcBef>
                <a:spcPts val="0"/>
              </a:spcBef>
              <a:buNone/>
            </a:pPr>
            <a:r>
              <a:rPr lang="en-US" sz="1600" dirty="0"/>
              <a:t>&lt;/body&gt;</a:t>
            </a:r>
          </a:p>
          <a:p>
            <a:pPr marL="109728" indent="0">
              <a:spcBef>
                <a:spcPts val="0"/>
              </a:spcBef>
              <a:buNone/>
            </a:pPr>
            <a:r>
              <a:rPr lang="en-US" sz="1600" dirty="0"/>
              <a:t>&lt;/html&gt;</a:t>
            </a:r>
          </a:p>
        </p:txBody>
      </p:sp>
      <p:sp>
        <p:nvSpPr>
          <p:cNvPr id="3" name="Title 2"/>
          <p:cNvSpPr>
            <a:spLocks noGrp="1"/>
          </p:cNvSpPr>
          <p:nvPr>
            <p:ph type="title"/>
          </p:nvPr>
        </p:nvSpPr>
        <p:spPr>
          <a:xfrm>
            <a:off x="-34636" y="0"/>
            <a:ext cx="9144000" cy="11430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b="0" dirty="0">
                <a:effectLst/>
              </a:rPr>
              <a:t>CSS :hover Selector</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133600"/>
            <a:ext cx="4267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79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font family of a text is set with the font-family property.</a:t>
            </a:r>
          </a:p>
          <a:p>
            <a:r>
              <a:rPr lang="en-US" dirty="0"/>
              <a:t>The font-family property should hold several font names as a "fallback" system. If the browser does not support the first font, it tries the next font.</a:t>
            </a:r>
          </a:p>
          <a:p>
            <a:r>
              <a:rPr lang="en-US" dirty="0"/>
              <a:t>p{</a:t>
            </a:r>
            <a:r>
              <a:rPr lang="en-US" dirty="0" err="1"/>
              <a:t>font-family:"Times</a:t>
            </a:r>
            <a:r>
              <a:rPr lang="en-US" dirty="0"/>
              <a:t> New Roman", Times, serif;} </a:t>
            </a:r>
          </a:p>
          <a:p>
            <a:endParaRPr lang="en-US" dirty="0"/>
          </a:p>
        </p:txBody>
      </p:sp>
      <p:sp>
        <p:nvSpPr>
          <p:cNvPr id="2" name="Title 1"/>
          <p:cNvSpPr>
            <a:spLocks noGrp="1"/>
          </p:cNvSpPr>
          <p:nvPr>
            <p:ph type="title"/>
          </p:nvPr>
        </p:nvSpPr>
        <p:spPr/>
        <p:txBody>
          <a:bodyPr>
            <a:normAutofit/>
          </a:bodyPr>
          <a:lstStyle/>
          <a:p>
            <a:r>
              <a:rPr lang="en-US" dirty="0"/>
              <a:t>Font Family</a:t>
            </a:r>
          </a:p>
        </p:txBody>
      </p:sp>
    </p:spTree>
    <p:extLst>
      <p:ext uri="{BB962C8B-B14F-4D97-AF65-F5344CB8AC3E}">
        <p14:creationId xmlns:p14="http://schemas.microsoft.com/office/powerpoint/2010/main" val="328673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p.normal</a:t>
            </a:r>
            <a:r>
              <a:rPr lang="en-US" dirty="0"/>
              <a:t> {</a:t>
            </a:r>
            <a:r>
              <a:rPr lang="en-US" dirty="0" err="1"/>
              <a:t>font-style:normal</a:t>
            </a:r>
            <a:r>
              <a:rPr lang="en-US" dirty="0"/>
              <a:t>;}</a:t>
            </a:r>
            <a:br>
              <a:rPr lang="en-US" dirty="0"/>
            </a:br>
            <a:r>
              <a:rPr lang="en-US" dirty="0" err="1"/>
              <a:t>p.italic</a:t>
            </a:r>
            <a:r>
              <a:rPr lang="en-US" dirty="0"/>
              <a:t> {</a:t>
            </a:r>
            <a:r>
              <a:rPr lang="en-US" dirty="0" err="1"/>
              <a:t>font-style:italic</a:t>
            </a:r>
            <a:r>
              <a:rPr lang="en-US" dirty="0"/>
              <a:t>;}</a:t>
            </a:r>
            <a:br>
              <a:rPr lang="en-US" dirty="0"/>
            </a:br>
            <a:r>
              <a:rPr lang="en-US" dirty="0" err="1"/>
              <a:t>p.oblique</a:t>
            </a:r>
            <a:r>
              <a:rPr lang="en-US" dirty="0"/>
              <a:t> {</a:t>
            </a:r>
            <a:r>
              <a:rPr lang="en-US" dirty="0" err="1"/>
              <a:t>font-style:oblique</a:t>
            </a:r>
            <a:r>
              <a:rPr lang="en-US" dirty="0"/>
              <a:t>;} </a:t>
            </a:r>
          </a:p>
          <a:p>
            <a:r>
              <a:rPr lang="en-US" dirty="0"/>
              <a:t>h1 {font-size:40px;}</a:t>
            </a:r>
            <a:br>
              <a:rPr lang="en-US" dirty="0"/>
            </a:br>
            <a:r>
              <a:rPr lang="en-US" dirty="0"/>
              <a:t>h2 {font-size:30px;}</a:t>
            </a:r>
            <a:br>
              <a:rPr lang="en-US" dirty="0"/>
            </a:br>
            <a:r>
              <a:rPr lang="en-US" dirty="0"/>
              <a:t>p {font-size:14px;}</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4508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nSpc>
                <a:spcPct val="80000"/>
              </a:lnSpc>
            </a:pPr>
            <a:r>
              <a:rPr lang="en-US" dirty="0"/>
              <a:t>To avoid the resizing problem with Internet Explorer, many developers use </a:t>
            </a:r>
            <a:r>
              <a:rPr lang="en-US" dirty="0" err="1"/>
              <a:t>em</a:t>
            </a:r>
            <a:r>
              <a:rPr lang="en-US" dirty="0"/>
              <a:t> instead of pixels.</a:t>
            </a:r>
          </a:p>
          <a:p>
            <a:pPr>
              <a:lnSpc>
                <a:spcPct val="80000"/>
              </a:lnSpc>
            </a:pPr>
            <a:r>
              <a:rPr lang="en-US" dirty="0"/>
              <a:t>The </a:t>
            </a:r>
            <a:r>
              <a:rPr lang="en-US" dirty="0" err="1"/>
              <a:t>em</a:t>
            </a:r>
            <a:r>
              <a:rPr lang="en-US" dirty="0"/>
              <a:t> size unit is recommended by the W3C.</a:t>
            </a:r>
          </a:p>
          <a:p>
            <a:pPr>
              <a:lnSpc>
                <a:spcPct val="80000"/>
              </a:lnSpc>
            </a:pPr>
            <a:r>
              <a:rPr lang="en-US" dirty="0"/>
              <a:t>1em is equal to the current font size. The default text size in browsers is 16px. So, the default size of 1em is 16px.</a:t>
            </a:r>
          </a:p>
          <a:p>
            <a:pPr>
              <a:lnSpc>
                <a:spcPct val="80000"/>
              </a:lnSpc>
            </a:pPr>
            <a:r>
              <a:rPr lang="en-US" dirty="0"/>
              <a:t>The size can be calculated from pixels to </a:t>
            </a:r>
            <a:r>
              <a:rPr lang="en-US" dirty="0" err="1"/>
              <a:t>em</a:t>
            </a:r>
            <a:r>
              <a:rPr lang="en-US" dirty="0"/>
              <a:t> using this formula: </a:t>
            </a:r>
            <a:r>
              <a:rPr lang="en-US" i="1" dirty="0"/>
              <a:t>pixels</a:t>
            </a:r>
            <a:r>
              <a:rPr lang="en-US" dirty="0"/>
              <a:t>/16=</a:t>
            </a:r>
            <a:r>
              <a:rPr lang="en-US" i="1" dirty="0" err="1"/>
              <a:t>em</a:t>
            </a:r>
            <a:endParaRPr lang="en-US" dirty="0"/>
          </a:p>
          <a:p>
            <a:pPr>
              <a:lnSpc>
                <a:spcPct val="80000"/>
              </a:lnSpc>
            </a:pPr>
            <a:r>
              <a:rPr lang="en-US" dirty="0"/>
              <a:t>Example</a:t>
            </a:r>
          </a:p>
          <a:p>
            <a:pPr>
              <a:lnSpc>
                <a:spcPct val="80000"/>
              </a:lnSpc>
            </a:pPr>
            <a:r>
              <a:rPr lang="en-US" dirty="0"/>
              <a:t>h1 {font-size:2.5em;} /* 40px/16=2.5em */</a:t>
            </a:r>
            <a:br>
              <a:rPr lang="en-US" dirty="0"/>
            </a:br>
            <a:r>
              <a:rPr lang="en-US" dirty="0"/>
              <a:t>h2 {font-size:1.875em;} /* 30px/16=1.875em */</a:t>
            </a:r>
            <a:br>
              <a:rPr lang="en-US" dirty="0"/>
            </a:br>
            <a:r>
              <a:rPr lang="en-US" dirty="0"/>
              <a:t>p {font-size:0.875em;} /* 14px/16=0.875em */</a:t>
            </a:r>
          </a:p>
          <a:p>
            <a:endParaRPr lang="en-US" dirty="0"/>
          </a:p>
        </p:txBody>
      </p:sp>
      <p:sp>
        <p:nvSpPr>
          <p:cNvPr id="2" name="Title 1"/>
          <p:cNvSpPr>
            <a:spLocks noGrp="1"/>
          </p:cNvSpPr>
          <p:nvPr>
            <p:ph type="title"/>
          </p:nvPr>
        </p:nvSpPr>
        <p:spPr/>
        <p:txBody>
          <a:bodyPr>
            <a:normAutofit/>
          </a:bodyPr>
          <a:lstStyle/>
          <a:p>
            <a:r>
              <a:rPr lang="en-US" dirty="0"/>
              <a:t>Set Font Size With </a:t>
            </a:r>
            <a:r>
              <a:rPr lang="en-US" dirty="0" err="1"/>
              <a:t>Em</a:t>
            </a:r>
            <a:endParaRPr lang="en-US" dirty="0"/>
          </a:p>
        </p:txBody>
      </p:sp>
    </p:spTree>
    <p:extLst>
      <p:ext uri="{BB962C8B-B14F-4D97-AF65-F5344CB8AC3E}">
        <p14:creationId xmlns:p14="http://schemas.microsoft.com/office/powerpoint/2010/main" val="90627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33400" y="762000"/>
            <a:ext cx="44196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800"/>
              <a:t>table, th, td</a:t>
            </a:r>
            <a:br>
              <a:rPr lang="en-US" sz="2800"/>
            </a:br>
            <a:r>
              <a:rPr lang="en-US" sz="2800"/>
              <a:t>{</a:t>
            </a:r>
            <a:br>
              <a:rPr lang="en-US" sz="2800"/>
            </a:br>
            <a:r>
              <a:rPr lang="en-US" sz="2800"/>
              <a:t>border: 1px solid black;</a:t>
            </a:r>
            <a:br>
              <a:rPr lang="en-US" sz="2800"/>
            </a:br>
            <a:r>
              <a:rPr lang="en-US" sz="2800"/>
              <a:t>}</a:t>
            </a:r>
            <a:br>
              <a:rPr lang="en-US" sz="2800"/>
            </a:br>
            <a:endParaRPr lang="en-US" sz="2800"/>
          </a:p>
          <a:p>
            <a:pPr>
              <a:lnSpc>
                <a:spcPct val="80000"/>
              </a:lnSpc>
            </a:pPr>
            <a:br>
              <a:rPr lang="en-US" sz="2800"/>
            </a:br>
            <a:r>
              <a:rPr lang="en-US" sz="2800"/>
              <a:t>table,th, td</a:t>
            </a:r>
            <a:br>
              <a:rPr lang="en-US" sz="2800"/>
            </a:br>
            <a:r>
              <a:rPr lang="en-US" sz="2800"/>
              <a:t>{</a:t>
            </a:r>
            <a:br>
              <a:rPr lang="en-US" sz="2800"/>
            </a:br>
            <a:r>
              <a:rPr lang="en-US" sz="2800"/>
              <a:t>border: 1px solid black;</a:t>
            </a:r>
            <a:br>
              <a:rPr lang="en-US" sz="2800"/>
            </a:br>
            <a:r>
              <a:rPr lang="en-US" sz="2800"/>
              <a:t>} </a:t>
            </a:r>
            <a:endParaRPr lang="en-US" sz="2800" dirty="0"/>
          </a:p>
        </p:txBody>
      </p:sp>
      <p:sp>
        <p:nvSpPr>
          <p:cNvPr id="5" name="Text Box 4"/>
          <p:cNvSpPr txBox="1">
            <a:spLocks noChangeArrowheads="1"/>
          </p:cNvSpPr>
          <p:nvPr/>
        </p:nvSpPr>
        <p:spPr bwMode="auto">
          <a:xfrm>
            <a:off x="5334000" y="193675"/>
            <a:ext cx="3194050"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dirty="0">
                <a:latin typeface="Times New Roman" pitchFamily="18" charset="0"/>
              </a:rPr>
              <a:t>td</a:t>
            </a:r>
            <a:br>
              <a:rPr lang="en-US" sz="2400" dirty="0">
                <a:latin typeface="Times New Roman" pitchFamily="18" charset="0"/>
              </a:rPr>
            </a:br>
            <a:r>
              <a:rPr lang="en-US" sz="2400" dirty="0">
                <a:latin typeface="Times New Roman" pitchFamily="18" charset="0"/>
              </a:rPr>
              <a:t>{</a:t>
            </a:r>
            <a:br>
              <a:rPr lang="en-US" sz="2400" dirty="0">
                <a:latin typeface="Times New Roman" pitchFamily="18" charset="0"/>
              </a:rPr>
            </a:br>
            <a:r>
              <a:rPr lang="en-US" sz="2400" dirty="0">
                <a:latin typeface="Times New Roman" pitchFamily="18" charset="0"/>
              </a:rPr>
              <a:t>height:50px;</a:t>
            </a:r>
            <a:br>
              <a:rPr lang="en-US" sz="2400" dirty="0">
                <a:latin typeface="Times New Roman" pitchFamily="18" charset="0"/>
              </a:rPr>
            </a:br>
            <a:r>
              <a:rPr lang="en-US" sz="2400" dirty="0" err="1">
                <a:latin typeface="Times New Roman" pitchFamily="18" charset="0"/>
              </a:rPr>
              <a:t>vertical-align:bottom</a:t>
            </a:r>
            <a:r>
              <a:rPr lang="en-US" sz="2400" dirty="0">
                <a:latin typeface="Times New Roman" pitchFamily="18" charset="0"/>
              </a:rPr>
              <a:t>;</a:t>
            </a:r>
            <a:br>
              <a:rPr lang="en-US" sz="2400" dirty="0">
                <a:latin typeface="Times New Roman" pitchFamily="18" charset="0"/>
              </a:rPr>
            </a:br>
            <a:r>
              <a:rPr lang="en-US" sz="2400" dirty="0">
                <a:latin typeface="Times New Roman" pitchFamily="18" charset="0"/>
              </a:rPr>
              <a:t>}</a:t>
            </a:r>
          </a:p>
          <a:p>
            <a:pPr eaLnBrk="1" hangingPunct="1"/>
            <a:r>
              <a:rPr lang="en-US" sz="2400" dirty="0">
                <a:latin typeface="Times New Roman" pitchFamily="18" charset="0"/>
              </a:rPr>
              <a:t>td</a:t>
            </a:r>
            <a:br>
              <a:rPr lang="en-US" sz="2400" dirty="0">
                <a:latin typeface="Times New Roman" pitchFamily="18" charset="0"/>
              </a:rPr>
            </a:br>
            <a:r>
              <a:rPr lang="en-US" sz="2400" dirty="0">
                <a:latin typeface="Times New Roman" pitchFamily="18" charset="0"/>
              </a:rPr>
              <a:t>{</a:t>
            </a:r>
            <a:br>
              <a:rPr lang="en-US" sz="2400" dirty="0">
                <a:latin typeface="Times New Roman" pitchFamily="18" charset="0"/>
              </a:rPr>
            </a:br>
            <a:r>
              <a:rPr lang="en-US" sz="2400" dirty="0">
                <a:latin typeface="Times New Roman" pitchFamily="18" charset="0"/>
              </a:rPr>
              <a:t>padding:15px;</a:t>
            </a:r>
            <a:br>
              <a:rPr lang="en-US" sz="2400" dirty="0">
                <a:latin typeface="Times New Roman" pitchFamily="18" charset="0"/>
              </a:rPr>
            </a:br>
            <a:r>
              <a:rPr lang="en-US" sz="2400" dirty="0">
                <a:latin typeface="Times New Roman" pitchFamily="18" charset="0"/>
              </a:rPr>
              <a:t>} </a:t>
            </a:r>
          </a:p>
          <a:p>
            <a:pPr eaLnBrk="1" hangingPunct="1"/>
            <a:r>
              <a:rPr lang="en-US" sz="2400" dirty="0">
                <a:latin typeface="Times New Roman" pitchFamily="18" charset="0"/>
              </a:rPr>
              <a:t>table, td, </a:t>
            </a:r>
            <a:r>
              <a:rPr lang="en-US" sz="2400" dirty="0" err="1">
                <a:latin typeface="Times New Roman" pitchFamily="18" charset="0"/>
              </a:rPr>
              <a:t>th</a:t>
            </a:r>
            <a:br>
              <a:rPr lang="en-US" sz="2400" dirty="0">
                <a:latin typeface="Times New Roman" pitchFamily="18" charset="0"/>
              </a:rPr>
            </a:br>
            <a:r>
              <a:rPr lang="en-US" sz="2400" dirty="0">
                <a:latin typeface="Times New Roman" pitchFamily="18" charset="0"/>
              </a:rPr>
              <a:t>{</a:t>
            </a:r>
            <a:br>
              <a:rPr lang="en-US" sz="2400" dirty="0">
                <a:latin typeface="Times New Roman" pitchFamily="18" charset="0"/>
              </a:rPr>
            </a:br>
            <a:r>
              <a:rPr lang="en-US" sz="2400" dirty="0">
                <a:latin typeface="Times New Roman" pitchFamily="18" charset="0"/>
              </a:rPr>
              <a:t>border:1px solid green;</a:t>
            </a:r>
            <a:br>
              <a:rPr lang="en-US" sz="2400" dirty="0">
                <a:latin typeface="Times New Roman" pitchFamily="18" charset="0"/>
              </a:rPr>
            </a:br>
            <a:r>
              <a:rPr lang="en-US" sz="2400" dirty="0">
                <a:latin typeface="Times New Roman" pitchFamily="18" charset="0"/>
              </a:rPr>
              <a:t>}</a:t>
            </a:r>
            <a:br>
              <a:rPr lang="en-US" sz="2400" dirty="0">
                <a:latin typeface="Times New Roman" pitchFamily="18" charset="0"/>
              </a:rPr>
            </a:br>
            <a:r>
              <a:rPr lang="en-US" sz="2400" dirty="0" err="1">
                <a:latin typeface="Times New Roman" pitchFamily="18" charset="0"/>
              </a:rPr>
              <a:t>th</a:t>
            </a:r>
            <a:br>
              <a:rPr lang="en-US" sz="2400" dirty="0">
                <a:latin typeface="Times New Roman" pitchFamily="18" charset="0"/>
              </a:rPr>
            </a:br>
            <a:r>
              <a:rPr lang="en-US" sz="2400" dirty="0">
                <a:latin typeface="Times New Roman" pitchFamily="18" charset="0"/>
              </a:rPr>
              <a:t>{</a:t>
            </a:r>
            <a:br>
              <a:rPr lang="en-US" sz="2400" dirty="0">
                <a:latin typeface="Times New Roman" pitchFamily="18" charset="0"/>
              </a:rPr>
            </a:br>
            <a:r>
              <a:rPr lang="en-US" sz="2400" dirty="0" err="1">
                <a:latin typeface="Times New Roman" pitchFamily="18" charset="0"/>
              </a:rPr>
              <a:t>background-color:green</a:t>
            </a:r>
            <a:r>
              <a:rPr lang="en-US" sz="2400" dirty="0">
                <a:latin typeface="Times New Roman" pitchFamily="18" charset="0"/>
              </a:rPr>
              <a:t>;</a:t>
            </a:r>
            <a:br>
              <a:rPr lang="en-US" sz="2400" dirty="0">
                <a:latin typeface="Times New Roman" pitchFamily="18" charset="0"/>
              </a:rPr>
            </a:br>
            <a:r>
              <a:rPr lang="en-US" sz="2400" dirty="0" err="1">
                <a:latin typeface="Times New Roman" pitchFamily="18" charset="0"/>
              </a:rPr>
              <a:t>color:white</a:t>
            </a:r>
            <a:r>
              <a:rPr lang="en-US" sz="2400" dirty="0">
                <a:latin typeface="Times New Roman" pitchFamily="18" charset="0"/>
              </a:rPr>
              <a:t>;</a:t>
            </a:r>
            <a:br>
              <a:rPr lang="en-US" sz="2400" dirty="0">
                <a:latin typeface="Times New Roman" pitchFamily="18" charset="0"/>
              </a:rPr>
            </a:br>
            <a:r>
              <a:rPr lang="en-US" sz="2400" dirty="0">
                <a:latin typeface="Times New Roman" pitchFamily="18" charset="0"/>
              </a:rPr>
              <a:t>} </a:t>
            </a:r>
          </a:p>
        </p:txBody>
      </p:sp>
    </p:spTree>
    <p:extLst>
      <p:ext uri="{BB962C8B-B14F-4D97-AF65-F5344CB8AC3E}">
        <p14:creationId xmlns:p14="http://schemas.microsoft.com/office/powerpoint/2010/main" val="287817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325</TotalTime>
  <Words>4086</Words>
  <Application>Microsoft Office PowerPoint</Application>
  <PresentationFormat>On-screen Show (4:3)</PresentationFormat>
  <Paragraphs>455</Paragraphs>
  <Slides>58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Arial</vt:lpstr>
      <vt:lpstr>Lucida Sans Unicode</vt:lpstr>
      <vt:lpstr>Perpetua Titling MT</vt:lpstr>
      <vt:lpstr>Times New Roman</vt:lpstr>
      <vt:lpstr>Verdana</vt:lpstr>
      <vt:lpstr>Wingdings</vt:lpstr>
      <vt:lpstr>Wingdings 2</vt:lpstr>
      <vt:lpstr>Wingdings 3</vt:lpstr>
      <vt:lpstr>Concourse</vt:lpstr>
      <vt:lpstr>Bitmap Image</vt:lpstr>
      <vt:lpstr>Forms,CSS</vt:lpstr>
      <vt:lpstr>The id and class Selectors</vt:lpstr>
      <vt:lpstr>The class Selector</vt:lpstr>
      <vt:lpstr>PowerPoint Presentation</vt:lpstr>
      <vt:lpstr>PowerPoint Presentation</vt:lpstr>
      <vt:lpstr>Font Family</vt:lpstr>
      <vt:lpstr>PowerPoint Presentation</vt:lpstr>
      <vt:lpstr>Set Font Size With Em</vt:lpstr>
      <vt:lpstr>PowerPoint Presentation</vt:lpstr>
      <vt:lpstr>Forms</vt:lpstr>
      <vt:lpstr>PowerPoint Presentation</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lpstr>&lt;marquee&gt; tag</vt:lpstr>
      <vt:lpstr>CSS :hover Selector</vt:lpstr>
    </vt:vector>
  </TitlesOfParts>
  <Company>MyCompanyName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Forms,CSS</dc:title>
  <dc:creator>aamer</dc:creator>
  <cp:lastModifiedBy>Muhammad Aamer Ejaz</cp:lastModifiedBy>
  <cp:revision>114</cp:revision>
  <dcterms:created xsi:type="dcterms:W3CDTF">2016-05-07T06:12:39Z</dcterms:created>
  <dcterms:modified xsi:type="dcterms:W3CDTF">2022-11-12T09:05:55Z</dcterms:modified>
</cp:coreProperties>
</file>