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82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5" r:id="rId16"/>
    <p:sldId id="262" r:id="rId17"/>
    <p:sldId id="263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89" autoAdjust="0"/>
  </p:normalViewPr>
  <p:slideViewPr>
    <p:cSldViewPr>
      <p:cViewPr varScale="1">
        <p:scale>
          <a:sx n="73" d="100"/>
          <a:sy n="73" d="100"/>
        </p:scale>
        <p:origin x="173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7D1C9-45DE-4EAD-82CA-11E4E4E66B1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D513A-8FF6-443B-B935-839A0B09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Merriweather" panose="020B0604020202020204" pitchFamily="2" charset="0"/>
              </a:rPr>
              <a:t>OGG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Merriweather" panose="020B0604020202020204" pitchFamily="2" charset="0"/>
              </a:rPr>
              <a:t>Vorbis</a:t>
            </a:r>
            <a:r>
              <a:rPr lang="en-US" b="1" i="0" dirty="0">
                <a:solidFill>
                  <a:srgbClr val="111111"/>
                </a:solidFill>
                <a:effectLst/>
                <a:latin typeface="Merriweather" panose="020B0604020202020204" pitchFamily="2" charset="0"/>
              </a:rPr>
              <a:t> (.OGG)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OGG sounds like a fashion brand, doesn’t it? Popularly called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Vorbis</a:t>
            </a:r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,  it’s an open source lossy audio codec used with the OGG container format. Introduced in 1993, it didn’t see popular usage until 1998 when licensing fees were introduced for the MP3 format.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Being freeware, it has found support among consumers and audio producers who’re on a budget. OGG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Vorbis</a:t>
            </a:r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 is now popularly used in MP3 players and mobile devices like smartphones.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D513A-8FF6-443B-B935-839A0B0943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9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World Wide Web Consortium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the organization responsible for the specification of (X)HTML, XML, CSS, RDF, and many other technologies.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D513A-8FF6-443B-B935-839A0B0943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68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17C0B-BB2C-4CE0-BD83-EAC017E1511A}" type="slidenum">
              <a:rPr lang="en-US"/>
              <a:pPr/>
              <a:t>10</a:t>
            </a:fld>
            <a:endParaRPr lang="en-US"/>
          </a:p>
        </p:txBody>
      </p:sp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4150CF4-DA80-41F6-8D0A-FB6EAFC29A60}" type="slidenum">
              <a:rPr lang="en-US" sz="1200"/>
              <a:pPr algn="r" eaLnBrk="1" hangingPunct="1"/>
              <a:t>10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/>
              <a:t>The header cell of a table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D513A-8FF6-443B-B935-839A0B0943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606ED3-2E13-4497-90AD-CFF56AE1414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397E4C-A090-47A6-BE32-1FE55BB27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6ED3-2E13-4497-90AD-CFF56AE1414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7E4C-A090-47A6-BE32-1FE55BB27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6ED3-2E13-4497-90AD-CFF56AE1414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7E4C-A090-47A6-BE32-1FE55BB27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6ED3-2E13-4497-90AD-CFF56AE1414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7E4C-A090-47A6-BE32-1FE55BB27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6ED3-2E13-4497-90AD-CFF56AE1414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7E4C-A090-47A6-BE32-1FE55BB27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6ED3-2E13-4497-90AD-CFF56AE1414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7E4C-A090-47A6-BE32-1FE55BB27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6ED3-2E13-4497-90AD-CFF56AE1414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7E4C-A090-47A6-BE32-1FE55BB276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6ED3-2E13-4497-90AD-CFF56AE1414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7E4C-A090-47A6-BE32-1FE55BB27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6ED3-2E13-4497-90AD-CFF56AE1414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7E4C-A090-47A6-BE32-1FE55BB27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C606ED3-2E13-4497-90AD-CFF56AE1414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7E4C-A090-47A6-BE32-1FE55BB276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606ED3-2E13-4497-90AD-CFF56AE1414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397E4C-A090-47A6-BE32-1FE55BB276F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606ED3-2E13-4497-90AD-CFF56AE1414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397E4C-A090-47A6-BE32-1FE55BB27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HTML,CSS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Understanding Style Rules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Style Rule</a:t>
            </a:r>
            <a:r>
              <a:rPr lang="en-US" sz="2800" dirty="0"/>
              <a:t> is composed of two parts: a selector and a declaration.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TH {color: red;}.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Selector</a:t>
            </a:r>
            <a:r>
              <a:rPr lang="en-US" sz="2800" dirty="0"/>
              <a:t> indicates the element to which the rule is applied.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Declaration</a:t>
            </a:r>
            <a:r>
              <a:rPr lang="en-US" sz="2800" dirty="0"/>
              <a:t> determines the property values of a selector.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53253" name="AutoShape 6"/>
          <p:cNvSpPr>
            <a:spLocks noChangeArrowheads="1"/>
          </p:cNvSpPr>
          <p:nvPr/>
        </p:nvSpPr>
        <p:spPr bwMode="auto">
          <a:xfrm>
            <a:off x="990600" y="2479964"/>
            <a:ext cx="1447800" cy="609600"/>
          </a:xfrm>
          <a:prstGeom prst="wedgeRoundRectCallout">
            <a:avLst>
              <a:gd name="adj1" fmla="val 82565"/>
              <a:gd name="adj2" fmla="val 875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Selector</a:t>
            </a:r>
          </a:p>
        </p:txBody>
      </p:sp>
      <p:sp>
        <p:nvSpPr>
          <p:cNvPr id="53254" name="AutoShape 7"/>
          <p:cNvSpPr>
            <a:spLocks noChangeArrowheads="1"/>
          </p:cNvSpPr>
          <p:nvPr/>
        </p:nvSpPr>
        <p:spPr bwMode="auto">
          <a:xfrm>
            <a:off x="5410200" y="2209800"/>
            <a:ext cx="1828800" cy="609600"/>
          </a:xfrm>
          <a:prstGeom prst="wedgeRoundRectCallout">
            <a:avLst>
              <a:gd name="adj1" fmla="val -64065"/>
              <a:gd name="adj2" fmla="val 1289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400" dirty="0">
                <a:latin typeface="Times New Roman" pitchFamily="18" charset="0"/>
              </a:rPr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126390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Understanding Style Rules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462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Property</a:t>
            </a:r>
            <a:r>
              <a:rPr lang="en-US" sz="2800"/>
              <a:t>  specifies a characteristic, such as color, font-family, position, and is followed by a colon (:).</a:t>
            </a:r>
          </a:p>
          <a:p>
            <a:pPr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Value</a:t>
            </a:r>
            <a:r>
              <a:rPr lang="en-US" sz="2800"/>
              <a:t> expresses specification of a property, such as red for color,  arial for font family, 12 pt  for font-size, and is followed by a semicolon (;).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P {color: red;}</a:t>
            </a:r>
          </a:p>
        </p:txBody>
      </p:sp>
      <p:sp>
        <p:nvSpPr>
          <p:cNvPr id="56327" name="AutoShape 4"/>
          <p:cNvSpPr>
            <a:spLocks noChangeArrowheads="1"/>
          </p:cNvSpPr>
          <p:nvPr/>
        </p:nvSpPr>
        <p:spPr bwMode="auto">
          <a:xfrm>
            <a:off x="1828800" y="4495800"/>
            <a:ext cx="1676400" cy="457200"/>
          </a:xfrm>
          <a:prstGeom prst="wedgeRoundRectCallout">
            <a:avLst>
              <a:gd name="adj1" fmla="val 67329"/>
              <a:gd name="adj2" fmla="val 1277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Property</a:t>
            </a:r>
          </a:p>
        </p:txBody>
      </p:sp>
      <p:sp>
        <p:nvSpPr>
          <p:cNvPr id="56328" name="AutoShape 5"/>
          <p:cNvSpPr>
            <a:spLocks noChangeArrowheads="1"/>
          </p:cNvSpPr>
          <p:nvPr/>
        </p:nvSpPr>
        <p:spPr bwMode="auto">
          <a:xfrm>
            <a:off x="4800600" y="4544291"/>
            <a:ext cx="1371600" cy="457200"/>
          </a:xfrm>
          <a:prstGeom prst="wedgeRoundRectCallout">
            <a:avLst>
              <a:gd name="adj1" fmla="val -45833"/>
              <a:gd name="adj2" fmla="val 1100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41655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CSS declarations always ends with a semicolon, and declaration groups are surrounded by curly brackets: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p {</a:t>
            </a:r>
            <a:r>
              <a:rPr lang="en-US" sz="1800" dirty="0" err="1"/>
              <a:t>color:red;text-align:center</a:t>
            </a:r>
            <a:r>
              <a:rPr lang="en-US" sz="1800" dirty="0"/>
              <a:t>;}To make the CSS more readable, you can put one declaration on each line, like this: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Example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p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 err="1"/>
              <a:t>color:red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err="1"/>
              <a:t>text-align:center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} </a:t>
            </a:r>
            <a:br>
              <a:rPr lang="en-US" sz="1800" dirty="0"/>
            </a:br>
            <a:br>
              <a:rPr lang="en-US" sz="1800" dirty="0"/>
            </a:br>
            <a:r>
              <a:rPr lang="en-US" sz="2000" b="1" dirty="0"/>
              <a:t>CSS Comments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A CSS comment begins with "/*", and ends with "*/", like this: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/*This is a comment*/</a:t>
            </a:r>
            <a:br>
              <a:rPr lang="en-US" sz="1800" dirty="0"/>
            </a:br>
            <a:r>
              <a:rPr lang="en-US" sz="1800" dirty="0"/>
              <a:t>p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 err="1"/>
              <a:t>text-align:center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/*This is another comment*/</a:t>
            </a:r>
            <a:br>
              <a:rPr lang="en-US" sz="1800" dirty="0"/>
            </a:br>
            <a:r>
              <a:rPr lang="en-US" sz="1800" dirty="0" err="1"/>
              <a:t>color:black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err="1"/>
              <a:t>font-family:arial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672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Inline style </a:t>
            </a:r>
          </a:p>
          <a:p>
            <a:pPr>
              <a:lnSpc>
                <a:spcPct val="200000"/>
              </a:lnSpc>
            </a:pPr>
            <a:r>
              <a:rPr lang="en-US" dirty="0"/>
              <a:t>Internal style sheet </a:t>
            </a:r>
          </a:p>
          <a:p>
            <a:pPr>
              <a:lnSpc>
                <a:spcPct val="200000"/>
              </a:lnSpc>
            </a:pPr>
            <a:r>
              <a:rPr lang="en-US" dirty="0"/>
              <a:t>External style sheet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Insert CSS</a:t>
            </a:r>
          </a:p>
        </p:txBody>
      </p:sp>
    </p:spTree>
    <p:extLst>
      <p:ext uri="{BB962C8B-B14F-4D97-AF65-F5344CB8AC3E}">
        <p14:creationId xmlns:p14="http://schemas.microsoft.com/office/powerpoint/2010/main" val="282188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4400" b="1" u="sng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&lt;p style="</a:t>
            </a:r>
            <a:r>
              <a:rPr lang="en-US" dirty="0" err="1"/>
              <a:t>color:red</a:t>
            </a:r>
            <a:r>
              <a:rPr lang="en-US" dirty="0"/>
              <a:t>; "&gt;This is a paragraph.&lt;/p&gt;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Inline Styles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8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An internal style sheet should be used when a single document has a unique style.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 &lt;head&gt;</a:t>
            </a:r>
            <a:br>
              <a:rPr lang="en-US" sz="2800" dirty="0"/>
            </a:br>
            <a:r>
              <a:rPr lang="en-US" sz="2800" dirty="0"/>
              <a:t>&lt;style type="text/</a:t>
            </a:r>
            <a:r>
              <a:rPr lang="en-US" sz="2800" dirty="0" err="1"/>
              <a:t>css</a:t>
            </a:r>
            <a:r>
              <a:rPr lang="en-US" sz="2800" dirty="0"/>
              <a:t>"&gt;</a:t>
            </a:r>
            <a:br>
              <a:rPr lang="en-US" sz="2800" dirty="0"/>
            </a:br>
            <a:r>
              <a:rPr lang="en-US" sz="2800" dirty="0" err="1"/>
              <a:t>hr</a:t>
            </a:r>
            <a:r>
              <a:rPr lang="en-US" sz="2800" dirty="0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color:red</a:t>
            </a:r>
            <a:r>
              <a:rPr lang="en-US" sz="28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    }</a:t>
            </a:r>
            <a:br>
              <a:rPr lang="en-US" sz="2800" dirty="0"/>
            </a:br>
            <a:r>
              <a:rPr lang="en-US" sz="2800" dirty="0"/>
              <a:t>p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margin-left:20px;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   }</a:t>
            </a:r>
            <a:br>
              <a:rPr lang="en-US" sz="2800" dirty="0"/>
            </a:br>
            <a:r>
              <a:rPr lang="en-US" sz="2800" dirty="0"/>
              <a:t>body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background-color:#FFF;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}</a:t>
            </a:r>
            <a:br>
              <a:rPr lang="en-US" sz="2800" dirty="0"/>
            </a:br>
            <a:r>
              <a:rPr lang="en-US" sz="2800" dirty="0"/>
              <a:t>&lt;/style&gt;</a:t>
            </a:r>
            <a:br>
              <a:rPr lang="en-US" sz="2800" dirty="0"/>
            </a:br>
            <a:r>
              <a:rPr lang="en-US" sz="2800" dirty="0"/>
              <a:t>&lt;/head&gt;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Internal Style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9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dirty="0"/>
              <a:t>Division Tag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0" y="1600200"/>
            <a:ext cx="77724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&lt;div&gt;…&lt;/div&gt;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/>
              <a:t>Block style element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/>
              <a:t>Used with CSS</a:t>
            </a:r>
          </a:p>
          <a:p>
            <a:pPr lvl="1"/>
            <a:r>
              <a:rPr lang="en-US" dirty="0"/>
              <a:t>Use to group elements to apply formatting or style </a:t>
            </a:r>
          </a:p>
          <a:p>
            <a:pPr lvl="1"/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/>
              <a:t>	&lt;div style="color: #FF00FF; font-size:24px;”&gt;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    &lt;h1&gt; Title of section&lt;/h1&gt;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       &lt;p&gt; Paragraph Content&lt;/p&gt;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3143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&lt;div style="color: #FF00FF; font-size:24px; </a:t>
            </a:r>
            <a:r>
              <a:rPr lang="en-US" dirty="0" err="1"/>
              <a:t>background-color:red</a:t>
            </a:r>
            <a:r>
              <a:rPr lang="en-US" dirty="0"/>
              <a:t>; width:500px; </a:t>
            </a:r>
            <a:r>
              <a:rPr lang="en-US" dirty="0" err="1"/>
              <a:t>float:left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&lt;p&gt;left content&lt;/p&gt;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  &lt;div style="color: #FF00FF; font-size:24px; </a:t>
            </a:r>
            <a:r>
              <a:rPr lang="en-US" dirty="0" err="1"/>
              <a:t>background-color:yellow</a:t>
            </a:r>
            <a:r>
              <a:rPr lang="en-US" dirty="0"/>
              <a:t>; width:500px; </a:t>
            </a:r>
            <a:r>
              <a:rPr lang="en-US" dirty="0" err="1"/>
              <a:t>float:left</a:t>
            </a:r>
            <a:r>
              <a:rPr lang="en-US" dirty="0"/>
              <a:t>;"&gt;</a:t>
            </a:r>
          </a:p>
          <a:p>
            <a:pPr marL="0" indent="0">
              <a:buNone/>
            </a:pPr>
            <a:r>
              <a:rPr lang="en-US" dirty="0"/>
              <a:t> &lt;p&gt; center content &lt;/p&gt;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   &lt;div style="color: #FF00FF; font-size:24px; </a:t>
            </a:r>
            <a:r>
              <a:rPr lang="en-US" dirty="0" err="1"/>
              <a:t>background-color:black</a:t>
            </a:r>
            <a:r>
              <a:rPr lang="en-US" dirty="0"/>
              <a:t>; width:100px; </a:t>
            </a:r>
            <a:r>
              <a:rPr lang="en-US" dirty="0" err="1"/>
              <a:t>float:left</a:t>
            </a:r>
            <a:r>
              <a:rPr lang="en-US" dirty="0"/>
              <a:t>;"&gt;</a:t>
            </a:r>
          </a:p>
          <a:p>
            <a:pPr marL="0" indent="0">
              <a:buNone/>
            </a:pPr>
            <a:r>
              <a:rPr lang="en-US" dirty="0"/>
              <a:t> &lt;p&gt; right content &lt;/p&gt;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Layout</a:t>
            </a:r>
          </a:p>
        </p:txBody>
      </p:sp>
    </p:spTree>
    <p:extLst>
      <p:ext uri="{BB962C8B-B14F-4D97-AF65-F5344CB8AC3E}">
        <p14:creationId xmlns:p14="http://schemas.microsoft.com/office/powerpoint/2010/main" val="222203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&lt;div style="</a:t>
            </a:r>
            <a:r>
              <a:rPr lang="en-US" dirty="0" err="1"/>
              <a:t>background-color:gray</a:t>
            </a:r>
            <a:r>
              <a:rPr lang="en-US" dirty="0"/>
              <a:t>; height:300px;  display: inline-block;"&gt;</a:t>
            </a:r>
          </a:p>
          <a:p>
            <a:pPr marL="0" indent="0">
              <a:buNone/>
            </a:pPr>
            <a:r>
              <a:rPr lang="en-US" dirty="0"/>
              <a:t>&lt;div class="left" style="color: #FF00FF; font-size:24px; </a:t>
            </a:r>
            <a:r>
              <a:rPr lang="en-US" dirty="0" err="1"/>
              <a:t>background-color:red</a:t>
            </a:r>
            <a:r>
              <a:rPr lang="en-US" dirty="0"/>
              <a:t>; width:500px;  display: inline-block;"&gt;</a:t>
            </a:r>
          </a:p>
          <a:p>
            <a:pPr marL="0" indent="0">
              <a:buNone/>
            </a:pPr>
            <a:r>
              <a:rPr lang="en-US" dirty="0"/>
              <a:t>  &lt;p&gt;left content&lt;/p&gt;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  style="color: #FF00FF; font-size:24px; </a:t>
            </a:r>
            <a:r>
              <a:rPr lang="en-US" dirty="0" err="1"/>
              <a:t>background-color:yellow</a:t>
            </a:r>
            <a:r>
              <a:rPr lang="en-US" dirty="0"/>
              <a:t>; width:500px;  display: inline-block;"&gt;</a:t>
            </a:r>
          </a:p>
          <a:p>
            <a:pPr marL="0" indent="0">
              <a:buNone/>
            </a:pPr>
            <a:r>
              <a:rPr lang="en-US" dirty="0"/>
              <a:t>  &lt;p&gt;left content&lt;/p&gt;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  &lt;div   style="color: #FF00FF; font-size:24px; </a:t>
            </a:r>
            <a:r>
              <a:rPr lang="en-US" dirty="0" err="1"/>
              <a:t>background-color:black</a:t>
            </a:r>
            <a:r>
              <a:rPr lang="en-US" dirty="0"/>
              <a:t>; width:100px;  display: inline-block;"&gt;</a:t>
            </a:r>
          </a:p>
          <a:p>
            <a:pPr marL="0" indent="0">
              <a:buNone/>
            </a:pPr>
            <a:r>
              <a:rPr lang="en-US" dirty="0"/>
              <a:t>  &lt;p&gt;left content&lt;/p&gt;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Layout</a:t>
            </a:r>
          </a:p>
        </p:txBody>
      </p:sp>
    </p:spTree>
    <p:extLst>
      <p:ext uri="{BB962C8B-B14F-4D97-AF65-F5344CB8AC3E}">
        <p14:creationId xmlns:p14="http://schemas.microsoft.com/office/powerpoint/2010/main" val="198472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&lt;div background-color="pink" style="</a:t>
            </a:r>
            <a:r>
              <a:rPr lang="en-US" dirty="0" err="1"/>
              <a:t>position:fixed;background-color:green</a:t>
            </a:r>
            <a:r>
              <a:rPr lang="en-US" dirty="0"/>
              <a:t>; width:1100px;"&gt;header&lt;/div&gt;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style="</a:t>
            </a:r>
            <a:r>
              <a:rPr lang="en-US" dirty="0" err="1"/>
              <a:t>background-color:gray</a:t>
            </a:r>
            <a:r>
              <a:rPr lang="en-US" dirty="0"/>
              <a:t>; height:300px;  display: inline-block;"&gt;</a:t>
            </a:r>
          </a:p>
          <a:p>
            <a:pPr marL="0" indent="0">
              <a:buNone/>
            </a:pPr>
            <a:r>
              <a:rPr lang="en-US" dirty="0"/>
              <a:t>&lt;div style="color: #FF00FF; font-size:24px; </a:t>
            </a:r>
            <a:r>
              <a:rPr lang="en-US" dirty="0" err="1"/>
              <a:t>background-color:red</a:t>
            </a:r>
            <a:r>
              <a:rPr lang="en-US" dirty="0"/>
              <a:t>; width:500px;  display: inline-block;"&gt;</a:t>
            </a:r>
          </a:p>
          <a:p>
            <a:pPr marL="0" indent="0">
              <a:buNone/>
            </a:pPr>
            <a:r>
              <a:rPr lang="en-US" dirty="0"/>
              <a:t> &lt;p&gt;Left Content &lt;/p&gt;&lt;/div&gt;</a:t>
            </a:r>
          </a:p>
          <a:p>
            <a:pPr marL="0" indent="0">
              <a:buNone/>
            </a:pPr>
            <a:r>
              <a:rPr lang="en-US" dirty="0"/>
              <a:t>&lt;div style="color: #FF00FF; font-size:24px; </a:t>
            </a:r>
            <a:r>
              <a:rPr lang="en-US" dirty="0" err="1"/>
              <a:t>background-color:yellow</a:t>
            </a:r>
            <a:r>
              <a:rPr lang="en-US" dirty="0"/>
              <a:t>; width:500px;  display: inline-block;"&gt;</a:t>
            </a:r>
          </a:p>
          <a:p>
            <a:pPr marL="0" indent="0">
              <a:buNone/>
            </a:pPr>
            <a:r>
              <a:rPr lang="en-US" dirty="0"/>
              <a:t> &lt;p&gt;Left Content &lt;/p&gt; &lt;/div&gt;</a:t>
            </a:r>
          </a:p>
          <a:p>
            <a:pPr marL="0" indent="0">
              <a:buNone/>
            </a:pPr>
            <a:r>
              <a:rPr lang="en-US" dirty="0"/>
              <a:t> &lt;div style="color: #FF00FF; font-size:24px; </a:t>
            </a:r>
            <a:r>
              <a:rPr lang="en-US" dirty="0" err="1"/>
              <a:t>background-color:black</a:t>
            </a:r>
            <a:r>
              <a:rPr lang="en-US" dirty="0"/>
              <a:t>; width:100px;  display: inline-block;"&gt;</a:t>
            </a:r>
          </a:p>
          <a:p>
            <a:pPr marL="0" indent="0">
              <a:buNone/>
            </a:pPr>
            <a:r>
              <a:rPr lang="en-US" dirty="0"/>
              <a:t>&lt;p&gt;Left Content &lt;/p&gt;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Position</a:t>
            </a:r>
          </a:p>
        </p:txBody>
      </p:sp>
    </p:spTree>
    <p:extLst>
      <p:ext uri="{BB962C8B-B14F-4D97-AF65-F5344CB8AC3E}">
        <p14:creationId xmlns:p14="http://schemas.microsoft.com/office/powerpoint/2010/main" val="327528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 &lt;!--...--&gt; Tag</a:t>
            </a:r>
          </a:p>
          <a:p>
            <a:pPr lvl="1"/>
            <a:r>
              <a:rPr lang="en-US" sz="1800" dirty="0"/>
              <a:t>&lt;!--This is a comment. Comments are not displayed in the browser--&gt;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 &lt;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 Tag</a:t>
            </a:r>
          </a:p>
          <a:p>
            <a:pPr lvl="1"/>
            <a:r>
              <a:rPr lang="en-US" sz="1800" dirty="0"/>
              <a:t>The &lt;</a:t>
            </a:r>
            <a:r>
              <a:rPr lang="en-US" sz="1800" dirty="0" err="1"/>
              <a:t>abbr</a:t>
            </a:r>
            <a:r>
              <a:rPr lang="en-US" sz="1800" dirty="0"/>
              <a:t> title="World Health Organization"&gt;WHO&lt;/</a:t>
            </a:r>
            <a:r>
              <a:rPr lang="en-US" sz="1800" dirty="0" err="1"/>
              <a:t>abbr</a:t>
            </a:r>
            <a:r>
              <a:rPr lang="en-US" sz="1800" dirty="0"/>
              <a:t>&gt; was founded in 1948.</a:t>
            </a:r>
            <a:endParaRPr lang="en-US" dirty="0"/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 &lt;address&gt; Tag</a:t>
            </a:r>
          </a:p>
          <a:p>
            <a:pPr marL="857250" lvl="2" indent="0">
              <a:buNone/>
            </a:pPr>
            <a:r>
              <a:rPr lang="en-US" sz="1400" dirty="0"/>
              <a:t>&lt;address&gt;</a:t>
            </a:r>
          </a:p>
          <a:p>
            <a:pPr marL="857250" lvl="2" indent="0">
              <a:buNone/>
            </a:pPr>
            <a:r>
              <a:rPr lang="en-US" sz="1400" dirty="0"/>
              <a:t>Written by &lt;a </a:t>
            </a:r>
            <a:r>
              <a:rPr lang="en-US" sz="1400" dirty="0" err="1"/>
              <a:t>href</a:t>
            </a:r>
            <a:r>
              <a:rPr lang="en-US" sz="1400" dirty="0"/>
              <a:t>="mailto:webmaster@example.com"&gt;Ali&lt;/a&gt;.&lt;br&gt; </a:t>
            </a:r>
          </a:p>
          <a:p>
            <a:pPr marL="857250" lvl="2" indent="0">
              <a:buNone/>
            </a:pPr>
            <a:r>
              <a:rPr lang="en-US" sz="1400" dirty="0"/>
              <a:t>Visit us at:&lt;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857250" lvl="2" indent="0">
              <a:buNone/>
            </a:pPr>
            <a:r>
              <a:rPr lang="en-US" sz="1400" dirty="0"/>
              <a:t>Example.com&lt;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857250" lvl="2" indent="0">
              <a:buNone/>
            </a:pPr>
            <a:r>
              <a:rPr lang="en-US" sz="1400" dirty="0"/>
              <a:t>Box 564, Disneyland&lt;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857250" lvl="2" indent="0">
              <a:buNone/>
            </a:pPr>
            <a:r>
              <a:rPr lang="en-US" sz="1400" dirty="0"/>
              <a:t>USA</a:t>
            </a:r>
          </a:p>
          <a:p>
            <a:pPr marL="857250" lvl="2" indent="0">
              <a:buNone/>
            </a:pPr>
            <a:r>
              <a:rPr lang="en-US" sz="1400" dirty="0"/>
              <a:t>&lt;/address&gt;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/>
              <a:t>HTML Tags</a:t>
            </a:r>
          </a:p>
        </p:txBody>
      </p:sp>
    </p:spTree>
    <p:extLst>
      <p:ext uri="{BB962C8B-B14F-4D97-AF65-F5344CB8AC3E}">
        <p14:creationId xmlns:p14="http://schemas.microsoft.com/office/powerpoint/2010/main" val="411886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412B37-1C4C-0927-F293-CA19BA6C0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position property specifies the type of positioning method used for an element.</a:t>
            </a:r>
          </a:p>
          <a:p>
            <a:endParaRPr lang="en-US" dirty="0"/>
          </a:p>
          <a:p>
            <a:r>
              <a:rPr lang="en-US" dirty="0"/>
              <a:t>There are five different position values:</a:t>
            </a:r>
          </a:p>
          <a:p>
            <a:endParaRPr lang="en-US" dirty="0"/>
          </a:p>
          <a:p>
            <a:r>
              <a:rPr lang="en-US" dirty="0"/>
              <a:t>static</a:t>
            </a:r>
          </a:p>
          <a:p>
            <a:r>
              <a:rPr lang="en-US" dirty="0"/>
              <a:t>relative</a:t>
            </a:r>
          </a:p>
          <a:p>
            <a:r>
              <a:rPr lang="en-US" dirty="0"/>
              <a:t>fixed</a:t>
            </a:r>
          </a:p>
          <a:p>
            <a:r>
              <a:rPr lang="en-US" dirty="0"/>
              <a:t>absolute</a:t>
            </a:r>
          </a:p>
          <a:p>
            <a:r>
              <a:rPr lang="en-US" dirty="0"/>
              <a:t>sticky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99C8A2-B8C4-F42F-65D3-000E32F2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position 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54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6F6458-F643-F33F-B8DF-C982F87D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GB" dirty="0" err="1"/>
              <a:t>div.static</a:t>
            </a:r>
            <a:r>
              <a:rPr lang="en-GB" dirty="0"/>
              <a:t> {</a:t>
            </a:r>
          </a:p>
          <a:p>
            <a:pPr marL="109728" indent="0">
              <a:buNone/>
            </a:pPr>
            <a:r>
              <a:rPr lang="en-GB" dirty="0"/>
              <a:t>  position: static;</a:t>
            </a:r>
          </a:p>
          <a:p>
            <a:pPr marL="109728" indent="0">
              <a:buNone/>
            </a:pPr>
            <a:r>
              <a:rPr lang="en-GB" dirty="0"/>
              <a:t>  border: 3px solid #73AD21;</a:t>
            </a:r>
          </a:p>
          <a:p>
            <a:pPr marL="109728" indent="0">
              <a:buNone/>
            </a:pPr>
            <a:r>
              <a:rPr lang="en-GB" dirty="0"/>
              <a:t>}</a:t>
            </a:r>
          </a:p>
          <a:p>
            <a:pPr marL="109728" indent="0">
              <a:buNone/>
            </a:pPr>
            <a:r>
              <a:rPr lang="en-US" dirty="0"/>
              <a:t>&lt;div class="static"&gt;</a:t>
            </a:r>
          </a:p>
          <a:p>
            <a:pPr marL="109728" indent="0">
              <a:buNone/>
            </a:pPr>
            <a:r>
              <a:rPr lang="en-US" dirty="0"/>
              <a:t>This div element has position: static;</a:t>
            </a:r>
          </a:p>
          <a:p>
            <a:pPr marL="109728" indent="0">
              <a:buNone/>
            </a:pPr>
            <a:r>
              <a:rPr lang="en-US" dirty="0"/>
              <a:t>&lt;/div&gt;</a:t>
            </a:r>
          </a:p>
          <a:p>
            <a:pPr marL="109728" indent="0">
              <a:buNone/>
            </a:pPr>
            <a:endParaRPr lang="en-US" dirty="0"/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position: static;</a:t>
            </a:r>
          </a:p>
          <a:p>
            <a:pPr marL="109728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An element with position: static; is not positioned in any special way; it is always positioned according to the normal flow of the page.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4F43BB-AB44-1064-519B-5AA7F2F0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position: static;</a:t>
            </a:r>
          </a:p>
        </p:txBody>
      </p:sp>
    </p:spTree>
    <p:extLst>
      <p:ext uri="{BB962C8B-B14F-4D97-AF65-F5344CB8AC3E}">
        <p14:creationId xmlns:p14="http://schemas.microsoft.com/office/powerpoint/2010/main" val="1080010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18697A-5586-05CF-5D6E-2BB37F06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h2.pos_left {</a:t>
            </a:r>
          </a:p>
          <a:p>
            <a:r>
              <a:rPr lang="en-US" dirty="0"/>
              <a:t>  position: relative;</a:t>
            </a:r>
          </a:p>
          <a:p>
            <a:r>
              <a:rPr lang="en-US" dirty="0"/>
              <a:t>  left: -10px;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h2.pos_right {</a:t>
            </a:r>
          </a:p>
          <a:p>
            <a:r>
              <a:rPr lang="en-US" dirty="0"/>
              <a:t>  position: relative;</a:t>
            </a:r>
          </a:p>
          <a:p>
            <a:r>
              <a:rPr lang="en-US" dirty="0"/>
              <a:t>  left: 30px;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&lt;h1&gt;The position Property&lt;/h1&gt;</a:t>
            </a:r>
          </a:p>
          <a:p>
            <a:endParaRPr lang="en-US" dirty="0"/>
          </a:p>
          <a:p>
            <a:r>
              <a:rPr lang="en-US" dirty="0"/>
              <a:t>&lt;p&gt;Relative positioning moves an element RELATIVE to its original position.&lt;/p&gt;</a:t>
            </a:r>
          </a:p>
          <a:p>
            <a:r>
              <a:rPr lang="en-US" dirty="0"/>
              <a:t>&lt;p&gt;The style "left: -30px;" subtracts 30 pixels from the element's original left position.&lt;/p&gt;</a:t>
            </a:r>
          </a:p>
          <a:p>
            <a:r>
              <a:rPr lang="en-US" dirty="0"/>
              <a:t>&lt;p&gt;The style "left: 50px;" adds 50 pixels to the element's original left position.&lt;/p&gt;</a:t>
            </a:r>
          </a:p>
          <a:p>
            <a:endParaRPr lang="en-US" dirty="0"/>
          </a:p>
          <a:p>
            <a:r>
              <a:rPr lang="en-US" dirty="0"/>
              <a:t>&lt;h2 class="</a:t>
            </a:r>
            <a:r>
              <a:rPr lang="en-US" dirty="0" err="1"/>
              <a:t>pos_left</a:t>
            </a:r>
            <a:r>
              <a:rPr lang="en-US" dirty="0"/>
              <a:t>"&gt;This heading is moved left according to its normal position&lt;/h2&gt;</a:t>
            </a:r>
          </a:p>
          <a:p>
            <a:endParaRPr lang="en-US" dirty="0"/>
          </a:p>
          <a:p>
            <a:r>
              <a:rPr lang="en-US" dirty="0"/>
              <a:t>&lt;h2 class="</a:t>
            </a:r>
            <a:r>
              <a:rPr lang="en-US" dirty="0" err="1"/>
              <a:t>pos_right</a:t>
            </a:r>
            <a:r>
              <a:rPr lang="en-US" dirty="0"/>
              <a:t>"&gt;This heading is moved right according to its normal position&lt;/h2&gt;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F6B348-7F9A-C36E-1B0F-AA4D7244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position: relative;</a:t>
            </a:r>
          </a:p>
        </p:txBody>
      </p:sp>
    </p:spTree>
    <p:extLst>
      <p:ext uri="{BB962C8B-B14F-4D97-AF65-F5344CB8AC3E}">
        <p14:creationId xmlns:p14="http://schemas.microsoft.com/office/powerpoint/2010/main" val="110402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F8B3E9-1E8F-3CFB-4618-4EFB8A902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 err="1"/>
              <a:t>div.fixed</a:t>
            </a:r>
            <a:r>
              <a:rPr lang="en-US" dirty="0"/>
              <a:t> {</a:t>
            </a:r>
          </a:p>
          <a:p>
            <a:r>
              <a:rPr lang="en-US" dirty="0"/>
              <a:t>  position: fixed;</a:t>
            </a:r>
          </a:p>
          <a:p>
            <a:r>
              <a:rPr lang="en-US" dirty="0"/>
              <a:t>  bottom: 0;</a:t>
            </a:r>
          </a:p>
          <a:p>
            <a:r>
              <a:rPr lang="en-US" dirty="0"/>
              <a:t>  right: 0;</a:t>
            </a:r>
          </a:p>
          <a:p>
            <a:r>
              <a:rPr lang="en-US" dirty="0"/>
              <a:t>  width: 300px;</a:t>
            </a:r>
          </a:p>
          <a:p>
            <a:r>
              <a:rPr lang="en-US" dirty="0"/>
              <a:t>  border: 3px solid #73AD21;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&lt;h2&gt;position: fixed;&lt;/h2&gt;</a:t>
            </a:r>
          </a:p>
          <a:p>
            <a:endParaRPr lang="en-US" dirty="0"/>
          </a:p>
          <a:p>
            <a:r>
              <a:rPr lang="en-US" dirty="0"/>
              <a:t>&lt;p&gt;An element with position: fixed; is positioned relative to the viewport, which means it always stays in the same place even if the page is scrolled:&lt;/p&gt;</a:t>
            </a:r>
          </a:p>
          <a:p>
            <a:endParaRPr lang="en-US" dirty="0"/>
          </a:p>
          <a:p>
            <a:r>
              <a:rPr lang="en-US" dirty="0"/>
              <a:t>&lt;div class="fixed"&gt;</a:t>
            </a:r>
          </a:p>
          <a:p>
            <a:r>
              <a:rPr lang="en-US" dirty="0"/>
              <a:t>This div element has position: fixed;</a:t>
            </a:r>
          </a:p>
          <a:p>
            <a:r>
              <a:rPr lang="en-US" dirty="0"/>
              <a:t>&lt;/div&gt;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F78B73-688B-B236-EBD0-D678E2AC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position: fixed;</a:t>
            </a:r>
          </a:p>
        </p:txBody>
      </p:sp>
    </p:spTree>
    <p:extLst>
      <p:ext uri="{BB962C8B-B14F-4D97-AF65-F5344CB8AC3E}">
        <p14:creationId xmlns:p14="http://schemas.microsoft.com/office/powerpoint/2010/main" val="870733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17742-9F24-5E5F-E4E5-6120533D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/>
              <a:t>&lt;style&gt;</a:t>
            </a:r>
          </a:p>
          <a:p>
            <a:r>
              <a:rPr lang="en-GB" dirty="0" err="1"/>
              <a:t>div.relative</a:t>
            </a:r>
            <a:r>
              <a:rPr lang="en-GB" dirty="0"/>
              <a:t> {</a:t>
            </a:r>
          </a:p>
          <a:p>
            <a:r>
              <a:rPr lang="en-GB" dirty="0"/>
              <a:t>  position: relative;</a:t>
            </a:r>
          </a:p>
          <a:p>
            <a:r>
              <a:rPr lang="en-GB" dirty="0"/>
              <a:t>  width: 400px;</a:t>
            </a:r>
          </a:p>
          <a:p>
            <a:r>
              <a:rPr lang="en-GB" dirty="0"/>
              <a:t>  height: 200px;</a:t>
            </a:r>
          </a:p>
          <a:p>
            <a:r>
              <a:rPr lang="en-GB" dirty="0"/>
              <a:t>  border: 3px solid #73AD21;</a:t>
            </a:r>
          </a:p>
          <a:p>
            <a:r>
              <a:rPr lang="en-GB" dirty="0"/>
              <a:t>} </a:t>
            </a:r>
          </a:p>
          <a:p>
            <a:endParaRPr lang="en-GB" dirty="0"/>
          </a:p>
          <a:p>
            <a:r>
              <a:rPr lang="en-GB" dirty="0" err="1"/>
              <a:t>div.absolute</a:t>
            </a:r>
            <a:r>
              <a:rPr lang="en-GB" dirty="0"/>
              <a:t> {</a:t>
            </a:r>
          </a:p>
          <a:p>
            <a:r>
              <a:rPr lang="en-GB" dirty="0"/>
              <a:t>  position: absolute;</a:t>
            </a:r>
          </a:p>
          <a:p>
            <a:r>
              <a:rPr lang="en-GB" dirty="0"/>
              <a:t>  top: 80px;</a:t>
            </a:r>
          </a:p>
          <a:p>
            <a:r>
              <a:rPr lang="en-GB" dirty="0"/>
              <a:t>  right: 0;</a:t>
            </a:r>
          </a:p>
          <a:p>
            <a:r>
              <a:rPr lang="en-GB" dirty="0"/>
              <a:t>  width: 200px;</a:t>
            </a:r>
          </a:p>
          <a:p>
            <a:r>
              <a:rPr lang="en-GB" dirty="0"/>
              <a:t>  height: 100px;</a:t>
            </a:r>
          </a:p>
          <a:p>
            <a:r>
              <a:rPr lang="en-GB" dirty="0"/>
              <a:t>  border: 3px solid #73AD21;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&lt;/style&gt;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endParaRPr lang="en-GB" dirty="0"/>
          </a:p>
          <a:p>
            <a:r>
              <a:rPr lang="en-GB" dirty="0"/>
              <a:t>&lt;h2&gt;position: absolute;&lt;/h2&gt;</a:t>
            </a:r>
          </a:p>
          <a:p>
            <a:endParaRPr lang="en-GB" dirty="0"/>
          </a:p>
          <a:p>
            <a:r>
              <a:rPr lang="en-GB" dirty="0"/>
              <a:t>&lt;p&gt;An element with position: absolute; is positioned relative to the nearest positioned ancestor (instead of positioned relative to the viewport, like fixed):&lt;/p&gt;</a:t>
            </a:r>
          </a:p>
          <a:p>
            <a:endParaRPr lang="en-GB" dirty="0"/>
          </a:p>
          <a:p>
            <a:r>
              <a:rPr lang="en-GB" dirty="0"/>
              <a:t>&lt;div class="relative"&gt;This div element has position: relative;</a:t>
            </a:r>
          </a:p>
          <a:p>
            <a:r>
              <a:rPr lang="en-GB" dirty="0"/>
              <a:t>  &lt;div class="absolute"&gt;This div element has position: absolute;&lt;/div&gt;</a:t>
            </a:r>
          </a:p>
          <a:p>
            <a:r>
              <a:rPr lang="en-GB" dirty="0"/>
              <a:t>&lt;/div&gt;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8E28A-1014-8464-7F32-4075B34C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position: absolute;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35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B4D550-D476-5ACA-944B-63BBE9D9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 err="1"/>
              <a:t>div.sticky</a:t>
            </a:r>
            <a:r>
              <a:rPr lang="en-US" dirty="0"/>
              <a:t> {</a:t>
            </a:r>
          </a:p>
          <a:p>
            <a:r>
              <a:rPr lang="en-US" dirty="0"/>
              <a:t>  position: -</a:t>
            </a:r>
            <a:r>
              <a:rPr lang="en-US" dirty="0" err="1"/>
              <a:t>webkit</a:t>
            </a:r>
            <a:r>
              <a:rPr lang="en-US" dirty="0"/>
              <a:t>-sticky;</a:t>
            </a:r>
          </a:p>
          <a:p>
            <a:r>
              <a:rPr lang="en-US" dirty="0"/>
              <a:t>  position: sticky;</a:t>
            </a:r>
          </a:p>
          <a:p>
            <a:r>
              <a:rPr lang="en-US" dirty="0"/>
              <a:t>  top: 0;</a:t>
            </a:r>
          </a:p>
          <a:p>
            <a:r>
              <a:rPr lang="en-US" dirty="0"/>
              <a:t>  padding: 5px;</a:t>
            </a:r>
          </a:p>
          <a:p>
            <a:r>
              <a:rPr lang="en-US" dirty="0"/>
              <a:t>  background-color: #cae8ca;</a:t>
            </a:r>
          </a:p>
          <a:p>
            <a:r>
              <a:rPr lang="en-US" dirty="0"/>
              <a:t>  border: 2px solid #4CAF50;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&lt;p&gt;Try to &lt;b&gt;scroll&lt;/b&gt; inside this frame to understand how sticky positioning works.&lt;/p&gt;</a:t>
            </a:r>
          </a:p>
          <a:p>
            <a:endParaRPr lang="en-US" dirty="0"/>
          </a:p>
          <a:p>
            <a:r>
              <a:rPr lang="en-US" dirty="0"/>
              <a:t>&lt;div class="sticky"&gt;I am sticky!&lt;/div&gt;</a:t>
            </a:r>
          </a:p>
          <a:p>
            <a:endParaRPr lang="en-US" dirty="0"/>
          </a:p>
          <a:p>
            <a:r>
              <a:rPr lang="en-US" dirty="0"/>
              <a:t>&lt;div style="padding-bottom:2000px"&gt;</a:t>
            </a:r>
          </a:p>
          <a:p>
            <a:r>
              <a:rPr lang="en-US" dirty="0"/>
              <a:t>  &lt;p&gt;In this example, the sticky element sticks to the top of the page (top: 0), when you reach its scroll position.&lt;/p&gt;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&lt;p&gt;Scroll back up to remove the </a:t>
            </a:r>
            <a:r>
              <a:rPr lang="en-US" dirty="0" err="1"/>
              <a:t>stickyness</a:t>
            </a:r>
            <a:r>
              <a:rPr lang="en-US" dirty="0"/>
              <a:t>.&lt;/p&gt;</a:t>
            </a:r>
          </a:p>
          <a:p>
            <a:r>
              <a:rPr lang="en-US" dirty="0"/>
              <a:t>&lt;/div&gt;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1DD629-4BC0-175E-6A23-9F829AB4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position: sticky;</a:t>
            </a:r>
          </a:p>
        </p:txBody>
      </p:sp>
    </p:spTree>
    <p:extLst>
      <p:ext uri="{BB962C8B-B14F-4D97-AF65-F5344CB8AC3E}">
        <p14:creationId xmlns:p14="http://schemas.microsoft.com/office/powerpoint/2010/main" val="381606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 &lt;article&gt; Tag</a:t>
            </a:r>
          </a:p>
          <a:p>
            <a:pPr marL="857250" lvl="2" indent="0">
              <a:buNone/>
            </a:pPr>
            <a:r>
              <a:rPr lang="en-US" sz="1400" dirty="0"/>
              <a:t>&lt;article&gt;</a:t>
            </a:r>
          </a:p>
          <a:p>
            <a:pPr marL="857250" lvl="2" indent="0">
              <a:buNone/>
            </a:pPr>
            <a:r>
              <a:rPr lang="en-US" sz="1400" dirty="0"/>
              <a:t>  &lt;h1&gt;Google Chrome&lt;/h1&gt;</a:t>
            </a:r>
          </a:p>
          <a:p>
            <a:pPr marL="857250" lvl="2" indent="0">
              <a:buNone/>
            </a:pPr>
            <a:r>
              <a:rPr lang="en-US" sz="1400" dirty="0"/>
              <a:t>  &lt;p&gt;Google Chrome is a free, open-source web browser developed by Google, released in 2008.&lt;/p&gt;</a:t>
            </a:r>
          </a:p>
          <a:p>
            <a:pPr marL="857250" lvl="2" indent="0">
              <a:buNone/>
            </a:pPr>
            <a:r>
              <a:rPr lang="en-US" sz="1400" dirty="0"/>
              <a:t>&lt;/article&gt;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 &lt;footer&gt; Tag</a:t>
            </a:r>
          </a:p>
          <a:p>
            <a:pPr marL="857250" lvl="2" indent="0">
              <a:buNone/>
            </a:pPr>
            <a:r>
              <a:rPr lang="en-US" sz="1400" dirty="0"/>
              <a:t>&lt;footer&gt;</a:t>
            </a:r>
            <a:br>
              <a:rPr lang="en-US" sz="1400" dirty="0"/>
            </a:br>
            <a:r>
              <a:rPr lang="en-US" sz="1400" dirty="0"/>
              <a:t>  &lt;p&gt;Posted by: Ali&lt;/p&gt;</a:t>
            </a:r>
            <a:br>
              <a:rPr lang="en-US" sz="1400" dirty="0"/>
            </a:br>
            <a:r>
              <a:rPr lang="en-US" sz="1400" dirty="0"/>
              <a:t>  &lt;p&gt;Contact information: &lt;a </a:t>
            </a:r>
            <a:r>
              <a:rPr lang="en-US" sz="1400" dirty="0" err="1"/>
              <a:t>href</a:t>
            </a:r>
            <a:r>
              <a:rPr lang="en-US" sz="1400" dirty="0"/>
              <a:t>="mailto:someone@example.com"&gt;</a:t>
            </a:r>
            <a:br>
              <a:rPr lang="en-US" sz="1400" dirty="0"/>
            </a:br>
            <a:r>
              <a:rPr lang="en-US" sz="1400" dirty="0"/>
              <a:t>  someone@example.com&lt;/a&gt;.&lt;/p&gt;</a:t>
            </a:r>
            <a:br>
              <a:rPr lang="en-US" sz="1400" dirty="0"/>
            </a:br>
            <a:r>
              <a:rPr lang="en-US" sz="1400" dirty="0"/>
              <a:t>&lt;/footer&gt;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 &lt;button&gt; Tag</a:t>
            </a:r>
          </a:p>
          <a:p>
            <a:pPr marL="857250" lvl="2" indent="0">
              <a:buNone/>
            </a:pPr>
            <a:r>
              <a:rPr lang="en-US" sz="1400" dirty="0"/>
              <a:t>&lt;button type="button" &gt;Click Me!&lt;/button&gt;</a:t>
            </a:r>
          </a:p>
          <a:p>
            <a:pPr marL="857250" lvl="2" indent="0">
              <a:buNone/>
            </a:pPr>
            <a:r>
              <a:rPr lang="en-US" dirty="0"/>
              <a:t> </a:t>
            </a:r>
          </a:p>
          <a:p>
            <a:pPr marL="857250" lvl="2" indent="0">
              <a:buNone/>
            </a:pP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Tags…</a:t>
            </a:r>
          </a:p>
        </p:txBody>
      </p:sp>
    </p:spTree>
    <p:extLst>
      <p:ext uri="{BB962C8B-B14F-4D97-AF65-F5344CB8AC3E}">
        <p14:creationId xmlns:p14="http://schemas.microsoft.com/office/powerpoint/2010/main" val="283639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DL: Definition List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This kind of list is different from the others. Each item in a DL consists of one or more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Terms (DT elements),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followed by one or more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Description (DD elements).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&lt;dl&gt;, &lt;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&gt; &lt;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&gt; List Element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00200" y="2438400"/>
            <a:ext cx="5943600" cy="3962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3"/>
              <a:buNone/>
            </a:pPr>
            <a:endParaRPr lang="en-US" sz="1400" dirty="0">
              <a:latin typeface="Courier New" pitchFamily="49" charset="0"/>
            </a:endParaRPr>
          </a:p>
          <a:p>
            <a:pPr marL="0" indent="0">
              <a:buFont typeface="Wingdings 3"/>
              <a:buNone/>
            </a:pPr>
            <a:r>
              <a:rPr lang="en-US" sz="1400" dirty="0">
                <a:latin typeface="Courier New" pitchFamily="49" charset="0"/>
              </a:rPr>
              <a:t>&lt;html&gt;</a:t>
            </a:r>
          </a:p>
          <a:p>
            <a:pPr marL="0" indent="0">
              <a:buFont typeface="Wingdings 3"/>
              <a:buNone/>
            </a:pPr>
            <a:r>
              <a:rPr lang="en-US" sz="1400" dirty="0">
                <a:latin typeface="Courier New" pitchFamily="49" charset="0"/>
              </a:rPr>
              <a:t>&lt;head&gt;</a:t>
            </a:r>
          </a:p>
          <a:p>
            <a:pPr marL="0" indent="0">
              <a:buFont typeface="Wingdings 3"/>
              <a:buNone/>
            </a:pPr>
            <a:r>
              <a:rPr lang="en-US" sz="1400" dirty="0">
                <a:latin typeface="Courier New" pitchFamily="49" charset="0"/>
              </a:rPr>
              <a:t>  &lt;title&gt;Type Of List&lt;/title&gt;</a:t>
            </a:r>
          </a:p>
          <a:p>
            <a:pPr marL="0" indent="0">
              <a:buFont typeface="Wingdings 3"/>
              <a:buNone/>
            </a:pPr>
            <a:r>
              <a:rPr lang="en-US" sz="1400" dirty="0">
                <a:latin typeface="Courier New" pitchFamily="49" charset="0"/>
              </a:rPr>
              <a:t>&lt;/head&gt;</a:t>
            </a:r>
          </a:p>
          <a:p>
            <a:pPr marL="0" indent="0">
              <a:buFont typeface="Wingdings 3"/>
              <a:buNone/>
            </a:pPr>
            <a:r>
              <a:rPr lang="en-US" sz="1400" dirty="0">
                <a:latin typeface="Courier New" pitchFamily="49" charset="0"/>
              </a:rPr>
              <a:t>&lt;body&gt;</a:t>
            </a:r>
          </a:p>
          <a:p>
            <a:pPr marL="0" indent="0">
              <a:buFont typeface="Wingdings 3"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&lt;dl&gt;</a:t>
            </a:r>
          </a:p>
          <a:p>
            <a:pPr marL="0" indent="0">
              <a:buFont typeface="Wingdings 3"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    &lt;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dt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  <a:r>
              <a:rPr lang="en-US" sz="1400" dirty="0">
                <a:latin typeface="Courier New" pitchFamily="49" charset="0"/>
              </a:rPr>
              <a:t>HTML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&lt;/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dt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</a:p>
          <a:p>
            <a:pPr marL="0" indent="0">
              <a:buFont typeface="Wingdings 3"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    &lt;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dd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</a:rPr>
              <a:t>HyperText</a:t>
            </a:r>
            <a:r>
              <a:rPr lang="en-US" sz="1400" dirty="0">
                <a:latin typeface="Courier New" pitchFamily="49" charset="0"/>
              </a:rPr>
              <a:t> Markup Language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&lt;/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dd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</a:p>
          <a:p>
            <a:pPr marL="0" indent="0">
              <a:buFont typeface="Wingdings 3"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    &lt;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dt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  <a:r>
              <a:rPr lang="en-US" sz="1400" dirty="0">
                <a:latin typeface="Courier New" pitchFamily="49" charset="0"/>
              </a:rPr>
              <a:t>HTTP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&lt;/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dt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  <a:endParaRPr lang="en-US" sz="1400" dirty="0">
              <a:latin typeface="Courier New" pitchFamily="49" charset="0"/>
            </a:endParaRPr>
          </a:p>
          <a:p>
            <a:pPr marL="0" indent="0">
              <a:buFont typeface="Wingdings 3"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    &lt;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dd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</a:rPr>
              <a:t>HyperText</a:t>
            </a:r>
            <a:r>
              <a:rPr lang="en-US" sz="1400" dirty="0">
                <a:latin typeface="Courier New" pitchFamily="49" charset="0"/>
              </a:rPr>
              <a:t> Transfer Protocol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&lt;/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dd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&gt;</a:t>
            </a:r>
            <a:endParaRPr lang="en-US" sz="1400" dirty="0">
              <a:latin typeface="Courier New" pitchFamily="49" charset="0"/>
            </a:endParaRPr>
          </a:p>
          <a:p>
            <a:pPr marL="0" indent="0">
              <a:buFont typeface="Wingdings 3"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  &lt;/dl&gt;</a:t>
            </a:r>
          </a:p>
          <a:p>
            <a:pPr marL="0" indent="0">
              <a:buFont typeface="Wingdings 3"/>
              <a:buNone/>
            </a:pPr>
            <a:r>
              <a:rPr lang="en-US" sz="1400" dirty="0">
                <a:latin typeface="Courier New" pitchFamily="49" charset="0"/>
              </a:rPr>
              <a:t>&lt;/body&gt;</a:t>
            </a:r>
          </a:p>
          <a:p>
            <a:pPr marL="0" indent="0">
              <a:buFont typeface="Wingdings 3"/>
              <a:buNone/>
            </a:pPr>
            <a:r>
              <a:rPr lang="en-US" sz="1400" dirty="0">
                <a:latin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2079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838200"/>
            <a:ext cx="7010400" cy="4678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&lt;table border="1"&gt;</a:t>
            </a:r>
          </a:p>
          <a:p>
            <a:pPr marL="0" indent="0">
              <a:buNone/>
            </a:pPr>
            <a:r>
              <a:rPr lang="en-US" sz="1400" b="1" dirty="0"/>
              <a:t>  &lt;</a:t>
            </a:r>
            <a:r>
              <a:rPr lang="en-US" sz="1400" b="1" dirty="0" err="1"/>
              <a:t>colgroup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    &lt;col span="2" style="</a:t>
            </a:r>
            <a:r>
              <a:rPr lang="en-US" sz="1400" b="1" dirty="0" err="1"/>
              <a:t>background-color:red</a:t>
            </a:r>
            <a:r>
              <a:rPr lang="en-US" sz="1400" b="1" dirty="0"/>
              <a:t>"&gt;</a:t>
            </a:r>
          </a:p>
          <a:p>
            <a:pPr marL="0" indent="0">
              <a:buNone/>
            </a:pPr>
            <a:r>
              <a:rPr lang="en-US" sz="1400" b="1" dirty="0"/>
              <a:t>    &lt;col style="</a:t>
            </a:r>
            <a:r>
              <a:rPr lang="en-US" sz="1400" b="1" dirty="0" err="1"/>
              <a:t>background-color:yellow</a:t>
            </a:r>
            <a:r>
              <a:rPr lang="en-US" sz="1400" b="1" dirty="0"/>
              <a:t>"&gt;</a:t>
            </a:r>
          </a:p>
          <a:p>
            <a:pPr marL="0" indent="0">
              <a:buNone/>
            </a:pPr>
            <a:r>
              <a:rPr lang="en-US" sz="1400" b="1" dirty="0"/>
              <a:t>  &lt;/</a:t>
            </a:r>
            <a:r>
              <a:rPr lang="en-US" sz="1400" b="1" dirty="0" err="1"/>
              <a:t>colgroup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  &lt;</a:t>
            </a:r>
            <a:r>
              <a:rPr lang="en-US" sz="1400" b="1" dirty="0" err="1"/>
              <a:t>tr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    &lt;</a:t>
            </a:r>
            <a:r>
              <a:rPr lang="en-US" sz="1400" b="1" dirty="0" err="1"/>
              <a:t>th</a:t>
            </a:r>
            <a:r>
              <a:rPr lang="en-US" sz="1400" b="1" dirty="0"/>
              <a:t>&gt;ID&lt;/</a:t>
            </a:r>
            <a:r>
              <a:rPr lang="en-US" sz="1400" b="1" dirty="0" err="1"/>
              <a:t>th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    &lt;</a:t>
            </a:r>
            <a:r>
              <a:rPr lang="en-US" sz="1400" b="1" dirty="0" err="1"/>
              <a:t>th</a:t>
            </a:r>
            <a:r>
              <a:rPr lang="en-US" sz="1400" b="1" dirty="0"/>
              <a:t>&gt;Title&lt;/</a:t>
            </a:r>
            <a:r>
              <a:rPr lang="en-US" sz="1400" b="1" dirty="0" err="1"/>
              <a:t>th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    &lt;</a:t>
            </a:r>
            <a:r>
              <a:rPr lang="en-US" sz="1400" b="1" dirty="0" err="1"/>
              <a:t>th</a:t>
            </a:r>
            <a:r>
              <a:rPr lang="en-US" sz="1400" b="1" dirty="0"/>
              <a:t>&gt;Price&lt;/</a:t>
            </a:r>
            <a:r>
              <a:rPr lang="en-US" sz="1400" b="1" dirty="0" err="1"/>
              <a:t>th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  &lt;/</a:t>
            </a:r>
            <a:r>
              <a:rPr lang="en-US" sz="1400" b="1" dirty="0" err="1"/>
              <a:t>tr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  &lt;</a:t>
            </a:r>
            <a:r>
              <a:rPr lang="en-US" sz="1400" b="1" dirty="0" err="1"/>
              <a:t>tr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    &lt;td&gt;1&lt;/td&gt;</a:t>
            </a:r>
          </a:p>
          <a:p>
            <a:pPr marL="0" indent="0">
              <a:buNone/>
            </a:pPr>
            <a:r>
              <a:rPr lang="en-US" sz="1400" b="1" dirty="0"/>
              <a:t>    &lt;td&gt;car&lt;/td&gt;</a:t>
            </a:r>
          </a:p>
          <a:p>
            <a:pPr marL="0" indent="0">
              <a:buNone/>
            </a:pPr>
            <a:r>
              <a:rPr lang="en-US" sz="1400" b="1" dirty="0"/>
              <a:t>    &lt;td&gt;Rs.700000&lt;/td&gt;</a:t>
            </a:r>
          </a:p>
          <a:p>
            <a:pPr marL="0" indent="0">
              <a:buNone/>
            </a:pPr>
            <a:r>
              <a:rPr lang="en-US" sz="1400" b="1" dirty="0"/>
              <a:t>  &lt;/</a:t>
            </a:r>
            <a:r>
              <a:rPr lang="en-US" sz="1400" b="1" dirty="0" err="1"/>
              <a:t>tr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  &lt;</a:t>
            </a:r>
            <a:r>
              <a:rPr lang="en-US" sz="1400" b="1" dirty="0" err="1"/>
              <a:t>tr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    &lt;td&gt;2&lt;/td&gt;</a:t>
            </a:r>
          </a:p>
          <a:p>
            <a:pPr marL="0" indent="0">
              <a:buNone/>
            </a:pPr>
            <a:r>
              <a:rPr lang="en-US" sz="1400" b="1" dirty="0"/>
              <a:t>    &lt;td&gt;Bike&lt;/td&gt;</a:t>
            </a:r>
          </a:p>
          <a:p>
            <a:pPr marL="0" indent="0">
              <a:buNone/>
            </a:pPr>
            <a:r>
              <a:rPr lang="en-US" sz="1400" b="1" dirty="0"/>
              <a:t>    &lt;td&gt;Rs.40000&lt;/td&gt;</a:t>
            </a:r>
          </a:p>
          <a:p>
            <a:pPr marL="0" indent="0">
              <a:buNone/>
            </a:pPr>
            <a:r>
              <a:rPr lang="en-US" sz="1400" b="1" dirty="0"/>
              <a:t>  &lt;/</a:t>
            </a:r>
            <a:r>
              <a:rPr lang="en-US" sz="1400" b="1" dirty="0" err="1"/>
              <a:t>tr</a:t>
            </a:r>
            <a:r>
              <a:rPr lang="en-US" sz="1400" b="1" dirty="0"/>
              <a:t>&gt;</a:t>
            </a:r>
          </a:p>
          <a:p>
            <a:pPr marL="0" indent="0">
              <a:buNone/>
            </a:pPr>
            <a:r>
              <a:rPr lang="en-US" sz="1400" b="1" dirty="0"/>
              <a:t>&lt;/table&gt;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&lt;col&gt; Tag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143000"/>
            <a:ext cx="2362200" cy="136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6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CC849F-F2C9-DBBD-72CD-73E241F0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controls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="national</a:t>
            </a:r>
            <a:r>
              <a:rPr lang="en-GB" sz="2000" dirty="0">
                <a:solidFill>
                  <a:srgbClr val="0000CD"/>
                </a:solidFill>
                <a:latin typeface="Consolas" panose="020B0609020204030204" pitchFamily="49" charset="0"/>
              </a:rPr>
              <a:t>_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anthem.ogg"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="audio/</a:t>
            </a:r>
            <a:r>
              <a:rPr lang="en-GB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ogg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 national</a:t>
            </a:r>
            <a:r>
              <a:rPr lang="en-GB" sz="2000" dirty="0">
                <a:solidFill>
                  <a:srgbClr val="0000CD"/>
                </a:solidFill>
                <a:latin typeface="Consolas" panose="020B0609020204030204" pitchFamily="49" charset="0"/>
              </a:rPr>
              <a:t>_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anthem.mp3"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="audio/mpeg"&gt;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Your browser does not support the audio tag.</a:t>
            </a:r>
            <a:br>
              <a:rPr lang="en-GB" sz="2000" dirty="0"/>
            </a:b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/audio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GB" sz="2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="320"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="240"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controls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="movie.mp4"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="video/mp4"&gt;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="movie.ogg"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="video/</a:t>
            </a:r>
            <a:r>
              <a:rPr lang="en-GB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ogg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Your browser does not support the video tag.</a:t>
            </a:r>
            <a:br>
              <a:rPr lang="en-GB" sz="2000" dirty="0"/>
            </a:b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/video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59FC0-D4D4-2F65-CB36-CE6F2046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Audio, Video Controls</a:t>
            </a:r>
          </a:p>
        </p:txBody>
      </p:sp>
    </p:spTree>
    <p:extLst>
      <p:ext uri="{BB962C8B-B14F-4D97-AF65-F5344CB8AC3E}">
        <p14:creationId xmlns:p14="http://schemas.microsoft.com/office/powerpoint/2010/main" val="206237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57200" y="457200"/>
            <a:ext cx="8839200" cy="1470025"/>
          </a:xfrm>
        </p:spPr>
        <p:txBody>
          <a:bodyPr/>
          <a:lstStyle/>
          <a:p>
            <a:r>
              <a:rPr lang="en-US" sz="4000" dirty="0"/>
              <a:t>CSS(</a:t>
            </a:r>
            <a:r>
              <a:rPr lang="en-US" sz="4000" b="1" dirty="0"/>
              <a:t>C</a:t>
            </a:r>
            <a:r>
              <a:rPr lang="en-US" sz="4000" dirty="0"/>
              <a:t>ascading </a:t>
            </a:r>
            <a:r>
              <a:rPr lang="en-US" sz="4000" b="1" dirty="0"/>
              <a:t>S</a:t>
            </a:r>
            <a:r>
              <a:rPr lang="en-US" sz="4000" dirty="0"/>
              <a:t>tyle </a:t>
            </a:r>
            <a:r>
              <a:rPr lang="en-US" sz="4000" b="1" dirty="0"/>
              <a:t>S</a:t>
            </a:r>
            <a:r>
              <a:rPr lang="en-US" sz="4000" dirty="0"/>
              <a:t>heets 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362200"/>
            <a:ext cx="6400800" cy="1752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800" b="1" dirty="0"/>
              <a:t>CSS</a:t>
            </a:r>
            <a:r>
              <a:rPr lang="en-US" sz="2800" dirty="0"/>
              <a:t> stands for </a:t>
            </a:r>
            <a:r>
              <a:rPr lang="en-US" sz="2800" b="1" dirty="0"/>
              <a:t>C</a:t>
            </a:r>
            <a:r>
              <a:rPr lang="en-US" sz="2800" dirty="0"/>
              <a:t>ascading </a:t>
            </a:r>
            <a:r>
              <a:rPr lang="en-US" sz="2800" b="1" dirty="0"/>
              <a:t>S</a:t>
            </a:r>
            <a:r>
              <a:rPr lang="en-US" sz="2800" dirty="0"/>
              <a:t>tyle </a:t>
            </a:r>
            <a:r>
              <a:rPr lang="en-US" sz="2800" b="1" dirty="0"/>
              <a:t>S</a:t>
            </a:r>
            <a:r>
              <a:rPr lang="en-US" sz="2800" dirty="0"/>
              <a:t>heets </a:t>
            </a:r>
          </a:p>
          <a:p>
            <a:pPr algn="l">
              <a:lnSpc>
                <a:spcPct val="90000"/>
              </a:lnSpc>
            </a:pPr>
            <a:r>
              <a:rPr lang="en-US" sz="2800" dirty="0"/>
              <a:t>Styles define </a:t>
            </a:r>
            <a:r>
              <a:rPr lang="en-US" sz="2800" b="1" dirty="0"/>
              <a:t>how to display</a:t>
            </a:r>
            <a:r>
              <a:rPr lang="en-US" sz="2800" dirty="0"/>
              <a:t> HTML elements 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algn="l"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751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3820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   CSS has various levels and profiles. Each level of CSS builds upon the last, typically adding new features and typically denoted as CSS1, CSS2, and CSS3. 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    The first CSS</a:t>
            </a:r>
            <a:r>
              <a:rPr lang="en-US" sz="2400" dirty="0"/>
              <a:t> specification to become an official W3C Recommendation is CSS level 1, published in December 1996</a:t>
            </a:r>
            <a:endParaRPr lang="en-US" sz="2400" b="1" dirty="0"/>
          </a:p>
          <a:p>
            <a:pPr>
              <a:lnSpc>
                <a:spcPct val="80000"/>
              </a:lnSpc>
            </a:pPr>
            <a:r>
              <a:rPr lang="en-US" sz="2400" b="1" dirty="0"/>
              <a:t>    CSS level 2</a:t>
            </a:r>
            <a:r>
              <a:rPr lang="en-US" sz="2400" dirty="0"/>
              <a:t> was developed by the W3C and published as a Recommendation in May 1998. A superset of CSS1, CSS2 includes a number of new capabilities like absolute, relative, and fixed positioning of elements and z-index, the concept of media types etc.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   CSS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  CSS level 3 is currently under development. The W3C maintains a CSS3 progress report.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lvl="3">
              <a:lnSpc>
                <a:spcPct val="80000"/>
              </a:lnSpc>
            </a:pPr>
            <a:r>
              <a:rPr lang="en-US" sz="1600" b="1" dirty="0"/>
              <a:t>W3C</a:t>
            </a:r>
            <a:r>
              <a:rPr lang="en-US" sz="1600" dirty="0"/>
              <a:t> stand for World Wide Web Consortium</a:t>
            </a:r>
          </a:p>
        </p:txBody>
      </p:sp>
    </p:spTree>
    <p:extLst>
      <p:ext uri="{BB962C8B-B14F-4D97-AF65-F5344CB8AC3E}">
        <p14:creationId xmlns:p14="http://schemas.microsoft.com/office/powerpoint/2010/main" val="290316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CSS Saves a Lot of Work!</a:t>
            </a:r>
          </a:p>
          <a:p>
            <a:pPr>
              <a:lnSpc>
                <a:spcPct val="90000"/>
              </a:lnSpc>
            </a:pPr>
            <a:r>
              <a:rPr lang="en-US"/>
              <a:t>CSS defines HOW HTML elements are to be displayed.</a:t>
            </a:r>
          </a:p>
          <a:p>
            <a:pPr>
              <a:lnSpc>
                <a:spcPct val="90000"/>
              </a:lnSpc>
            </a:pPr>
            <a:r>
              <a:rPr lang="en-US"/>
              <a:t>Styles are normally saved in external .css files. External style sheets enable you to change the appearance and layout of all the pages in a Web site, just by editing one single file!</a:t>
            </a:r>
          </a:p>
        </p:txBody>
      </p:sp>
    </p:spTree>
    <p:extLst>
      <p:ext uri="{BB962C8B-B14F-4D97-AF65-F5344CB8AC3E}">
        <p14:creationId xmlns:p14="http://schemas.microsoft.com/office/powerpoint/2010/main" val="2612018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204</TotalTime>
  <Words>2430</Words>
  <Application>Microsoft Office PowerPoint</Application>
  <PresentationFormat>On-screen Show (4:3)</PresentationFormat>
  <Paragraphs>286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Lato</vt:lpstr>
      <vt:lpstr>Lucida Sans Unicode</vt:lpstr>
      <vt:lpstr>Merriweather</vt:lpstr>
      <vt:lpstr>Segoe UI</vt:lpstr>
      <vt:lpstr>Times New Roman</vt:lpstr>
      <vt:lpstr>Verdana</vt:lpstr>
      <vt:lpstr>Wingdings</vt:lpstr>
      <vt:lpstr>Wingdings 2</vt:lpstr>
      <vt:lpstr>Wingdings 3</vt:lpstr>
      <vt:lpstr>Concourse</vt:lpstr>
      <vt:lpstr>HTML,CSS</vt:lpstr>
      <vt:lpstr>HTML Tags</vt:lpstr>
      <vt:lpstr>HTML Tags…</vt:lpstr>
      <vt:lpstr>&lt;dl&gt;, &lt;dt&gt; &lt;dd&gt; List Element</vt:lpstr>
      <vt:lpstr>&lt;col&gt; Tag </vt:lpstr>
      <vt:lpstr>Audio, Video Controls</vt:lpstr>
      <vt:lpstr>CSS(Cascading Style Sheets )</vt:lpstr>
      <vt:lpstr>PowerPoint Presentation</vt:lpstr>
      <vt:lpstr>PowerPoint Presentation</vt:lpstr>
      <vt:lpstr>Understanding Style Rules</vt:lpstr>
      <vt:lpstr>Understanding Style Rules</vt:lpstr>
      <vt:lpstr>PowerPoint Presentation</vt:lpstr>
      <vt:lpstr>Ways to Insert CSS</vt:lpstr>
      <vt:lpstr>Inline Styles </vt:lpstr>
      <vt:lpstr>Internal Style Sheet</vt:lpstr>
      <vt:lpstr>Division Tag</vt:lpstr>
      <vt:lpstr>div Layout</vt:lpstr>
      <vt:lpstr>div Layout</vt:lpstr>
      <vt:lpstr>Fixed Position</vt:lpstr>
      <vt:lpstr>The position Property</vt:lpstr>
      <vt:lpstr>position: static;</vt:lpstr>
      <vt:lpstr>position: relative;</vt:lpstr>
      <vt:lpstr>position: fixed;</vt:lpstr>
      <vt:lpstr>position: absolute; </vt:lpstr>
      <vt:lpstr>position: sticky;</vt:lpstr>
    </vt:vector>
  </TitlesOfParts>
  <Company>MyCompanyName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aamer</dc:creator>
  <cp:lastModifiedBy>Muhammad Aamer Ejaz</cp:lastModifiedBy>
  <cp:revision>137</cp:revision>
  <dcterms:created xsi:type="dcterms:W3CDTF">2016-04-28T17:36:47Z</dcterms:created>
  <dcterms:modified xsi:type="dcterms:W3CDTF">2022-11-05T09:37:15Z</dcterms:modified>
</cp:coreProperties>
</file>