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3"/>
  </p:notesMasterIdLst>
  <p:sldIdLst>
    <p:sldId id="270" r:id="rId3"/>
    <p:sldId id="271" r:id="rId4"/>
    <p:sldId id="278" r:id="rId5"/>
    <p:sldId id="281" r:id="rId6"/>
    <p:sldId id="284" r:id="rId7"/>
    <p:sldId id="285" r:id="rId8"/>
    <p:sldId id="286" r:id="rId9"/>
    <p:sldId id="277" r:id="rId10"/>
    <p:sldId id="272" r:id="rId11"/>
    <p:sldId id="274" r:id="rId12"/>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388"/>
    <p:restoredTop sz="76434"/>
  </p:normalViewPr>
  <p:slideViewPr>
    <p:cSldViewPr>
      <p:cViewPr varScale="1">
        <p:scale>
          <a:sx n="83" d="100"/>
          <a:sy n="83" d="100"/>
        </p:scale>
        <p:origin x="1186"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311730-EEB5-A74F-AED1-61BAD3AF93F1}" type="datetimeFigureOut">
              <a:rPr lang="en-US" smtClean="0"/>
              <a:t>11/27/2022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A195DD-B4FE-364D-ADC8-3C3243047EFF}" type="slidenum">
              <a:rPr lang="en-US" smtClean="0"/>
              <a:t>‹#›</a:t>
            </a:fld>
            <a:endParaRPr lang="en-US"/>
          </a:p>
        </p:txBody>
      </p:sp>
    </p:spTree>
    <p:extLst>
      <p:ext uri="{BB962C8B-B14F-4D97-AF65-F5344CB8AC3E}">
        <p14:creationId xmlns:p14="http://schemas.microsoft.com/office/powerpoint/2010/main" val="631166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start building your responsive website by creating an HTML document based on Bootstrap framework. You can choose to create a set of Bootstrap framework files or use the existing files. Once the document is created, you can add Bootstrap components such as accordions and carousels using the Insert panel in Dreamweaver. </a:t>
            </a:r>
            <a:endParaRPr lang="en-US" dirty="0"/>
          </a:p>
        </p:txBody>
      </p:sp>
      <p:sp>
        <p:nvSpPr>
          <p:cNvPr id="4" name="Slide Number Placeholder 3"/>
          <p:cNvSpPr>
            <a:spLocks noGrp="1"/>
          </p:cNvSpPr>
          <p:nvPr>
            <p:ph type="sldNum" sz="quarter" idx="5"/>
          </p:nvPr>
        </p:nvSpPr>
        <p:spPr/>
        <p:txBody>
          <a:bodyPr/>
          <a:lstStyle/>
          <a:p>
            <a:fld id="{A1A195DD-B4FE-364D-ADC8-3C3243047EFF}" type="slidenum">
              <a:rPr lang="en-US" smtClean="0"/>
              <a:t>1</a:t>
            </a:fld>
            <a:endParaRPr lang="en-US"/>
          </a:p>
        </p:txBody>
      </p:sp>
    </p:spTree>
    <p:extLst>
      <p:ext uri="{BB962C8B-B14F-4D97-AF65-F5344CB8AC3E}">
        <p14:creationId xmlns:p14="http://schemas.microsoft.com/office/powerpoint/2010/main" val="1877245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A195DD-B4FE-364D-ADC8-3C3243047EFF}" type="slidenum">
              <a:rPr lang="en-US" smtClean="0"/>
              <a:t>10</a:t>
            </a:fld>
            <a:endParaRPr lang="en-US"/>
          </a:p>
        </p:txBody>
      </p:sp>
    </p:spTree>
    <p:extLst>
      <p:ext uri="{BB962C8B-B14F-4D97-AF65-F5344CB8AC3E}">
        <p14:creationId xmlns:p14="http://schemas.microsoft.com/office/powerpoint/2010/main" val="3661076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Bootstrap's grid system is responsive, and the columns will re-arrange depending on the screen size: If you do not want to use all 12 columns individually, you can group the columns together to create wider columns. On a big screen it might look better with the content organized in three columns, but on a small screen it would be better if the content items were stacked on top of each other. Make sure that the sum adds up to 12 or fewer (it is not required that you use all 12 available columns).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1A195DD-B4FE-364D-ADC8-3C3243047EFF}" type="slidenum">
              <a:rPr lang="en-US" smtClean="0"/>
              <a:t>2</a:t>
            </a:fld>
            <a:endParaRPr lang="en-US"/>
          </a:p>
        </p:txBody>
      </p:sp>
    </p:spTree>
    <p:extLst>
      <p:ext uri="{BB962C8B-B14F-4D97-AF65-F5344CB8AC3E}">
        <p14:creationId xmlns:p14="http://schemas.microsoft.com/office/powerpoint/2010/main" val="2011554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Bootstrap 4 grid system has five classes:</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1A195DD-B4FE-364D-ADC8-3C3243047EFF}" type="slidenum">
              <a:rPr lang="en-US" smtClean="0"/>
              <a:t>3</a:t>
            </a:fld>
            <a:endParaRPr lang="en-US"/>
          </a:p>
        </p:txBody>
      </p:sp>
    </p:spTree>
    <p:extLst>
      <p:ext uri="{BB962C8B-B14F-4D97-AF65-F5344CB8AC3E}">
        <p14:creationId xmlns:p14="http://schemas.microsoft.com/office/powerpoint/2010/main" val="1065495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to create the layout you want, create a container (</a:t>
            </a:r>
            <a:r>
              <a:rPr lang="en-US" dirty="0"/>
              <a:t>&lt;div class="container"&gt;</a:t>
            </a:r>
            <a:r>
              <a:rPr lang="en-US" sz="1200" b="0" i="0" kern="1200" dirty="0">
                <a:solidFill>
                  <a:schemeClr val="tx1"/>
                </a:solidFill>
                <a:effectLst/>
                <a:latin typeface="+mn-lt"/>
                <a:ea typeface="+mn-ea"/>
                <a:cs typeface="+mn-cs"/>
              </a:rPr>
              <a:t>). Next, create a row (</a:t>
            </a:r>
            <a:r>
              <a:rPr lang="en-US" dirty="0"/>
              <a:t>&lt;div class="row"&gt;</a:t>
            </a:r>
            <a:r>
              <a:rPr lang="en-US" sz="1200" b="0" i="0" kern="1200" dirty="0">
                <a:solidFill>
                  <a:schemeClr val="tx1"/>
                </a:solidFill>
                <a:effectLst/>
                <a:latin typeface="+mn-lt"/>
                <a:ea typeface="+mn-ea"/>
                <a:cs typeface="+mn-cs"/>
              </a:rPr>
              <a:t>). Then, add the desired number of columns (tags with appropriate </a:t>
            </a:r>
            <a:r>
              <a:rPr lang="en-US" dirty="0"/>
              <a:t>.col-*-*</a:t>
            </a:r>
            <a:r>
              <a:rPr lang="en-US" sz="1200" b="0" i="0" kern="1200" dirty="0">
                <a:solidFill>
                  <a:schemeClr val="tx1"/>
                </a:solidFill>
                <a:effectLst/>
                <a:latin typeface="+mn-lt"/>
                <a:ea typeface="+mn-ea"/>
                <a:cs typeface="+mn-cs"/>
              </a:rPr>
              <a:t> classes). Note that numbers in </a:t>
            </a:r>
            <a:r>
              <a:rPr lang="en-US" dirty="0"/>
              <a:t>.col-*-*</a:t>
            </a:r>
            <a:r>
              <a:rPr lang="en-US" sz="1200" b="0" i="0" kern="1200" dirty="0">
                <a:solidFill>
                  <a:schemeClr val="tx1"/>
                </a:solidFill>
                <a:effectLst/>
                <a:latin typeface="+mn-lt"/>
                <a:ea typeface="+mn-ea"/>
                <a:cs typeface="+mn-cs"/>
              </a:rPr>
              <a:t> should always add up to 12 for each row.</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1A195DD-B4FE-364D-ADC8-3C3243047EFF}" type="slidenum">
              <a:rPr lang="en-US" smtClean="0"/>
              <a:t>4</a:t>
            </a:fld>
            <a:endParaRPr lang="en-US"/>
          </a:p>
        </p:txBody>
      </p:sp>
    </p:spTree>
    <p:extLst>
      <p:ext uri="{BB962C8B-B14F-4D97-AF65-F5344CB8AC3E}">
        <p14:creationId xmlns:p14="http://schemas.microsoft.com/office/powerpoint/2010/main" val="456080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1A195DD-B4FE-364D-ADC8-3C3243047EFF}" type="slidenum">
              <a:rPr lang="en-US" smtClean="0"/>
              <a:t>5</a:t>
            </a:fld>
            <a:endParaRPr lang="en-US"/>
          </a:p>
        </p:txBody>
      </p:sp>
    </p:spTree>
    <p:extLst>
      <p:ext uri="{BB962C8B-B14F-4D97-AF65-F5344CB8AC3E}">
        <p14:creationId xmlns:p14="http://schemas.microsoft.com/office/powerpoint/2010/main" val="981167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1A195DD-B4FE-364D-ADC8-3C3243047EFF}" type="slidenum">
              <a:rPr lang="en-US" smtClean="0"/>
              <a:t>6</a:t>
            </a:fld>
            <a:endParaRPr lang="en-US"/>
          </a:p>
        </p:txBody>
      </p:sp>
    </p:spTree>
    <p:extLst>
      <p:ext uri="{BB962C8B-B14F-4D97-AF65-F5344CB8AC3E}">
        <p14:creationId xmlns:p14="http://schemas.microsoft.com/office/powerpoint/2010/main" val="3590262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1A195DD-B4FE-364D-ADC8-3C3243047EFF}" type="slidenum">
              <a:rPr lang="en-US" smtClean="0"/>
              <a:t>7</a:t>
            </a:fld>
            <a:endParaRPr lang="en-US"/>
          </a:p>
        </p:txBody>
      </p:sp>
    </p:spTree>
    <p:extLst>
      <p:ext uri="{BB962C8B-B14F-4D97-AF65-F5344CB8AC3E}">
        <p14:creationId xmlns:p14="http://schemas.microsoft.com/office/powerpoint/2010/main" val="2139770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media query is a newer CSS development that enables the webpage to interactively determine what formatting to use based on not only what kind of device (media type) is displaying the page but also on what dimensions and orientation it’s using. Once the browser knows the type or size of the device it has encountered, it reads the media query to know how to format the webpage and content. Its process is as fluid and continuous as a precision dance routine, even allowing the visitor to switch orientations during a session and have the page and content adapt seamlessly without other intervention. The key to this ballet is the creation of style sheets optimized for specific browsers, specific devices, or both.</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this image, you can see a list of media queries for a variety of screen sizes </a:t>
            </a:r>
            <a:r>
              <a:rPr lang="en-US" sz="1200" kern="1200">
                <a:solidFill>
                  <a:schemeClr val="tx1"/>
                </a:solidFill>
                <a:effectLst/>
                <a:latin typeface="+mn-lt"/>
                <a:ea typeface="+mn-ea"/>
                <a:cs typeface="+mn-cs"/>
              </a:rPr>
              <a:t>and applications.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1A195DD-B4FE-364D-ADC8-3C3243047EFF}" type="slidenum">
              <a:rPr lang="en-US" smtClean="0"/>
              <a:t>8</a:t>
            </a:fld>
            <a:endParaRPr lang="en-US"/>
          </a:p>
        </p:txBody>
      </p:sp>
    </p:spTree>
    <p:extLst>
      <p:ext uri="{BB962C8B-B14F-4D97-AF65-F5344CB8AC3E}">
        <p14:creationId xmlns:p14="http://schemas.microsoft.com/office/powerpoint/2010/main" val="194740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Like the CSS it controls, a media query requires a specific syntax to work properly in the browser. It consists of one or more media types and one or more expressions, or media features, which a browser must test as true before it applies the styles it contains. Currently, Dreamweaver supports 22 media features.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You can create media queries in a variety of ways. For example, they can be designed to work exclusively—by completely resetting the existing styling—or in tandem—by inheriting some styles and modifying specifications only as necessary. The latter method requires less CSS code and is typically more efficient. We will favor that method in the upcoming exercises.</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1A195DD-B4FE-364D-ADC8-3C3243047EFF}" type="slidenum">
              <a:rPr lang="en-US" smtClean="0"/>
              <a:t>9</a:t>
            </a:fld>
            <a:endParaRPr lang="en-US"/>
          </a:p>
        </p:txBody>
      </p:sp>
    </p:spTree>
    <p:extLst>
      <p:ext uri="{BB962C8B-B14F-4D97-AF65-F5344CB8AC3E}">
        <p14:creationId xmlns:p14="http://schemas.microsoft.com/office/powerpoint/2010/main" val="26336130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11/27/2022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11/27/2022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11/27/2022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t>11/27/2022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t>11/27/2022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t>11/27/2022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11/27/2022</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kelseylhall.com/"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hyperlink" Target="http://kelseylhall.com/"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kelseylhall.com/"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a:t>What’s Responsive Web Design?</a:t>
            </a:r>
            <a:endParaRPr lang="ko-KR" altLang="en-US" dirty="0"/>
          </a:p>
        </p:txBody>
      </p:sp>
      <p:sp>
        <p:nvSpPr>
          <p:cNvPr id="5" name="Content Placeholder 4"/>
          <p:cNvSpPr>
            <a:spLocks noGrp="1"/>
          </p:cNvSpPr>
          <p:nvPr>
            <p:ph idx="10"/>
          </p:nvPr>
        </p:nvSpPr>
        <p:spPr>
          <a:xfrm>
            <a:off x="1990056" y="884466"/>
            <a:ext cx="6912768" cy="3919531"/>
          </a:xfrm>
        </p:spPr>
        <p:txBody>
          <a:bodyPr/>
          <a:lstStyle/>
          <a:p>
            <a:r>
              <a:rPr lang="en-US" sz="2400" dirty="0"/>
              <a:t>Responsive web design is an approach to web design aimed at allowing desktop </a:t>
            </a:r>
            <a:br>
              <a:rPr lang="en-US" sz="2400" dirty="0"/>
            </a:br>
            <a:r>
              <a:rPr lang="en-US" sz="2400" dirty="0"/>
              <a:t>webpages to be viewed in response to the size of the screen or web browser one is viewing </a:t>
            </a:r>
            <a:br>
              <a:rPr lang="en-US" sz="2400" dirty="0"/>
            </a:br>
            <a:r>
              <a:rPr lang="en-US" sz="2400" dirty="0"/>
              <a:t>with.</a:t>
            </a:r>
          </a:p>
          <a:p>
            <a:r>
              <a:rPr lang="en-US" sz="2400" dirty="0"/>
              <a:t>Important points:</a:t>
            </a:r>
          </a:p>
          <a:p>
            <a:r>
              <a:rPr lang="en-US" sz="2400" dirty="0"/>
              <a:t>● CSS Media Queries</a:t>
            </a:r>
          </a:p>
          <a:p>
            <a:r>
              <a:rPr lang="en-US" sz="2400" dirty="0"/>
              <a:t>● Fluid Grids</a:t>
            </a:r>
          </a:p>
          <a:p>
            <a:r>
              <a:rPr lang="en-US" sz="2400" dirty="0"/>
              <a:t>● Flexible Media</a:t>
            </a:r>
          </a:p>
        </p:txBody>
      </p:sp>
    </p:spTree>
    <p:extLst>
      <p:ext uri="{BB962C8B-B14F-4D97-AF65-F5344CB8AC3E}">
        <p14:creationId xmlns:p14="http://schemas.microsoft.com/office/powerpoint/2010/main" val="2457304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a:t>Questions?</a:t>
            </a:r>
            <a:endParaRPr lang="ko-KR" altLang="en-US" dirty="0"/>
          </a:p>
        </p:txBody>
      </p:sp>
    </p:spTree>
    <p:extLst>
      <p:ext uri="{BB962C8B-B14F-4D97-AF65-F5344CB8AC3E}">
        <p14:creationId xmlns:p14="http://schemas.microsoft.com/office/powerpoint/2010/main" val="2106829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a:t>Bootstrap Grid</a:t>
            </a:r>
            <a:endParaRPr lang="ko-KR" altLang="en-US" dirty="0"/>
          </a:p>
        </p:txBody>
      </p:sp>
      <p:sp>
        <p:nvSpPr>
          <p:cNvPr id="5" name="Content Placeholder 4"/>
          <p:cNvSpPr>
            <a:spLocks noGrp="1"/>
          </p:cNvSpPr>
          <p:nvPr>
            <p:ph idx="10"/>
          </p:nvPr>
        </p:nvSpPr>
        <p:spPr>
          <a:xfrm>
            <a:off x="1990056" y="884466"/>
            <a:ext cx="6912768" cy="3919531"/>
          </a:xfrm>
        </p:spPr>
        <p:txBody>
          <a:bodyPr/>
          <a:lstStyle/>
          <a:p>
            <a:r>
              <a:rPr lang="en-US" sz="2400" dirty="0"/>
              <a:t>	</a:t>
            </a:r>
          </a:p>
        </p:txBody>
      </p:sp>
      <p:pic>
        <p:nvPicPr>
          <p:cNvPr id="6" name="Picture 5">
            <a:extLst>
              <a:ext uri="{FF2B5EF4-FFF2-40B4-BE49-F238E27FC236}">
                <a16:creationId xmlns:a16="http://schemas.microsoft.com/office/drawing/2014/main" id="{36297789-3A90-C04F-A5D3-80B8DFCA14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1059582"/>
            <a:ext cx="6502400" cy="3670300"/>
          </a:xfrm>
          <a:prstGeom prst="rect">
            <a:avLst/>
          </a:prstGeom>
        </p:spPr>
      </p:pic>
    </p:spTree>
    <p:extLst>
      <p:ext uri="{BB962C8B-B14F-4D97-AF65-F5344CB8AC3E}">
        <p14:creationId xmlns:p14="http://schemas.microsoft.com/office/powerpoint/2010/main" val="2103213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a:t>Bootstrap Grid Classes</a:t>
            </a:r>
            <a:endParaRPr lang="ko-KR" altLang="en-US" dirty="0"/>
          </a:p>
        </p:txBody>
      </p:sp>
      <p:sp>
        <p:nvSpPr>
          <p:cNvPr id="2" name="Content Placeholder 1">
            <a:extLst>
              <a:ext uri="{FF2B5EF4-FFF2-40B4-BE49-F238E27FC236}">
                <a16:creationId xmlns:a16="http://schemas.microsoft.com/office/drawing/2014/main" id="{263C8309-49E2-8C4D-B08E-9D395B0D3B90}"/>
              </a:ext>
            </a:extLst>
          </p:cNvPr>
          <p:cNvSpPr>
            <a:spLocks noGrp="1"/>
          </p:cNvSpPr>
          <p:nvPr>
            <p:ph idx="1"/>
          </p:nvPr>
        </p:nvSpPr>
        <p:spPr>
          <a:xfrm>
            <a:off x="1691680" y="915566"/>
            <a:ext cx="7200800" cy="4104456"/>
          </a:xfrm>
        </p:spPr>
        <p:txBody>
          <a:bodyPr anchor="t"/>
          <a:lstStyle/>
          <a:p>
            <a:r>
              <a:rPr lang="en-US" dirty="0"/>
              <a:t>The Bootstrap grid system has four classes:</a:t>
            </a:r>
          </a:p>
          <a:p>
            <a:r>
              <a:rPr lang="en-US" dirty="0" err="1">
                <a:solidFill>
                  <a:schemeClr val="accent5"/>
                </a:solidFill>
              </a:rPr>
              <a:t>xs</a:t>
            </a:r>
            <a:r>
              <a:rPr lang="en-US" dirty="0"/>
              <a:t> (for phones - screens less than </a:t>
            </a:r>
            <a:r>
              <a:rPr lang="en-US" dirty="0">
                <a:solidFill>
                  <a:schemeClr val="accent5"/>
                </a:solidFill>
              </a:rPr>
              <a:t>575px wide</a:t>
            </a:r>
            <a:r>
              <a:rPr lang="en-US" dirty="0"/>
              <a:t>)</a:t>
            </a:r>
          </a:p>
          <a:p>
            <a:r>
              <a:rPr lang="en-US" dirty="0">
                <a:solidFill>
                  <a:schemeClr val="accent5"/>
                </a:solidFill>
              </a:rPr>
              <a:t>.col-</a:t>
            </a:r>
            <a:r>
              <a:rPr lang="en-US" dirty="0"/>
              <a:t> (extra small devices - screen width less than </a:t>
            </a:r>
            <a:r>
              <a:rPr lang="en-US" dirty="0">
                <a:solidFill>
                  <a:schemeClr val="accent5"/>
                </a:solidFill>
              </a:rPr>
              <a:t>576px</a:t>
            </a:r>
            <a:r>
              <a:rPr lang="en-US" dirty="0"/>
              <a:t>)</a:t>
            </a:r>
          </a:p>
          <a:p>
            <a:r>
              <a:rPr lang="en-US" dirty="0">
                <a:solidFill>
                  <a:schemeClr val="accent5"/>
                </a:solidFill>
              </a:rPr>
              <a:t>.col-</a:t>
            </a:r>
            <a:r>
              <a:rPr lang="en-US" dirty="0" err="1">
                <a:solidFill>
                  <a:schemeClr val="accent5"/>
                </a:solidFill>
              </a:rPr>
              <a:t>sm</a:t>
            </a:r>
            <a:r>
              <a:rPr lang="en-US" dirty="0">
                <a:solidFill>
                  <a:schemeClr val="accent5"/>
                </a:solidFill>
              </a:rPr>
              <a:t>-</a:t>
            </a:r>
            <a:r>
              <a:rPr lang="en-US" dirty="0"/>
              <a:t> (small devices - tablets - screen width equal to or greater than </a:t>
            </a:r>
            <a:r>
              <a:rPr lang="en-US" dirty="0">
                <a:solidFill>
                  <a:schemeClr val="accent5"/>
                </a:solidFill>
              </a:rPr>
              <a:t>576px</a:t>
            </a:r>
            <a:r>
              <a:rPr lang="en-US" dirty="0"/>
              <a:t>)</a:t>
            </a:r>
          </a:p>
          <a:p>
            <a:r>
              <a:rPr lang="en-US" dirty="0">
                <a:solidFill>
                  <a:schemeClr val="accent5"/>
                </a:solidFill>
              </a:rPr>
              <a:t>.col-md-</a:t>
            </a:r>
            <a:r>
              <a:rPr lang="en-US" dirty="0"/>
              <a:t> (medium devices - small laptops - screen width equal to or greater than </a:t>
            </a:r>
            <a:r>
              <a:rPr lang="en-US" dirty="0">
                <a:solidFill>
                  <a:schemeClr val="accent5"/>
                </a:solidFill>
              </a:rPr>
              <a:t>768px</a:t>
            </a:r>
            <a:r>
              <a:rPr lang="en-US" dirty="0"/>
              <a:t>)</a:t>
            </a:r>
          </a:p>
          <a:p>
            <a:r>
              <a:rPr lang="en-US" dirty="0">
                <a:solidFill>
                  <a:schemeClr val="accent5"/>
                </a:solidFill>
              </a:rPr>
              <a:t>.col-</a:t>
            </a:r>
            <a:r>
              <a:rPr lang="en-US" dirty="0" err="1">
                <a:solidFill>
                  <a:schemeClr val="accent5"/>
                </a:solidFill>
              </a:rPr>
              <a:t>lg</a:t>
            </a:r>
            <a:r>
              <a:rPr lang="en-US" dirty="0">
                <a:solidFill>
                  <a:schemeClr val="accent5"/>
                </a:solidFill>
              </a:rPr>
              <a:t>-</a:t>
            </a:r>
            <a:r>
              <a:rPr lang="en-US" dirty="0"/>
              <a:t> (large devices - laptop &amp; desktops - screen width equal to or greater than </a:t>
            </a:r>
            <a:r>
              <a:rPr lang="en-US" dirty="0">
                <a:solidFill>
                  <a:schemeClr val="accent5"/>
                </a:solidFill>
              </a:rPr>
              <a:t>992px</a:t>
            </a:r>
            <a:r>
              <a:rPr lang="en-US" dirty="0"/>
              <a:t>)</a:t>
            </a:r>
          </a:p>
          <a:p>
            <a:r>
              <a:rPr lang="en-US" dirty="0">
                <a:solidFill>
                  <a:schemeClr val="accent5"/>
                </a:solidFill>
              </a:rPr>
              <a:t>.col-xl-</a:t>
            </a:r>
            <a:r>
              <a:rPr lang="en-US" dirty="0"/>
              <a:t> (</a:t>
            </a:r>
            <a:r>
              <a:rPr lang="en-US" dirty="0" err="1"/>
              <a:t>xlarge</a:t>
            </a:r>
            <a:r>
              <a:rPr lang="en-US" dirty="0"/>
              <a:t> devices - laptops &amp; desktops - screen width equal to or greater than </a:t>
            </a:r>
            <a:r>
              <a:rPr lang="en-US" dirty="0">
                <a:solidFill>
                  <a:schemeClr val="accent5"/>
                </a:solidFill>
              </a:rPr>
              <a:t>1200px</a:t>
            </a:r>
            <a:r>
              <a:rPr lang="en-US" dirty="0"/>
              <a:t>)</a:t>
            </a:r>
          </a:p>
          <a:p>
            <a:br>
              <a:rPr lang="en-US" dirty="0"/>
            </a:br>
            <a:endParaRPr lang="en-US" dirty="0"/>
          </a:p>
          <a:p>
            <a:br>
              <a:rPr lang="en-US" dirty="0"/>
            </a:br>
            <a:endParaRPr lang="en-US" dirty="0"/>
          </a:p>
        </p:txBody>
      </p:sp>
    </p:spTree>
    <p:extLst>
      <p:ext uri="{BB962C8B-B14F-4D97-AF65-F5344CB8AC3E}">
        <p14:creationId xmlns:p14="http://schemas.microsoft.com/office/powerpoint/2010/main" val="1587883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a:t>Bootstrap Grid Examples</a:t>
            </a:r>
            <a:endParaRPr lang="ko-KR" altLang="en-US" dirty="0"/>
          </a:p>
        </p:txBody>
      </p:sp>
      <p:pic>
        <p:nvPicPr>
          <p:cNvPr id="4" name="Picture 3">
            <a:extLst>
              <a:ext uri="{FF2B5EF4-FFF2-40B4-BE49-F238E27FC236}">
                <a16:creationId xmlns:a16="http://schemas.microsoft.com/office/drawing/2014/main" id="{67127A50-BC54-4ED5-BA1B-AE3124C4BA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885589"/>
            <a:ext cx="7243939" cy="4062425"/>
          </a:xfrm>
          <a:prstGeom prst="rect">
            <a:avLst/>
          </a:prstGeom>
        </p:spPr>
      </p:pic>
    </p:spTree>
    <p:extLst>
      <p:ext uri="{BB962C8B-B14F-4D97-AF65-F5344CB8AC3E}">
        <p14:creationId xmlns:p14="http://schemas.microsoft.com/office/powerpoint/2010/main" val="2436565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a:t>Bootstrap Grid - </a:t>
            </a:r>
            <a:r>
              <a:rPr lang="en-US" altLang="ko-KR" dirty="0">
                <a:solidFill>
                  <a:schemeClr val="accent5"/>
                </a:solidFill>
                <a:hlinkClick r:id="rId3">
                  <a:extLst>
                    <a:ext uri="{A12FA001-AC4F-418D-AE19-62706E023703}">
                      <ahyp:hlinkClr xmlns:ahyp="http://schemas.microsoft.com/office/drawing/2018/hyperlinkcolor" val="tx"/>
                    </a:ext>
                  </a:extLst>
                </a:hlinkClick>
              </a:rPr>
              <a:t>Example</a:t>
            </a:r>
            <a:endParaRPr lang="ko-KR" altLang="en-US" dirty="0">
              <a:solidFill>
                <a:schemeClr val="accent5"/>
              </a:solidFill>
            </a:endParaRPr>
          </a:p>
        </p:txBody>
      </p:sp>
      <p:sp>
        <p:nvSpPr>
          <p:cNvPr id="5" name="Content Placeholder 4"/>
          <p:cNvSpPr>
            <a:spLocks noGrp="1"/>
          </p:cNvSpPr>
          <p:nvPr>
            <p:ph idx="10"/>
          </p:nvPr>
        </p:nvSpPr>
        <p:spPr>
          <a:xfrm>
            <a:off x="1331640" y="884466"/>
            <a:ext cx="7571184" cy="3919531"/>
          </a:xfrm>
        </p:spPr>
        <p:txBody>
          <a:bodyPr/>
          <a:lstStyle/>
          <a:p>
            <a:r>
              <a:rPr lang="en-US" sz="2400" dirty="0"/>
              <a:t>How many columns are in each section of this </a:t>
            </a:r>
            <a:br>
              <a:rPr lang="en-US" sz="2400" dirty="0"/>
            </a:br>
            <a:r>
              <a:rPr lang="en-US" sz="2400" dirty="0"/>
              <a:t>website?</a:t>
            </a:r>
          </a:p>
        </p:txBody>
      </p:sp>
      <p:pic>
        <p:nvPicPr>
          <p:cNvPr id="4" name="Picture 3">
            <a:extLst>
              <a:ext uri="{FF2B5EF4-FFF2-40B4-BE49-F238E27FC236}">
                <a16:creationId xmlns:a16="http://schemas.microsoft.com/office/drawing/2014/main" id="{700CC438-831D-0D4A-B6BE-C76059CC67C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91680" y="1995686"/>
            <a:ext cx="6660232" cy="2555857"/>
          </a:xfrm>
          <a:prstGeom prst="rect">
            <a:avLst/>
          </a:prstGeom>
        </p:spPr>
      </p:pic>
    </p:spTree>
    <p:extLst>
      <p:ext uri="{BB962C8B-B14F-4D97-AF65-F5344CB8AC3E}">
        <p14:creationId xmlns:p14="http://schemas.microsoft.com/office/powerpoint/2010/main" val="1557841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a:t>Bootstrap Grid - </a:t>
            </a:r>
            <a:r>
              <a:rPr lang="en-US" altLang="ko-KR" dirty="0">
                <a:solidFill>
                  <a:schemeClr val="accent5"/>
                </a:solidFill>
                <a:hlinkClick r:id="rId3">
                  <a:extLst>
                    <a:ext uri="{A12FA001-AC4F-418D-AE19-62706E023703}">
                      <ahyp:hlinkClr xmlns:ahyp="http://schemas.microsoft.com/office/drawing/2018/hyperlinkcolor" val="tx"/>
                    </a:ext>
                  </a:extLst>
                </a:hlinkClick>
              </a:rPr>
              <a:t>Example</a:t>
            </a:r>
            <a:endParaRPr lang="ko-KR" altLang="en-US" dirty="0">
              <a:solidFill>
                <a:schemeClr val="accent5"/>
              </a:solidFill>
            </a:endParaRPr>
          </a:p>
        </p:txBody>
      </p:sp>
      <p:sp>
        <p:nvSpPr>
          <p:cNvPr id="5" name="Content Placeholder 4"/>
          <p:cNvSpPr>
            <a:spLocks noGrp="1"/>
          </p:cNvSpPr>
          <p:nvPr>
            <p:ph idx="10"/>
          </p:nvPr>
        </p:nvSpPr>
        <p:spPr>
          <a:xfrm>
            <a:off x="1331640" y="884466"/>
            <a:ext cx="7571184" cy="3919531"/>
          </a:xfrm>
        </p:spPr>
        <p:txBody>
          <a:bodyPr/>
          <a:lstStyle/>
          <a:p>
            <a:r>
              <a:rPr lang="en-US" sz="2400" dirty="0"/>
              <a:t>How many columns are in each section of this </a:t>
            </a:r>
            <a:br>
              <a:rPr lang="en-US" sz="2400" dirty="0"/>
            </a:br>
            <a:r>
              <a:rPr lang="en-US" sz="2400" dirty="0"/>
              <a:t>website?</a:t>
            </a:r>
          </a:p>
        </p:txBody>
      </p:sp>
      <p:pic>
        <p:nvPicPr>
          <p:cNvPr id="6" name="Picture 5">
            <a:extLst>
              <a:ext uri="{FF2B5EF4-FFF2-40B4-BE49-F238E27FC236}">
                <a16:creationId xmlns:a16="http://schemas.microsoft.com/office/drawing/2014/main" id="{26556552-DF22-B34B-B32B-0DF3055AE05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63688" y="1851670"/>
            <a:ext cx="7236296" cy="2487116"/>
          </a:xfrm>
          <a:prstGeom prst="rect">
            <a:avLst/>
          </a:prstGeom>
        </p:spPr>
      </p:pic>
    </p:spTree>
    <p:extLst>
      <p:ext uri="{BB962C8B-B14F-4D97-AF65-F5344CB8AC3E}">
        <p14:creationId xmlns:p14="http://schemas.microsoft.com/office/powerpoint/2010/main" val="3344326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a:t>Bootstrap Grid - </a:t>
            </a:r>
            <a:r>
              <a:rPr lang="en-US" altLang="ko-KR" dirty="0">
                <a:solidFill>
                  <a:schemeClr val="accent5"/>
                </a:solidFill>
                <a:hlinkClick r:id="rId3">
                  <a:extLst>
                    <a:ext uri="{A12FA001-AC4F-418D-AE19-62706E023703}">
                      <ahyp:hlinkClr xmlns:ahyp="http://schemas.microsoft.com/office/drawing/2018/hyperlinkcolor" val="tx"/>
                    </a:ext>
                  </a:extLst>
                </a:hlinkClick>
              </a:rPr>
              <a:t>Example</a:t>
            </a:r>
            <a:endParaRPr lang="ko-KR" altLang="en-US" dirty="0">
              <a:solidFill>
                <a:schemeClr val="accent5"/>
              </a:solidFill>
            </a:endParaRPr>
          </a:p>
        </p:txBody>
      </p:sp>
      <p:sp>
        <p:nvSpPr>
          <p:cNvPr id="5" name="Content Placeholder 4"/>
          <p:cNvSpPr>
            <a:spLocks noGrp="1"/>
          </p:cNvSpPr>
          <p:nvPr>
            <p:ph idx="10"/>
          </p:nvPr>
        </p:nvSpPr>
        <p:spPr>
          <a:xfrm>
            <a:off x="1331640" y="884466"/>
            <a:ext cx="7571184" cy="3919531"/>
          </a:xfrm>
        </p:spPr>
        <p:txBody>
          <a:bodyPr/>
          <a:lstStyle/>
          <a:p>
            <a:r>
              <a:rPr lang="en-US" sz="2400" dirty="0"/>
              <a:t>How many columns are in each section of this </a:t>
            </a:r>
            <a:br>
              <a:rPr lang="en-US" sz="2400" dirty="0"/>
            </a:br>
            <a:r>
              <a:rPr lang="en-US" sz="2400" dirty="0"/>
              <a:t>website?</a:t>
            </a:r>
          </a:p>
        </p:txBody>
      </p:sp>
      <p:pic>
        <p:nvPicPr>
          <p:cNvPr id="4" name="Picture 3">
            <a:extLst>
              <a:ext uri="{FF2B5EF4-FFF2-40B4-BE49-F238E27FC236}">
                <a16:creationId xmlns:a16="http://schemas.microsoft.com/office/drawing/2014/main" id="{BB1FCAD1-E864-B140-933D-EB5DEFCDA05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9204" r="16917"/>
          <a:stretch/>
        </p:blipFill>
        <p:spPr>
          <a:xfrm>
            <a:off x="971600" y="2139702"/>
            <a:ext cx="7727557" cy="880533"/>
          </a:xfrm>
          <a:prstGeom prst="rect">
            <a:avLst/>
          </a:prstGeom>
        </p:spPr>
      </p:pic>
    </p:spTree>
    <p:extLst>
      <p:ext uri="{BB962C8B-B14F-4D97-AF65-F5344CB8AC3E}">
        <p14:creationId xmlns:p14="http://schemas.microsoft.com/office/powerpoint/2010/main" val="2477217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a:t>CSS Media Queries</a:t>
            </a:r>
            <a:endParaRPr lang="ko-KR" altLang="en-US" dirty="0"/>
          </a:p>
        </p:txBody>
      </p:sp>
      <p:sp>
        <p:nvSpPr>
          <p:cNvPr id="5" name="Content Placeholder 4"/>
          <p:cNvSpPr>
            <a:spLocks noGrp="1"/>
          </p:cNvSpPr>
          <p:nvPr>
            <p:ph idx="10"/>
          </p:nvPr>
        </p:nvSpPr>
        <p:spPr>
          <a:xfrm>
            <a:off x="1990056" y="884466"/>
            <a:ext cx="6912768" cy="3919531"/>
          </a:xfrm>
        </p:spPr>
        <p:txBody>
          <a:bodyPr/>
          <a:lstStyle/>
          <a:p>
            <a:r>
              <a:rPr lang="en-US" sz="2400" dirty="0"/>
              <a:t>Media Queries is a CSS panel allowing </a:t>
            </a:r>
            <a:br>
              <a:rPr lang="en-US" sz="2400" dirty="0"/>
            </a:br>
            <a:r>
              <a:rPr lang="en-US" sz="2400" dirty="0"/>
              <a:t>content rendering to adapt to conditions such </a:t>
            </a:r>
            <a:br>
              <a:rPr lang="en-US" sz="2400" dirty="0"/>
            </a:br>
            <a:r>
              <a:rPr lang="en-US" sz="2400" dirty="0"/>
              <a:t>as screen resolution.</a:t>
            </a:r>
          </a:p>
          <a:p>
            <a:r>
              <a:rPr lang="en-US" sz="2400" dirty="0"/>
              <a:t>@Media</a:t>
            </a:r>
          </a:p>
          <a:p>
            <a:r>
              <a:rPr lang="en-US" sz="2400" dirty="0"/>
              <a:t>	</a:t>
            </a:r>
          </a:p>
        </p:txBody>
      </p:sp>
      <p:pic>
        <p:nvPicPr>
          <p:cNvPr id="4" name="Picture 3">
            <a:extLst>
              <a:ext uri="{FF2B5EF4-FFF2-40B4-BE49-F238E27FC236}">
                <a16:creationId xmlns:a16="http://schemas.microsoft.com/office/drawing/2014/main" id="{062C512D-BACD-E74D-825A-FB51171156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9752" y="2571750"/>
            <a:ext cx="3530600" cy="2349500"/>
          </a:xfrm>
          <a:prstGeom prst="rect">
            <a:avLst/>
          </a:prstGeom>
        </p:spPr>
      </p:pic>
    </p:spTree>
    <p:extLst>
      <p:ext uri="{BB962C8B-B14F-4D97-AF65-F5344CB8AC3E}">
        <p14:creationId xmlns:p14="http://schemas.microsoft.com/office/powerpoint/2010/main" val="3534982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a:t>Media Query Syntax</a:t>
            </a:r>
            <a:endParaRPr lang="ko-KR" altLang="en-US" dirty="0"/>
          </a:p>
        </p:txBody>
      </p:sp>
      <p:sp>
        <p:nvSpPr>
          <p:cNvPr id="5" name="Content Placeholder 4"/>
          <p:cNvSpPr>
            <a:spLocks noGrp="1"/>
          </p:cNvSpPr>
          <p:nvPr>
            <p:ph idx="10"/>
          </p:nvPr>
        </p:nvSpPr>
        <p:spPr>
          <a:xfrm>
            <a:off x="1990056" y="884466"/>
            <a:ext cx="4166120" cy="3919531"/>
          </a:xfrm>
        </p:spPr>
        <p:txBody>
          <a:bodyPr/>
          <a:lstStyle/>
          <a:p>
            <a:r>
              <a:rPr lang="en-US" sz="2400" dirty="0"/>
              <a:t>Requires specific syntax </a:t>
            </a:r>
            <a:br>
              <a:rPr lang="en-US" sz="2400" dirty="0"/>
            </a:br>
            <a:r>
              <a:rPr lang="en-US" sz="2400" dirty="0"/>
              <a:t>to work properly in </a:t>
            </a:r>
            <a:br>
              <a:rPr lang="en-US" sz="2400"/>
            </a:br>
            <a:r>
              <a:rPr lang="en-US" sz="2400"/>
              <a:t>browser</a:t>
            </a:r>
            <a:r>
              <a:rPr lang="en-US" sz="2400" dirty="0"/>
              <a:t>	</a:t>
            </a:r>
          </a:p>
        </p:txBody>
      </p:sp>
      <p:pic>
        <p:nvPicPr>
          <p:cNvPr id="6" name="Picture 5">
            <a:extLst>
              <a:ext uri="{FF2B5EF4-FFF2-40B4-BE49-F238E27FC236}">
                <a16:creationId xmlns:a16="http://schemas.microsoft.com/office/drawing/2014/main" id="{8AAFFBAD-8F05-5747-A90F-B768481AD9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28184" y="987574"/>
            <a:ext cx="2339215" cy="4155926"/>
          </a:xfrm>
          <a:prstGeom prst="rect">
            <a:avLst/>
          </a:prstGeom>
        </p:spPr>
      </p:pic>
    </p:spTree>
    <p:extLst>
      <p:ext uri="{BB962C8B-B14F-4D97-AF65-F5344CB8AC3E}">
        <p14:creationId xmlns:p14="http://schemas.microsoft.com/office/powerpoint/2010/main" val="1593388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3155</TotalTime>
  <Words>781</Words>
  <Application>Microsoft Office PowerPoint</Application>
  <PresentationFormat>On-screen Show (16:9)</PresentationFormat>
  <Paragraphs>53</Paragraphs>
  <Slides>10</Slides>
  <Notes>10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10</vt:i4>
      </vt:variant>
    </vt:vector>
  </HeadingPairs>
  <TitlesOfParts>
    <vt:vector size="14" baseType="lpstr">
      <vt:lpstr>Arial</vt:lpstr>
      <vt:lpstr>Calibri</vt:lpstr>
      <vt:lpstr>Office Theme</vt:lpstr>
      <vt:lpstr>Custom Design</vt:lpstr>
      <vt:lpstr>What’s Responsive Web Design?</vt:lpstr>
      <vt:lpstr>Bootstrap Grid</vt:lpstr>
      <vt:lpstr>Bootstrap Grid Classes</vt:lpstr>
      <vt:lpstr>Bootstrap Grid Examples</vt:lpstr>
      <vt:lpstr>Bootstrap Grid - Example</vt:lpstr>
      <vt:lpstr>Bootstrap Grid - Example</vt:lpstr>
      <vt:lpstr>Bootstrap Grid - Example</vt:lpstr>
      <vt:lpstr>CSS Media Queries</vt:lpstr>
      <vt:lpstr>Media Query Syntax</vt:lpstr>
      <vt:lpstr>Questions?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Muhammad Aamer Ejaz</cp:lastModifiedBy>
  <cp:revision>89</cp:revision>
  <cp:lastPrinted>2019-02-06T15:42:39Z</cp:lastPrinted>
  <dcterms:created xsi:type="dcterms:W3CDTF">2014-04-01T16:27:38Z</dcterms:created>
  <dcterms:modified xsi:type="dcterms:W3CDTF">2022-11-26T22:07:44Z</dcterms:modified>
</cp:coreProperties>
</file>