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88" r:id="rId2"/>
    <p:sldId id="290" r:id="rId3"/>
    <p:sldId id="291" r:id="rId4"/>
    <p:sldId id="292" r:id="rId5"/>
    <p:sldId id="256" r:id="rId6"/>
    <p:sldId id="257" r:id="rId7"/>
    <p:sldId id="258" r:id="rId8"/>
    <p:sldId id="259" r:id="rId9"/>
    <p:sldId id="260" r:id="rId10"/>
    <p:sldId id="261" r:id="rId11"/>
    <p:sldId id="262" r:id="rId12"/>
    <p:sldId id="263" r:id="rId13"/>
    <p:sldId id="264" r:id="rId14"/>
    <p:sldId id="265" r:id="rId15"/>
    <p:sldId id="267" r:id="rId16"/>
    <p:sldId id="268" r:id="rId17"/>
    <p:sldId id="269" r:id="rId18"/>
    <p:sldId id="273" r:id="rId19"/>
    <p:sldId id="274" r:id="rId20"/>
    <p:sldId id="275" r:id="rId21"/>
    <p:sldId id="276" r:id="rId22"/>
    <p:sldId id="277" r:id="rId23"/>
    <p:sldId id="278" r:id="rId24"/>
    <p:sldId id="279" r:id="rId25"/>
    <p:sldId id="280" r:id="rId26"/>
    <p:sldId id="281" r:id="rId27"/>
    <p:sldId id="282" r:id="rId28"/>
    <p:sldId id="284" r:id="rId29"/>
    <p:sldId id="286" r:id="rId30"/>
    <p:sldId id="285" r:id="rId31"/>
    <p:sldId id="287" r:id="rId32"/>
    <p:sldId id="293" r:id="rId33"/>
    <p:sldId id="294" r:id="rId34"/>
    <p:sldId id="295" r:id="rId35"/>
    <p:sldId id="296" r:id="rId36"/>
    <p:sldId id="297" r:id="rId37"/>
    <p:sldId id="298" r:id="rId38"/>
    <p:sldId id="299" r:id="rId39"/>
    <p:sldId id="300" r:id="rId40"/>
    <p:sldId id="301" r:id="rId41"/>
    <p:sldId id="302"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377889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373744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943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1632753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8786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2349566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3104093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2575357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lipArt Placeholder 2"/>
          <p:cNvSpPr>
            <a:spLocks noGrp="1"/>
          </p:cNvSpPr>
          <p:nvPr>
            <p:ph type="clipArt" sz="half" idx="1"/>
          </p:nvPr>
        </p:nvSpPr>
        <p:spPr>
          <a:xfrm>
            <a:off x="457200" y="1600200"/>
            <a:ext cx="4038600" cy="4525963"/>
          </a:xfrm>
        </p:spPr>
        <p:txBody>
          <a:bodyPr/>
          <a:lstStyle/>
          <a:p>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46EE246-7ED9-46DE-B1E1-45525CEC9DFB}" type="slidenum">
              <a:rPr lang="ar-SA"/>
              <a:pPr/>
              <a:t>‹#›</a:t>
            </a:fld>
            <a:endParaRPr lang="en-US"/>
          </a:p>
        </p:txBody>
      </p:sp>
    </p:spTree>
    <p:extLst>
      <p:ext uri="{BB962C8B-B14F-4D97-AF65-F5344CB8AC3E}">
        <p14:creationId xmlns:p14="http://schemas.microsoft.com/office/powerpoint/2010/main" val="72817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108544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3E991-7555-4A30-8CBC-0641F4E1827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293282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3E991-7555-4A30-8CBC-0641F4E1827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257257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3E991-7555-4A30-8CBC-0641F4E1827B}"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364879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3E991-7555-4A30-8CBC-0641F4E1827B}"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398947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3E991-7555-4A30-8CBC-0641F4E1827B}"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220810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3E991-7555-4A30-8CBC-0641F4E1827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406754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3E991-7555-4A30-8CBC-0641F4E1827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DC05-AF58-4CC3-B772-12F244E04C7B}" type="slidenum">
              <a:rPr lang="en-US" smtClean="0"/>
              <a:t>‹#›</a:t>
            </a:fld>
            <a:endParaRPr lang="en-US"/>
          </a:p>
        </p:txBody>
      </p:sp>
    </p:spTree>
    <p:extLst>
      <p:ext uri="{BB962C8B-B14F-4D97-AF65-F5344CB8AC3E}">
        <p14:creationId xmlns:p14="http://schemas.microsoft.com/office/powerpoint/2010/main" val="230680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3E991-7555-4A30-8CBC-0641F4E1827B}" type="datetimeFigureOut">
              <a:rPr lang="en-US" smtClean="0"/>
              <a:t>11/12/2022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469DC05-AF58-4CC3-B772-12F244E04C7B}" type="slidenum">
              <a:rPr lang="en-US" smtClean="0"/>
              <a:t>‹#›</a:t>
            </a:fld>
            <a:endParaRPr lang="en-US"/>
          </a:p>
        </p:txBody>
      </p:sp>
    </p:spTree>
    <p:extLst>
      <p:ext uri="{BB962C8B-B14F-4D97-AF65-F5344CB8AC3E}">
        <p14:creationId xmlns:p14="http://schemas.microsoft.com/office/powerpoint/2010/main" val="21396075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Bootstrap_(front-end_framewor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6347714" cy="2590800"/>
          </a:xfrm>
          <a:solidFill>
            <a:schemeClr val="tx2">
              <a:lumMod val="40000"/>
              <a:lumOff val="60000"/>
            </a:schemeClr>
          </a:solidFill>
          <a:ln>
            <a:solidFill>
              <a:schemeClr val="accent1"/>
            </a:solidFill>
          </a:ln>
        </p:spPr>
        <p:txBody>
          <a:bodyPr/>
          <a:lstStyle/>
          <a:p>
            <a:pPr marL="0" indent="0" algn="ctr">
              <a:buNone/>
            </a:pPr>
            <a:endParaRPr lang="en-US" dirty="0"/>
          </a:p>
          <a:p>
            <a:pPr marL="0" indent="0" algn="ctr">
              <a:buNone/>
            </a:pPr>
            <a:endParaRPr lang="en-US" dirty="0"/>
          </a:p>
          <a:p>
            <a:pPr marL="0" indent="0" algn="ctr">
              <a:buNone/>
            </a:pPr>
            <a:r>
              <a:rPr lang="en-US" sz="3600" b="1" dirty="0"/>
              <a:t>Drop Down Menu</a:t>
            </a:r>
          </a:p>
        </p:txBody>
      </p:sp>
    </p:spTree>
    <p:extLst>
      <p:ext uri="{BB962C8B-B14F-4D97-AF65-F5344CB8AC3E}">
        <p14:creationId xmlns:p14="http://schemas.microsoft.com/office/powerpoint/2010/main" val="364756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0" y="0"/>
            <a:ext cx="9144000" cy="1066800"/>
          </a:xfrm>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Frame Page Architecture</a:t>
            </a:r>
          </a:p>
        </p:txBody>
      </p:sp>
      <p:sp>
        <p:nvSpPr>
          <p:cNvPr id="86019" name="Rectangle 3"/>
          <p:cNvSpPr>
            <a:spLocks noGrp="1" noChangeArrowheads="1"/>
          </p:cNvSpPr>
          <p:nvPr>
            <p:ph idx="1"/>
          </p:nvPr>
        </p:nvSpPr>
        <p:spPr>
          <a:xfrm>
            <a:off x="0" y="1066800"/>
            <a:ext cx="9144000" cy="5791200"/>
          </a:xfrm>
        </p:spPr>
        <p:style>
          <a:lnRef idx="1">
            <a:schemeClr val="accent1"/>
          </a:lnRef>
          <a:fillRef idx="2">
            <a:schemeClr val="accent1"/>
          </a:fillRef>
          <a:effectRef idx="1">
            <a:schemeClr val="accent1"/>
          </a:effectRef>
          <a:fontRef idx="minor">
            <a:schemeClr val="dk1"/>
          </a:fontRef>
        </p:style>
        <p:txBody>
          <a:bodyPr/>
          <a:lstStyle/>
          <a:p>
            <a:pPr>
              <a:lnSpc>
                <a:spcPct val="90000"/>
              </a:lnSpc>
              <a:buFontTx/>
              <a:buNone/>
            </a:pPr>
            <a:r>
              <a:rPr lang="en-US" sz="2800" b="1" dirty="0"/>
              <a:t>&lt;HTML&gt;</a:t>
            </a:r>
          </a:p>
          <a:p>
            <a:pPr>
              <a:lnSpc>
                <a:spcPct val="90000"/>
              </a:lnSpc>
              <a:buFontTx/>
              <a:buNone/>
            </a:pPr>
            <a:r>
              <a:rPr lang="en-US" sz="2800" b="1" dirty="0"/>
              <a:t>&lt;HEAD&gt;</a:t>
            </a:r>
          </a:p>
          <a:p>
            <a:pPr>
              <a:lnSpc>
                <a:spcPct val="90000"/>
              </a:lnSpc>
              <a:buFontTx/>
              <a:buNone/>
            </a:pPr>
            <a:r>
              <a:rPr lang="en-US" sz="2800" b="1" dirty="0"/>
              <a:t>&lt;TITLE&gt; Framed Page &lt;/TITLE&gt;</a:t>
            </a:r>
          </a:p>
          <a:p>
            <a:pPr>
              <a:lnSpc>
                <a:spcPct val="90000"/>
              </a:lnSpc>
              <a:buFontTx/>
              <a:buNone/>
            </a:pPr>
            <a:r>
              <a:rPr lang="en-US" sz="2800" b="1" dirty="0">
                <a:solidFill>
                  <a:srgbClr val="FF0000"/>
                </a:solidFill>
              </a:rPr>
              <a:t>&lt;</a:t>
            </a:r>
            <a:r>
              <a:rPr lang="en-US" sz="2800" b="1" dirty="0" err="1">
                <a:solidFill>
                  <a:srgbClr val="FF0000"/>
                </a:solidFill>
              </a:rPr>
              <a:t>FRAMeSET</a:t>
            </a:r>
            <a:r>
              <a:rPr lang="en-US" sz="2800" b="1" dirty="0">
                <a:solidFill>
                  <a:srgbClr val="FF0000"/>
                </a:solidFill>
              </a:rPr>
              <a:t> COLS=“23%,77%”&gt;</a:t>
            </a:r>
          </a:p>
          <a:p>
            <a:pPr>
              <a:lnSpc>
                <a:spcPct val="90000"/>
              </a:lnSpc>
              <a:buFontTx/>
              <a:buNone/>
            </a:pPr>
            <a:r>
              <a:rPr lang="en-US" sz="2800" b="1" dirty="0">
                <a:solidFill>
                  <a:srgbClr val="0000CC"/>
                </a:solidFill>
              </a:rPr>
              <a:t>&lt;FRAME SRC=“Doc1.html”&gt;</a:t>
            </a:r>
          </a:p>
          <a:p>
            <a:pPr>
              <a:lnSpc>
                <a:spcPct val="90000"/>
              </a:lnSpc>
              <a:buFontTx/>
              <a:buNone/>
            </a:pPr>
            <a:r>
              <a:rPr lang="en-US" sz="2800" b="1" dirty="0">
                <a:solidFill>
                  <a:srgbClr val="0000CC"/>
                </a:solidFill>
              </a:rPr>
              <a:t>&lt;FRAME SRC=“Doc2.html”&gt;</a:t>
            </a:r>
          </a:p>
          <a:p>
            <a:pPr>
              <a:lnSpc>
                <a:spcPct val="90000"/>
              </a:lnSpc>
              <a:buFontTx/>
              <a:buNone/>
            </a:pPr>
            <a:r>
              <a:rPr lang="en-US" sz="2800" b="1" dirty="0">
                <a:solidFill>
                  <a:srgbClr val="FF0000"/>
                </a:solidFill>
              </a:rPr>
              <a:t>&lt;/</a:t>
            </a:r>
            <a:r>
              <a:rPr lang="en-US" sz="2800" b="1" dirty="0" err="1">
                <a:solidFill>
                  <a:srgbClr val="FF0000"/>
                </a:solidFill>
              </a:rPr>
              <a:t>FRAMeSET</a:t>
            </a:r>
            <a:r>
              <a:rPr lang="en-US" sz="2800" b="1" dirty="0">
                <a:solidFill>
                  <a:srgbClr val="FF0000"/>
                </a:solidFill>
              </a:rPr>
              <a:t> &gt;</a:t>
            </a:r>
          </a:p>
          <a:p>
            <a:pPr>
              <a:lnSpc>
                <a:spcPct val="90000"/>
              </a:lnSpc>
              <a:buFontTx/>
              <a:buNone/>
            </a:pPr>
            <a:r>
              <a:rPr lang="en-US" sz="2800" b="1" dirty="0"/>
              <a:t>&lt;/HEAD&gt;</a:t>
            </a:r>
          </a:p>
          <a:p>
            <a:pPr>
              <a:lnSpc>
                <a:spcPct val="90000"/>
              </a:lnSpc>
              <a:buFontTx/>
              <a:buNone/>
            </a:pPr>
            <a:endParaRPr lang="en-US" sz="2800" b="1" dirty="0">
              <a:solidFill>
                <a:srgbClr val="FF0000"/>
              </a:solidFill>
            </a:endParaRPr>
          </a:p>
          <a:p>
            <a:pPr>
              <a:lnSpc>
                <a:spcPct val="90000"/>
              </a:lnSpc>
              <a:buFontTx/>
              <a:buNone/>
            </a:pPr>
            <a:r>
              <a:rPr lang="en-US" sz="2800" b="1" dirty="0"/>
              <a:t>&lt;/HTML&gt;</a:t>
            </a:r>
          </a:p>
          <a:p>
            <a:pPr>
              <a:lnSpc>
                <a:spcPct val="90000"/>
              </a:lnSpc>
              <a:buFontTx/>
              <a:buNone/>
            </a:pPr>
            <a:endParaRPr lang="en-US" sz="2800" b="1" dirty="0"/>
          </a:p>
        </p:txBody>
      </p:sp>
      <p:sp>
        <p:nvSpPr>
          <p:cNvPr id="6" name="Slide Number Placeholder 5"/>
          <p:cNvSpPr>
            <a:spLocks noGrp="1"/>
          </p:cNvSpPr>
          <p:nvPr>
            <p:ph type="sldNum" sz="quarter" idx="12"/>
          </p:nvPr>
        </p:nvSpPr>
        <p:spPr/>
        <p:txBody>
          <a:bodyPr/>
          <a:lstStyle/>
          <a:p>
            <a:fld id="{1D9754E7-1FF8-45B6-91A7-5CAEEBEB3C5D}" type="slidenum">
              <a:rPr lang="ar-SA"/>
              <a:pPr/>
              <a:t>10</a:t>
            </a:fld>
            <a:endParaRPr lang="en-US"/>
          </a:p>
        </p:txBody>
      </p:sp>
    </p:spTree>
    <p:extLst>
      <p:ext uri="{BB962C8B-B14F-4D97-AF65-F5344CB8AC3E}">
        <p14:creationId xmlns:p14="http://schemas.microsoft.com/office/powerpoint/2010/main" val="236728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0" y="0"/>
            <a:ext cx="9144000" cy="1447800"/>
          </a:xfrm>
        </p:spPr>
        <p:style>
          <a:lnRef idx="1">
            <a:schemeClr val="accent4"/>
          </a:lnRef>
          <a:fillRef idx="2">
            <a:schemeClr val="accent4"/>
          </a:fillRef>
          <a:effectRef idx="1">
            <a:schemeClr val="accent4"/>
          </a:effectRef>
          <a:fontRef idx="minor">
            <a:schemeClr val="dk1"/>
          </a:fontRef>
        </p:style>
        <p:txBody>
          <a:bodyPr>
            <a:flatTx/>
          </a:bodyPr>
          <a:lstStyle/>
          <a:p>
            <a:r>
              <a:rPr lang="en-US" sz="3400" b="1" dirty="0">
                <a:solidFill>
                  <a:srgbClr val="FFFF00"/>
                </a:solidFill>
              </a:rPr>
              <a:t>The Diagram below is a graphical view of the document described above</a:t>
            </a:r>
          </a:p>
        </p:txBody>
      </p:sp>
      <p:sp>
        <p:nvSpPr>
          <p:cNvPr id="10" name="Slide Number Placeholder 9"/>
          <p:cNvSpPr>
            <a:spLocks noGrp="1"/>
          </p:cNvSpPr>
          <p:nvPr>
            <p:ph type="sldNum" sz="quarter" idx="12"/>
          </p:nvPr>
        </p:nvSpPr>
        <p:spPr/>
        <p:txBody>
          <a:bodyPr/>
          <a:lstStyle/>
          <a:p>
            <a:fld id="{84B5BCC7-DAD5-4D83-BBE3-9D6106912B9E}" type="slidenum">
              <a:rPr lang="ar-SA"/>
              <a:pPr/>
              <a:t>11</a:t>
            </a:fld>
            <a:endParaRPr lang="en-US"/>
          </a:p>
        </p:txBody>
      </p:sp>
      <p:grpSp>
        <p:nvGrpSpPr>
          <p:cNvPr id="87043" name="Group 3"/>
          <p:cNvGrpSpPr>
            <a:grpSpLocks/>
          </p:cNvGrpSpPr>
          <p:nvPr/>
        </p:nvGrpSpPr>
        <p:grpSpPr bwMode="auto">
          <a:xfrm>
            <a:off x="0" y="1295400"/>
            <a:ext cx="9144000" cy="5562600"/>
            <a:chOff x="1800" y="1620"/>
            <a:chExt cx="8460" cy="5220"/>
          </a:xfrm>
        </p:grpSpPr>
        <p:sp>
          <p:nvSpPr>
            <p:cNvPr id="87044" name="Rectangle 4"/>
            <p:cNvSpPr>
              <a:spLocks noChangeArrowheads="1"/>
            </p:cNvSpPr>
            <p:nvPr/>
          </p:nvSpPr>
          <p:spPr bwMode="auto">
            <a:xfrm>
              <a:off x="1800" y="1620"/>
              <a:ext cx="8460" cy="52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en-US"/>
            </a:p>
          </p:txBody>
        </p:sp>
        <p:sp>
          <p:nvSpPr>
            <p:cNvPr id="87045" name="Text Box 5"/>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headEnd/>
              <a:tailEnd/>
            </a:ln>
          </p:spPr>
          <p:txBody>
            <a:bodyPr/>
            <a:lstStyle/>
            <a:p>
              <a:pPr algn="ctr"/>
              <a:r>
                <a:rPr lang="en-US" sz="2000" b="1">
                  <a:solidFill>
                    <a:srgbClr val="0000CC"/>
                  </a:solidFill>
                  <a:latin typeface="Times New Roman" pitchFamily="18" charset="0"/>
                </a:rPr>
                <a:t>FRAMESET COLS=”23%, 77%”</a:t>
              </a:r>
            </a:p>
          </p:txBody>
        </p:sp>
        <p:sp>
          <p:nvSpPr>
            <p:cNvPr id="87046" name="Text Box 6"/>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headEnd/>
              <a:tailEnd/>
            </a:ln>
          </p:spPr>
          <p:txBody>
            <a:bodyPr/>
            <a:lstStyle/>
            <a:p>
              <a:r>
                <a:rPr lang="en-US" sz="2000" b="1" dirty="0">
                  <a:solidFill>
                    <a:srgbClr val="FF0000"/>
                  </a:solidFill>
                  <a:latin typeface="Times New Roman" pitchFamily="18" charset="0"/>
                </a:rPr>
                <a:t>FRAME</a:t>
              </a:r>
            </a:p>
            <a:p>
              <a:endParaRPr lang="en-US" sz="2000" b="1" dirty="0">
                <a:solidFill>
                  <a:srgbClr val="0000CC"/>
                </a:solidFill>
                <a:latin typeface="Times New Roman" pitchFamily="18" charset="0"/>
              </a:endParaRPr>
            </a:p>
            <a:p>
              <a:r>
                <a:rPr lang="en-US" sz="2000" b="1" dirty="0">
                  <a:solidFill>
                    <a:srgbClr val="0000CC"/>
                  </a:solidFill>
                  <a:latin typeface="Times New Roman" pitchFamily="18" charset="0"/>
                </a:rPr>
                <a:t>NAME=</a:t>
              </a:r>
              <a:r>
                <a:rPr lang="en-US" sz="2000" b="1" dirty="0" err="1">
                  <a:solidFill>
                    <a:srgbClr val="0000CC"/>
                  </a:solidFill>
                  <a:latin typeface="Times New Roman" pitchFamily="18" charset="0"/>
                </a:rPr>
                <a:t>right_pane</a:t>
              </a:r>
              <a:endParaRPr lang="en-US" sz="2000" b="1" dirty="0">
                <a:solidFill>
                  <a:srgbClr val="0000CC"/>
                </a:solidFill>
                <a:latin typeface="Times New Roman" pitchFamily="18" charset="0"/>
              </a:endParaRPr>
            </a:p>
            <a:p>
              <a:r>
                <a:rPr lang="en-US" sz="2000" b="1" dirty="0">
                  <a:solidFill>
                    <a:srgbClr val="0000CC"/>
                  </a:solidFill>
                  <a:latin typeface="Times New Roman" pitchFamily="18" charset="0"/>
                </a:rPr>
                <a:t>SRC= Doc2.html</a:t>
              </a:r>
            </a:p>
          </p:txBody>
        </p:sp>
        <p:sp>
          <p:nvSpPr>
            <p:cNvPr id="87047" name="Text Box 7"/>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headEnd/>
              <a:tailEnd/>
            </a:ln>
          </p:spPr>
          <p:txBody>
            <a:bodyPr/>
            <a:lstStyle/>
            <a:p>
              <a:r>
                <a:rPr lang="en-US" sz="2000" b="1">
                  <a:solidFill>
                    <a:srgbClr val="FF0000"/>
                  </a:solidFill>
                  <a:latin typeface="Times New Roman" pitchFamily="18" charset="0"/>
                </a:rPr>
                <a:t>FRAME</a:t>
              </a:r>
            </a:p>
            <a:p>
              <a:endParaRPr lang="en-US" sz="2000" b="1">
                <a:solidFill>
                  <a:srgbClr val="0000CC"/>
                </a:solidFill>
                <a:latin typeface="Times New Roman" pitchFamily="18" charset="0"/>
              </a:endParaRPr>
            </a:p>
            <a:p>
              <a:r>
                <a:rPr lang="en-US" sz="2000" b="1">
                  <a:solidFill>
                    <a:srgbClr val="0000CC"/>
                  </a:solidFill>
                  <a:latin typeface="Times New Roman" pitchFamily="18" charset="0"/>
                </a:rPr>
                <a:t>NAME= left_pane</a:t>
              </a:r>
            </a:p>
            <a:p>
              <a:r>
                <a:rPr lang="en-US" sz="2000" b="1">
                  <a:solidFill>
                    <a:srgbClr val="0000CC"/>
                  </a:solidFill>
                  <a:latin typeface="Times New Roman" pitchFamily="18" charset="0"/>
                </a:rPr>
                <a:t>SRC=Doc1.html</a:t>
              </a:r>
            </a:p>
          </p:txBody>
        </p:sp>
      </p:grpSp>
    </p:spTree>
    <p:extLst>
      <p:ext uri="{BB962C8B-B14F-4D97-AF65-F5344CB8AC3E}">
        <p14:creationId xmlns:p14="http://schemas.microsoft.com/office/powerpoint/2010/main" val="355081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0" y="0"/>
            <a:ext cx="9144000" cy="1189038"/>
          </a:xfrm>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&lt;FRAMESET&gt; </a:t>
            </a:r>
            <a:r>
              <a:rPr lang="en-US" b="1" dirty="0">
                <a:solidFill>
                  <a:srgbClr val="FFFF00"/>
                </a:solidFill>
              </a:rPr>
              <a:t>Container</a:t>
            </a:r>
            <a:r>
              <a:rPr lang="en-US" dirty="0">
                <a:solidFill>
                  <a:srgbClr val="FFFF00"/>
                </a:solidFill>
              </a:rPr>
              <a:t> </a:t>
            </a:r>
          </a:p>
        </p:txBody>
      </p:sp>
      <p:sp>
        <p:nvSpPr>
          <p:cNvPr id="88067" name="Rectangle 3"/>
          <p:cNvSpPr>
            <a:spLocks noGrp="1" noChangeArrowheads="1"/>
          </p:cNvSpPr>
          <p:nvPr>
            <p:ph idx="1"/>
          </p:nvPr>
        </p:nvSpPr>
        <p:spPr>
          <a:xfrm>
            <a:off x="0" y="1219200"/>
            <a:ext cx="9144000" cy="5638800"/>
          </a:xfr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90000"/>
              </a:lnSpc>
              <a:buClr>
                <a:schemeClr val="accent2"/>
              </a:buClr>
              <a:buFont typeface="Wingdings" pitchFamily="2" charset="2"/>
              <a:buNone/>
            </a:pPr>
            <a:r>
              <a:rPr lang="en-US" sz="2400" b="1" dirty="0">
                <a:solidFill>
                  <a:srgbClr val="0000CC"/>
                </a:solidFill>
              </a:rPr>
              <a:t>&lt;FRAMESET&gt;</a:t>
            </a:r>
            <a:r>
              <a:rPr lang="en-US" sz="2400" b="1" i="1" dirty="0"/>
              <a:t> :</a:t>
            </a:r>
            <a:r>
              <a:rPr lang="en-US" sz="2400" dirty="0"/>
              <a:t> The FRAMESET element creates divisions in the browser window in a single direction. This allows you to define divisions as either rows or columns.</a:t>
            </a:r>
          </a:p>
          <a:p>
            <a:pPr>
              <a:lnSpc>
                <a:spcPct val="90000"/>
              </a:lnSpc>
              <a:buClr>
                <a:schemeClr val="accent2"/>
              </a:buClr>
              <a:buFont typeface="Wingdings" pitchFamily="2" charset="2"/>
              <a:buChar char="§"/>
            </a:pPr>
            <a:r>
              <a:rPr lang="en-US" sz="2400" b="1" dirty="0">
                <a:solidFill>
                  <a:srgbClr val="0000CC"/>
                </a:solidFill>
              </a:rPr>
              <a:t>ROWS</a:t>
            </a:r>
            <a:r>
              <a:rPr lang="en-US" sz="2400" b="1" i="1" dirty="0"/>
              <a:t> : </a:t>
            </a:r>
            <a:r>
              <a:rPr lang="en-US" sz="2400" dirty="0"/>
              <a:t>Determines the size and number of rectangular rows within a &lt;FRAMESET&gt;. They are set from top of the display area to the bottom.</a:t>
            </a:r>
          </a:p>
          <a:p>
            <a:pPr>
              <a:lnSpc>
                <a:spcPct val="90000"/>
              </a:lnSpc>
              <a:buClr>
                <a:schemeClr val="accent2"/>
              </a:buClr>
              <a:buFont typeface="Wingdings" pitchFamily="2" charset="2"/>
              <a:buNone/>
            </a:pPr>
            <a:r>
              <a:rPr lang="en-US" sz="2400" b="1" dirty="0">
                <a:solidFill>
                  <a:srgbClr val="FF0000"/>
                </a:solidFill>
              </a:rPr>
              <a:t>Possible values are:</a:t>
            </a:r>
          </a:p>
          <a:p>
            <a:pPr>
              <a:lnSpc>
                <a:spcPct val="90000"/>
              </a:lnSpc>
              <a:buClr>
                <a:schemeClr val="accent2"/>
              </a:buClr>
              <a:buFont typeface="Wingdings" pitchFamily="2" charset="2"/>
              <a:buChar char="§"/>
            </a:pPr>
            <a:r>
              <a:rPr lang="en-US" sz="2400" dirty="0"/>
              <a:t>Absolute pixel units, I.e. “360,120”.</a:t>
            </a:r>
          </a:p>
          <a:p>
            <a:pPr>
              <a:lnSpc>
                <a:spcPct val="90000"/>
              </a:lnSpc>
              <a:buClr>
                <a:schemeClr val="accent2"/>
              </a:buClr>
              <a:buFont typeface="Wingdings" pitchFamily="2" charset="2"/>
              <a:buChar char="§"/>
            </a:pPr>
            <a:r>
              <a:rPr lang="en-US" sz="2400" dirty="0"/>
              <a:t>A percentage of screen height, e.g. “75%,25%”.</a:t>
            </a:r>
          </a:p>
          <a:p>
            <a:pPr>
              <a:lnSpc>
                <a:spcPct val="90000"/>
              </a:lnSpc>
              <a:buClr>
                <a:schemeClr val="accent2"/>
              </a:buClr>
              <a:buFont typeface="Wingdings" pitchFamily="2" charset="2"/>
              <a:buChar char="§"/>
            </a:pPr>
            <a:r>
              <a:rPr lang="en-US" sz="2400" dirty="0"/>
              <a:t>Proportional values using the asterisk (*). This is often combined with a value in pixels , e.g. “360,*”.</a:t>
            </a:r>
          </a:p>
          <a:p>
            <a:pPr>
              <a:lnSpc>
                <a:spcPct val="90000"/>
              </a:lnSpc>
              <a:buClr>
                <a:schemeClr val="accent2"/>
              </a:buClr>
              <a:buFont typeface="Wingdings" pitchFamily="2" charset="2"/>
              <a:buChar char="§"/>
            </a:pPr>
            <a:r>
              <a:rPr lang="en-US" dirty="0"/>
              <a:t>&lt;Frameset cols=“200,20%,*,2*”&gt;</a:t>
            </a:r>
          </a:p>
        </p:txBody>
      </p:sp>
      <p:sp>
        <p:nvSpPr>
          <p:cNvPr id="6" name="Slide Number Placeholder 5"/>
          <p:cNvSpPr>
            <a:spLocks noGrp="1"/>
          </p:cNvSpPr>
          <p:nvPr>
            <p:ph type="sldNum" sz="quarter" idx="12"/>
          </p:nvPr>
        </p:nvSpPr>
        <p:spPr/>
        <p:txBody>
          <a:bodyPr/>
          <a:lstStyle/>
          <a:p>
            <a:fld id="{87330C6E-BD5B-4C7C-92D5-6FB5C4954175}" type="slidenum">
              <a:rPr lang="ar-SA"/>
              <a:pPr/>
              <a:t>12</a:t>
            </a:fld>
            <a:endParaRPr lang="en-US"/>
          </a:p>
        </p:txBody>
      </p:sp>
    </p:spTree>
    <p:extLst>
      <p:ext uri="{BB962C8B-B14F-4D97-AF65-F5344CB8AC3E}">
        <p14:creationId xmlns:p14="http://schemas.microsoft.com/office/powerpoint/2010/main" val="1326817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144000" cy="1189038"/>
          </a:xfrm>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Creating a Frames Page</a:t>
            </a:r>
          </a:p>
        </p:txBody>
      </p:sp>
      <p:sp>
        <p:nvSpPr>
          <p:cNvPr id="89091" name="Rectangle 3"/>
          <p:cNvSpPr>
            <a:spLocks noGrp="1" noChangeArrowheads="1"/>
          </p:cNvSpPr>
          <p:nvPr>
            <p:ph idx="1"/>
          </p:nvPr>
        </p:nvSpPr>
        <p:spPr>
          <a:xfrm>
            <a:off x="0" y="1219200"/>
            <a:ext cx="9144000" cy="5638800"/>
          </a:xfrm>
        </p:spPr>
        <p:style>
          <a:lnRef idx="1">
            <a:schemeClr val="accent1"/>
          </a:lnRef>
          <a:fillRef idx="2">
            <a:schemeClr val="accent1"/>
          </a:fillRef>
          <a:effectRef idx="1">
            <a:schemeClr val="accent1"/>
          </a:effectRef>
          <a:fontRef idx="minor">
            <a:schemeClr val="dk1"/>
          </a:fontRef>
        </p:style>
        <p:txBody>
          <a:bodyPr/>
          <a:lstStyle/>
          <a:p>
            <a:pPr>
              <a:lnSpc>
                <a:spcPct val="80000"/>
              </a:lnSpc>
              <a:buClr>
                <a:schemeClr val="accent2"/>
              </a:buClr>
              <a:buFont typeface="Wingdings" pitchFamily="2" charset="2"/>
              <a:buChar char="§"/>
            </a:pPr>
            <a:r>
              <a:rPr lang="en-US" sz="2800" b="1" dirty="0">
                <a:solidFill>
                  <a:srgbClr val="0000CC"/>
                </a:solidFill>
              </a:rPr>
              <a:t>COLS</a:t>
            </a:r>
            <a:r>
              <a:rPr lang="en-US" sz="2800" b="1" i="1" dirty="0"/>
              <a:t>:</a:t>
            </a:r>
            <a:r>
              <a:rPr lang="en-US" sz="2800" dirty="0"/>
              <a:t> Determines the size and number of rectangular columns within a &lt;FRAMESET&gt;. They are set from </a:t>
            </a:r>
            <a:r>
              <a:rPr lang="en-US" sz="2800" b="1" dirty="0">
                <a:solidFill>
                  <a:srgbClr val="FF0000"/>
                </a:solidFill>
              </a:rPr>
              <a:t>left</a:t>
            </a:r>
            <a:r>
              <a:rPr lang="en-US" sz="2800" dirty="0"/>
              <a:t> to </a:t>
            </a:r>
            <a:r>
              <a:rPr lang="en-US" sz="2800" b="1" dirty="0">
                <a:solidFill>
                  <a:srgbClr val="FF0000"/>
                </a:solidFill>
              </a:rPr>
              <a:t>right</a:t>
            </a:r>
            <a:r>
              <a:rPr lang="en-US" sz="2800" dirty="0"/>
              <a:t> of the display area.</a:t>
            </a:r>
          </a:p>
          <a:p>
            <a:pPr>
              <a:lnSpc>
                <a:spcPct val="80000"/>
              </a:lnSpc>
              <a:buClr>
                <a:schemeClr val="accent2"/>
              </a:buClr>
              <a:buFont typeface="Wingdings" pitchFamily="2" charset="2"/>
              <a:buNone/>
            </a:pPr>
            <a:endParaRPr lang="en-US" sz="2800" b="1" dirty="0">
              <a:solidFill>
                <a:srgbClr val="FF0000"/>
              </a:solidFill>
            </a:endParaRPr>
          </a:p>
          <a:p>
            <a:pPr>
              <a:lnSpc>
                <a:spcPct val="80000"/>
              </a:lnSpc>
              <a:buClr>
                <a:schemeClr val="accent2"/>
              </a:buClr>
              <a:buFont typeface="Wingdings" pitchFamily="2" charset="2"/>
              <a:buNone/>
            </a:pPr>
            <a:r>
              <a:rPr lang="en-US" sz="2800" b="1" dirty="0">
                <a:solidFill>
                  <a:srgbClr val="FF0000"/>
                </a:solidFill>
              </a:rPr>
              <a:t>Possible values are:</a:t>
            </a:r>
          </a:p>
          <a:p>
            <a:pPr>
              <a:lnSpc>
                <a:spcPct val="80000"/>
              </a:lnSpc>
              <a:buClr>
                <a:schemeClr val="accent2"/>
              </a:buClr>
              <a:buFont typeface="Wingdings" pitchFamily="2" charset="2"/>
              <a:buChar char="§"/>
            </a:pPr>
            <a:r>
              <a:rPr lang="en-US" sz="2800" dirty="0"/>
              <a:t>Absolute pixel units, I.e. “480,160”.</a:t>
            </a:r>
          </a:p>
          <a:p>
            <a:pPr>
              <a:lnSpc>
                <a:spcPct val="80000"/>
              </a:lnSpc>
              <a:buClr>
                <a:schemeClr val="accent2"/>
              </a:buClr>
              <a:buFont typeface="Wingdings" pitchFamily="2" charset="2"/>
              <a:buChar char="§"/>
            </a:pPr>
            <a:r>
              <a:rPr lang="en-US" sz="2800" dirty="0"/>
              <a:t>A percentage of screen width, e.g. “75%,25%”.</a:t>
            </a:r>
          </a:p>
          <a:p>
            <a:pPr>
              <a:lnSpc>
                <a:spcPct val="80000"/>
              </a:lnSpc>
              <a:buClr>
                <a:schemeClr val="accent2"/>
              </a:buClr>
              <a:buFont typeface="Wingdings" pitchFamily="2" charset="2"/>
              <a:buChar char="§"/>
            </a:pPr>
            <a:r>
              <a:rPr lang="en-US" sz="2800" dirty="0"/>
              <a:t>Proportional values using the asterisk (*). This is often combined with a value in pixels , e.g. “480,*”.</a:t>
            </a:r>
          </a:p>
          <a:p>
            <a:pPr>
              <a:lnSpc>
                <a:spcPct val="80000"/>
              </a:lnSpc>
              <a:buClr>
                <a:schemeClr val="accent2"/>
              </a:buClr>
              <a:buFont typeface="Wingdings" pitchFamily="2" charset="2"/>
              <a:buNone/>
            </a:pPr>
            <a:endParaRPr lang="en-US" sz="2800" dirty="0"/>
          </a:p>
        </p:txBody>
      </p:sp>
      <p:sp>
        <p:nvSpPr>
          <p:cNvPr id="6" name="Slide Number Placeholder 5"/>
          <p:cNvSpPr>
            <a:spLocks noGrp="1"/>
          </p:cNvSpPr>
          <p:nvPr>
            <p:ph type="sldNum" sz="quarter" idx="12"/>
          </p:nvPr>
        </p:nvSpPr>
        <p:spPr/>
        <p:txBody>
          <a:bodyPr/>
          <a:lstStyle/>
          <a:p>
            <a:fld id="{E71F5C06-F95E-47E9-A965-4FB48A85ED13}" type="slidenum">
              <a:rPr lang="ar-SA"/>
              <a:pPr/>
              <a:t>13</a:t>
            </a:fld>
            <a:endParaRPr lang="en-US"/>
          </a:p>
        </p:txBody>
      </p:sp>
    </p:spTree>
    <p:extLst>
      <p:ext uri="{BB962C8B-B14F-4D97-AF65-F5344CB8AC3E}">
        <p14:creationId xmlns:p14="http://schemas.microsoft.com/office/powerpoint/2010/main" val="1076656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0"/>
            <a:ext cx="9144000" cy="1112838"/>
          </a:xfrm>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Creating a Frames Page</a:t>
            </a:r>
          </a:p>
        </p:txBody>
      </p:sp>
      <p:sp>
        <p:nvSpPr>
          <p:cNvPr id="90115" name="Rectangle 3"/>
          <p:cNvSpPr>
            <a:spLocks noGrp="1" noChangeArrowheads="1"/>
          </p:cNvSpPr>
          <p:nvPr>
            <p:ph idx="1"/>
          </p:nvPr>
        </p:nvSpPr>
        <p:spPr>
          <a:xfrm>
            <a:off x="0" y="1143000"/>
            <a:ext cx="9144000" cy="5715000"/>
          </a:xfrm>
        </p:spPr>
        <p:style>
          <a:lnRef idx="1">
            <a:schemeClr val="accent1"/>
          </a:lnRef>
          <a:fillRef idx="2">
            <a:schemeClr val="accent1"/>
          </a:fillRef>
          <a:effectRef idx="1">
            <a:schemeClr val="accent1"/>
          </a:effectRef>
          <a:fontRef idx="minor">
            <a:schemeClr val="dk1"/>
          </a:fontRef>
        </p:style>
        <p:txBody>
          <a:bodyPr/>
          <a:lstStyle/>
          <a:p>
            <a:pPr>
              <a:lnSpc>
                <a:spcPct val="90000"/>
              </a:lnSpc>
              <a:buClr>
                <a:schemeClr val="accent2"/>
              </a:buClr>
              <a:buFont typeface="Wingdings" pitchFamily="2" charset="2"/>
              <a:buChar char="§"/>
            </a:pPr>
            <a:r>
              <a:rPr lang="en-US" sz="2400" b="1" dirty="0">
                <a:solidFill>
                  <a:srgbClr val="0000CC"/>
                </a:solidFill>
              </a:rPr>
              <a:t>FRAMEBORDER</a:t>
            </a:r>
            <a:r>
              <a:rPr lang="en-US" sz="2400" b="1" i="1" dirty="0"/>
              <a:t> </a:t>
            </a:r>
            <a:r>
              <a:rPr lang="en-US" sz="2400" b="1" dirty="0"/>
              <a:t>:</a:t>
            </a:r>
            <a:r>
              <a:rPr lang="en-US" dirty="0"/>
              <a:t> </a:t>
            </a:r>
            <a:r>
              <a:rPr lang="en-US" sz="2400" dirty="0"/>
              <a:t>Possible values </a:t>
            </a:r>
            <a:r>
              <a:rPr lang="en-US" sz="2400" b="1" dirty="0">
                <a:solidFill>
                  <a:srgbClr val="FF0000"/>
                </a:solidFill>
              </a:rPr>
              <a:t>0</a:t>
            </a:r>
            <a:r>
              <a:rPr lang="en-US" sz="2400" b="1" dirty="0"/>
              <a:t>, </a:t>
            </a:r>
            <a:r>
              <a:rPr lang="en-US" sz="2400" b="1" dirty="0">
                <a:solidFill>
                  <a:srgbClr val="FF0000"/>
                </a:solidFill>
              </a:rPr>
              <a:t>1</a:t>
            </a:r>
            <a:r>
              <a:rPr lang="en-US" sz="2400" b="1" dirty="0"/>
              <a:t>, </a:t>
            </a:r>
            <a:r>
              <a:rPr lang="en-US" sz="2400" b="1" dirty="0">
                <a:solidFill>
                  <a:srgbClr val="FF0000"/>
                </a:solidFill>
              </a:rPr>
              <a:t>YES</a:t>
            </a:r>
            <a:r>
              <a:rPr lang="en-US" sz="2400" b="1" dirty="0"/>
              <a:t>, </a:t>
            </a:r>
            <a:r>
              <a:rPr lang="en-US" sz="2400" b="1" dirty="0">
                <a:solidFill>
                  <a:srgbClr val="FF0000"/>
                </a:solidFill>
              </a:rPr>
              <a:t>NO</a:t>
            </a:r>
            <a:r>
              <a:rPr lang="en-US" sz="2400" dirty="0"/>
              <a:t>. A setting of zero will create a borderless frame.</a:t>
            </a:r>
          </a:p>
          <a:p>
            <a:pPr>
              <a:lnSpc>
                <a:spcPct val="90000"/>
              </a:lnSpc>
              <a:buClr>
                <a:schemeClr val="accent2"/>
              </a:buClr>
              <a:buFont typeface="Wingdings" pitchFamily="2" charset="2"/>
              <a:buChar char="§"/>
            </a:pPr>
            <a:r>
              <a:rPr lang="en-US" sz="2400" b="1" dirty="0">
                <a:solidFill>
                  <a:srgbClr val="0000CC"/>
                </a:solidFill>
              </a:rPr>
              <a:t>FRAMESPACING</a:t>
            </a:r>
            <a:r>
              <a:rPr lang="en-US" sz="2400" b="1" dirty="0"/>
              <a:t>:</a:t>
            </a:r>
            <a:r>
              <a:rPr lang="en-US" sz="2400" dirty="0"/>
              <a:t> This attribute is specified in </a:t>
            </a:r>
            <a:r>
              <a:rPr lang="en-US" sz="2400" b="1" dirty="0">
                <a:solidFill>
                  <a:srgbClr val="FF0000"/>
                </a:solidFill>
              </a:rPr>
              <a:t>pixels</a:t>
            </a:r>
            <a:r>
              <a:rPr lang="en-US" sz="2400" dirty="0"/>
              <a:t>. If you go to borderless frames you will need to set this value to zero as well, or you will have a gap between your frames where the border used to be.</a:t>
            </a:r>
          </a:p>
          <a:p>
            <a:pPr>
              <a:lnSpc>
                <a:spcPct val="90000"/>
              </a:lnSpc>
              <a:buClr>
                <a:schemeClr val="accent2"/>
              </a:buClr>
              <a:buFont typeface="Wingdings" pitchFamily="2" charset="2"/>
              <a:buChar char="§"/>
            </a:pPr>
            <a:r>
              <a:rPr lang="en-US" sz="2400" b="1" dirty="0">
                <a:solidFill>
                  <a:srgbClr val="0000CC"/>
                </a:solidFill>
              </a:rPr>
              <a:t>BORDER(thickness of the Frame)</a:t>
            </a:r>
            <a:r>
              <a:rPr lang="en-US" sz="2400" b="1" dirty="0"/>
              <a:t>:</a:t>
            </a:r>
            <a:r>
              <a:rPr lang="en-US" sz="2400" dirty="0"/>
              <a:t> This attribute specified in pixels. A setting of zero will create a borderless frame. Default value is 5.</a:t>
            </a:r>
          </a:p>
          <a:p>
            <a:pPr>
              <a:lnSpc>
                <a:spcPct val="90000"/>
              </a:lnSpc>
              <a:buClr>
                <a:schemeClr val="accent2"/>
              </a:buClr>
              <a:buFont typeface="Wingdings" pitchFamily="2" charset="2"/>
              <a:buChar char="§"/>
            </a:pPr>
            <a:r>
              <a:rPr lang="en-US" sz="2400" b="1" dirty="0">
                <a:solidFill>
                  <a:srgbClr val="0000CC"/>
                </a:solidFill>
              </a:rPr>
              <a:t>BORDERCOLOR</a:t>
            </a:r>
            <a:r>
              <a:rPr lang="en-US" sz="2400" b="1" dirty="0"/>
              <a:t>:</a:t>
            </a:r>
            <a:r>
              <a:rPr lang="en-US" sz="2400" dirty="0"/>
              <a:t> This attribute is allows you choose a color for your border. This attribute is rarely used.</a:t>
            </a:r>
            <a:endParaRPr lang="en-US" dirty="0"/>
          </a:p>
        </p:txBody>
      </p:sp>
      <p:sp>
        <p:nvSpPr>
          <p:cNvPr id="6" name="Slide Number Placeholder 5"/>
          <p:cNvSpPr>
            <a:spLocks noGrp="1"/>
          </p:cNvSpPr>
          <p:nvPr>
            <p:ph type="sldNum" sz="quarter" idx="12"/>
          </p:nvPr>
        </p:nvSpPr>
        <p:spPr/>
        <p:txBody>
          <a:bodyPr/>
          <a:lstStyle/>
          <a:p>
            <a:fld id="{BA2D0A69-D0AC-4399-8ECE-950C8D872FEB}" type="slidenum">
              <a:rPr lang="ar-SA"/>
              <a:pPr/>
              <a:t>14</a:t>
            </a:fld>
            <a:endParaRPr lang="en-US"/>
          </a:p>
        </p:txBody>
      </p:sp>
    </p:spTree>
    <p:extLst>
      <p:ext uri="{BB962C8B-B14F-4D97-AF65-F5344CB8AC3E}">
        <p14:creationId xmlns:p14="http://schemas.microsoft.com/office/powerpoint/2010/main" val="349161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0"/>
            <a:ext cx="9144000" cy="1112838"/>
          </a:xfrm>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&lt;FRAME&gt;</a:t>
            </a:r>
          </a:p>
        </p:txBody>
      </p:sp>
      <p:sp>
        <p:nvSpPr>
          <p:cNvPr id="92163" name="Rectangle 3"/>
          <p:cNvSpPr>
            <a:spLocks noGrp="1" noChangeArrowheads="1"/>
          </p:cNvSpPr>
          <p:nvPr>
            <p:ph idx="1"/>
          </p:nvPr>
        </p:nvSpPr>
        <p:spPr>
          <a:xfrm>
            <a:off x="0" y="1143000"/>
            <a:ext cx="9144000" cy="5715000"/>
          </a:xfrm>
        </p:spPr>
        <p:style>
          <a:lnRef idx="1">
            <a:schemeClr val="accent1"/>
          </a:lnRef>
          <a:fillRef idx="2">
            <a:schemeClr val="accent1"/>
          </a:fillRef>
          <a:effectRef idx="1">
            <a:schemeClr val="accent1"/>
          </a:effectRef>
          <a:fontRef idx="minor">
            <a:schemeClr val="dk1"/>
          </a:fontRef>
        </p:style>
        <p:txBody>
          <a:bodyPr/>
          <a:lstStyle/>
          <a:p>
            <a:pPr>
              <a:buFontTx/>
              <a:buNone/>
            </a:pPr>
            <a:r>
              <a:rPr lang="en-US" sz="2400" b="1" dirty="0">
                <a:solidFill>
                  <a:srgbClr val="0000CC"/>
                </a:solidFill>
              </a:rPr>
              <a:t>&lt;FRAME&gt;:</a:t>
            </a:r>
            <a:r>
              <a:rPr lang="en-US" sz="2400" dirty="0"/>
              <a:t> This element defines a single frame within a frameset. There will be a FRAME element for each division created by the FRAMESET element. This tag has the following attributes:</a:t>
            </a:r>
          </a:p>
          <a:p>
            <a:pPr>
              <a:buClr>
                <a:schemeClr val="accent2"/>
              </a:buClr>
              <a:buFont typeface="Wingdings" pitchFamily="2" charset="2"/>
              <a:buChar char="§"/>
            </a:pPr>
            <a:r>
              <a:rPr lang="en-US" sz="2400" b="1" dirty="0">
                <a:solidFill>
                  <a:srgbClr val="FF0000"/>
                </a:solidFill>
              </a:rPr>
              <a:t>SRC</a:t>
            </a:r>
            <a:r>
              <a:rPr lang="en-US" sz="2400" b="1" dirty="0">
                <a:solidFill>
                  <a:srgbClr val="0000CC"/>
                </a:solidFill>
              </a:rPr>
              <a:t>:</a:t>
            </a:r>
            <a:r>
              <a:rPr lang="en-US" sz="2400" dirty="0"/>
              <a:t> Required, as it provides the URL for the page that will be displayed in the frame.</a:t>
            </a:r>
          </a:p>
          <a:p>
            <a:pPr>
              <a:buClr>
                <a:schemeClr val="accent2"/>
              </a:buClr>
              <a:buFont typeface="Wingdings" pitchFamily="2" charset="2"/>
              <a:buChar char="§"/>
            </a:pPr>
            <a:r>
              <a:rPr lang="en-US" sz="2400" b="1" dirty="0">
                <a:solidFill>
                  <a:srgbClr val="FF0000"/>
                </a:solidFill>
              </a:rPr>
              <a:t>NAME</a:t>
            </a:r>
            <a:r>
              <a:rPr lang="en-US" sz="2400" b="1" dirty="0">
                <a:solidFill>
                  <a:srgbClr val="0000CC"/>
                </a:solidFill>
              </a:rPr>
              <a:t>:</a:t>
            </a:r>
            <a:r>
              <a:rPr lang="en-US" sz="2400" b="1" i="1" dirty="0"/>
              <a:t> </a:t>
            </a:r>
            <a:r>
              <a:rPr lang="en-US" sz="2400" dirty="0"/>
              <a:t>Required for frames that will allow targeting by other HTML documents</a:t>
            </a:r>
            <a:r>
              <a:rPr lang="en-US" sz="2400"/>
              <a:t>. </a:t>
            </a:r>
            <a:endParaRPr lang="en-US" sz="2400" dirty="0"/>
          </a:p>
        </p:txBody>
      </p:sp>
      <p:sp>
        <p:nvSpPr>
          <p:cNvPr id="6" name="Slide Number Placeholder 5"/>
          <p:cNvSpPr>
            <a:spLocks noGrp="1"/>
          </p:cNvSpPr>
          <p:nvPr>
            <p:ph type="sldNum" sz="quarter" idx="12"/>
          </p:nvPr>
        </p:nvSpPr>
        <p:spPr/>
        <p:txBody>
          <a:bodyPr/>
          <a:lstStyle/>
          <a:p>
            <a:fld id="{4E3CCE08-94CF-41B0-8624-B9775454A84B}" type="slidenum">
              <a:rPr lang="ar-SA"/>
              <a:pPr/>
              <a:t>15</a:t>
            </a:fld>
            <a:endParaRPr lang="en-US"/>
          </a:p>
        </p:txBody>
      </p:sp>
    </p:spTree>
    <p:extLst>
      <p:ext uri="{BB962C8B-B14F-4D97-AF65-F5344CB8AC3E}">
        <p14:creationId xmlns:p14="http://schemas.microsoft.com/office/powerpoint/2010/main" val="203365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0"/>
            <a:ext cx="9144000" cy="1112838"/>
          </a:xfrm>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&lt;FRAME&gt;</a:t>
            </a:r>
          </a:p>
        </p:txBody>
      </p:sp>
      <p:sp>
        <p:nvSpPr>
          <p:cNvPr id="93187" name="Rectangle 3"/>
          <p:cNvSpPr>
            <a:spLocks noGrp="1" noChangeArrowheads="1"/>
          </p:cNvSpPr>
          <p:nvPr>
            <p:ph idx="1"/>
          </p:nvPr>
        </p:nvSpPr>
        <p:spPr>
          <a:xfrm>
            <a:off x="0" y="1143000"/>
            <a:ext cx="9144000" cy="5715000"/>
          </a:xfrm>
        </p:spPr>
        <p:style>
          <a:lnRef idx="1">
            <a:schemeClr val="accent1"/>
          </a:lnRef>
          <a:fillRef idx="2">
            <a:schemeClr val="accent1"/>
          </a:fillRef>
          <a:effectRef idx="1">
            <a:schemeClr val="accent1"/>
          </a:effectRef>
          <a:fontRef idx="minor">
            <a:schemeClr val="dk1"/>
          </a:fontRef>
        </p:style>
        <p:txBody>
          <a:bodyPr/>
          <a:lstStyle/>
          <a:p>
            <a:pPr marL="609600" indent="-609600">
              <a:lnSpc>
                <a:spcPct val="90000"/>
              </a:lnSpc>
              <a:buClr>
                <a:schemeClr val="accent2"/>
              </a:buClr>
              <a:buFont typeface="Wingdings" pitchFamily="2" charset="2"/>
              <a:buChar char="§"/>
            </a:pPr>
            <a:r>
              <a:rPr lang="en-US" sz="2400" b="1" dirty="0">
                <a:solidFill>
                  <a:srgbClr val="3333FF"/>
                </a:solidFill>
              </a:rPr>
              <a:t>MARGINWIDTH</a:t>
            </a:r>
            <a:r>
              <a:rPr lang="en-US" sz="2400" b="1" dirty="0"/>
              <a:t>:</a:t>
            </a:r>
            <a:r>
              <a:rPr lang="en-US" sz="2400" dirty="0"/>
              <a:t> Optional attribute stated in pixels. Determines horizontal space between the &lt;FRAME&gt; contents and the frame’s borders.</a:t>
            </a:r>
          </a:p>
          <a:p>
            <a:pPr marL="609600" indent="-609600">
              <a:lnSpc>
                <a:spcPct val="90000"/>
              </a:lnSpc>
              <a:buClr>
                <a:schemeClr val="accent2"/>
              </a:buClr>
              <a:buFont typeface="Wingdings" pitchFamily="2" charset="2"/>
              <a:buChar char="§"/>
            </a:pPr>
            <a:r>
              <a:rPr lang="en-US" sz="2400" b="1" dirty="0">
                <a:solidFill>
                  <a:srgbClr val="3333FF"/>
                </a:solidFill>
              </a:rPr>
              <a:t>MARGINHEIGHT</a:t>
            </a:r>
            <a:r>
              <a:rPr lang="en-US" sz="2400" b="1" dirty="0"/>
              <a:t>:</a:t>
            </a:r>
            <a:r>
              <a:rPr lang="en-US" sz="2400" dirty="0"/>
              <a:t> Optional attribute stated in pixels. Determines vertical space between the &lt;FRAME&gt; contents and the frame’s borders.</a:t>
            </a:r>
          </a:p>
          <a:p>
            <a:pPr marL="609600" indent="-609600">
              <a:lnSpc>
                <a:spcPct val="90000"/>
              </a:lnSpc>
              <a:buClr>
                <a:schemeClr val="accent2"/>
              </a:buClr>
              <a:buFont typeface="Wingdings" pitchFamily="2" charset="2"/>
              <a:buChar char="§"/>
            </a:pPr>
            <a:r>
              <a:rPr lang="en-US" sz="2400" b="1" dirty="0">
                <a:solidFill>
                  <a:srgbClr val="FF0000"/>
                </a:solidFill>
              </a:rPr>
              <a:t>SCROLLING</a:t>
            </a:r>
            <a:r>
              <a:rPr lang="en-US" sz="2400" dirty="0"/>
              <a:t>: Displays a scroll bar(s) in the frame. Possible values are: </a:t>
            </a:r>
          </a:p>
          <a:p>
            <a:pPr marL="609600" indent="-609600">
              <a:lnSpc>
                <a:spcPct val="90000"/>
              </a:lnSpc>
              <a:buClr>
                <a:schemeClr val="accent2"/>
              </a:buClr>
              <a:buFont typeface="Wingdings" pitchFamily="2" charset="2"/>
              <a:buAutoNum type="arabicPeriod"/>
            </a:pPr>
            <a:r>
              <a:rPr lang="en-US" sz="2400" b="1" dirty="0">
                <a:solidFill>
                  <a:srgbClr val="990000"/>
                </a:solidFill>
              </a:rPr>
              <a:t>Yes</a:t>
            </a:r>
            <a:r>
              <a:rPr lang="en-US" sz="2400" dirty="0"/>
              <a:t> – always display scroll bar(s).</a:t>
            </a:r>
          </a:p>
          <a:p>
            <a:pPr marL="609600" indent="-609600">
              <a:lnSpc>
                <a:spcPct val="90000"/>
              </a:lnSpc>
              <a:buClr>
                <a:schemeClr val="accent2"/>
              </a:buClr>
              <a:buFont typeface="Wingdings" pitchFamily="2" charset="2"/>
              <a:buAutoNum type="arabicPeriod"/>
            </a:pPr>
            <a:r>
              <a:rPr lang="en-US" sz="2400" b="1" dirty="0">
                <a:solidFill>
                  <a:srgbClr val="990000"/>
                </a:solidFill>
              </a:rPr>
              <a:t>No</a:t>
            </a:r>
            <a:r>
              <a:rPr lang="en-US" sz="2400" dirty="0"/>
              <a:t> – never display scroll bar(s).</a:t>
            </a:r>
          </a:p>
          <a:p>
            <a:pPr marL="609600" indent="-609600">
              <a:lnSpc>
                <a:spcPct val="90000"/>
              </a:lnSpc>
              <a:buClr>
                <a:schemeClr val="accent2"/>
              </a:buClr>
              <a:buFont typeface="Wingdings" pitchFamily="2" charset="2"/>
              <a:buAutoNum type="arabicPeriod"/>
            </a:pPr>
            <a:r>
              <a:rPr lang="en-US" sz="2400" b="1" dirty="0">
                <a:solidFill>
                  <a:srgbClr val="990000"/>
                </a:solidFill>
              </a:rPr>
              <a:t>Auto</a:t>
            </a:r>
            <a:r>
              <a:rPr lang="en-US" sz="2400" dirty="0"/>
              <a:t> – browser will decide based on frame contents.</a:t>
            </a:r>
            <a:endParaRPr lang="ar-SA" sz="2400" dirty="0"/>
          </a:p>
          <a:p>
            <a:pPr marL="609600" indent="-609600">
              <a:lnSpc>
                <a:spcPct val="90000"/>
              </a:lnSpc>
              <a:buClr>
                <a:schemeClr val="accent2"/>
              </a:buClr>
              <a:buFont typeface="Wingdings" pitchFamily="2" charset="2"/>
              <a:buNone/>
            </a:pPr>
            <a:r>
              <a:rPr lang="en-US" dirty="0">
                <a:solidFill>
                  <a:srgbClr val="0000FF"/>
                </a:solidFill>
              </a:rPr>
              <a:t>By default: scrolling is auto.</a:t>
            </a:r>
          </a:p>
        </p:txBody>
      </p:sp>
      <p:sp>
        <p:nvSpPr>
          <p:cNvPr id="6" name="Slide Number Placeholder 5"/>
          <p:cNvSpPr>
            <a:spLocks noGrp="1"/>
          </p:cNvSpPr>
          <p:nvPr>
            <p:ph type="sldNum" sz="quarter" idx="12"/>
          </p:nvPr>
        </p:nvSpPr>
        <p:spPr/>
        <p:txBody>
          <a:bodyPr/>
          <a:lstStyle/>
          <a:p>
            <a:fld id="{6F3300B2-4284-4F5A-963F-8D1E12777B07}" type="slidenum">
              <a:rPr lang="ar-SA"/>
              <a:pPr/>
              <a:t>16</a:t>
            </a:fld>
            <a:endParaRPr lang="en-US"/>
          </a:p>
        </p:txBody>
      </p:sp>
    </p:spTree>
    <p:extLst>
      <p:ext uri="{BB962C8B-B14F-4D97-AF65-F5344CB8AC3E}">
        <p14:creationId xmlns:p14="http://schemas.microsoft.com/office/powerpoint/2010/main" val="217595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0"/>
            <a:ext cx="9144000" cy="990600"/>
          </a:xfrm>
        </p:spPr>
        <p:style>
          <a:lnRef idx="1">
            <a:schemeClr val="accent4"/>
          </a:lnRef>
          <a:fillRef idx="2">
            <a:schemeClr val="accent4"/>
          </a:fillRef>
          <a:effectRef idx="1">
            <a:schemeClr val="accent4"/>
          </a:effectRef>
          <a:fontRef idx="minor">
            <a:schemeClr val="dk1"/>
          </a:fontRef>
        </p:style>
        <p:txBody>
          <a:bodyPr>
            <a:flatTx/>
          </a:bodyPr>
          <a:lstStyle/>
          <a:p>
            <a:r>
              <a:rPr lang="en-US" sz="4000" b="1" dirty="0">
                <a:solidFill>
                  <a:srgbClr val="FFFF00"/>
                </a:solidFill>
              </a:rPr>
              <a:t>&lt;FRAME&gt;</a:t>
            </a:r>
          </a:p>
        </p:txBody>
      </p:sp>
      <p:sp>
        <p:nvSpPr>
          <p:cNvPr id="94211" name="Rectangle 3"/>
          <p:cNvSpPr>
            <a:spLocks noGrp="1" noChangeArrowheads="1"/>
          </p:cNvSpPr>
          <p:nvPr>
            <p:ph idx="1"/>
          </p:nvPr>
        </p:nvSpPr>
        <p:spPr>
          <a:xfrm>
            <a:off x="0" y="990600"/>
            <a:ext cx="9144000" cy="5867400"/>
          </a:xfrm>
        </p:spPr>
        <p:style>
          <a:lnRef idx="1">
            <a:schemeClr val="accent1"/>
          </a:lnRef>
          <a:fillRef idx="2">
            <a:schemeClr val="accent1"/>
          </a:fillRef>
          <a:effectRef idx="1">
            <a:schemeClr val="accent1"/>
          </a:effectRef>
          <a:fontRef idx="minor">
            <a:schemeClr val="dk1"/>
          </a:fontRef>
        </p:style>
        <p:txBody>
          <a:bodyPr/>
          <a:lstStyle/>
          <a:p>
            <a:pPr>
              <a:buClr>
                <a:schemeClr val="accent2"/>
              </a:buClr>
              <a:buFont typeface="Wingdings" pitchFamily="2" charset="2"/>
              <a:buChar char="§"/>
            </a:pPr>
            <a:r>
              <a:rPr lang="en-US" b="1" dirty="0">
                <a:solidFill>
                  <a:srgbClr val="FF0000"/>
                </a:solidFill>
              </a:rPr>
              <a:t>NORESIZE</a:t>
            </a:r>
            <a:r>
              <a:rPr lang="en-US" b="1" dirty="0"/>
              <a:t>:</a:t>
            </a:r>
            <a:r>
              <a:rPr lang="en-US" dirty="0"/>
              <a:t> Optional – prevents viewers from resizing the frame. By default the user can stretch or shrink the frame’s display by selecting the frame’s border and moving it up, down, left, or right.</a:t>
            </a:r>
          </a:p>
        </p:txBody>
      </p:sp>
      <p:sp>
        <p:nvSpPr>
          <p:cNvPr id="6" name="Slide Number Placeholder 5"/>
          <p:cNvSpPr>
            <a:spLocks noGrp="1"/>
          </p:cNvSpPr>
          <p:nvPr>
            <p:ph type="sldNum" sz="quarter" idx="12"/>
          </p:nvPr>
        </p:nvSpPr>
        <p:spPr/>
        <p:txBody>
          <a:bodyPr/>
          <a:lstStyle/>
          <a:p>
            <a:fld id="{4802A196-5FAA-44EB-A2C9-E54E7FF4E0B9}" type="slidenum">
              <a:rPr lang="ar-SA"/>
              <a:pPr/>
              <a:t>17</a:t>
            </a:fld>
            <a:endParaRPr lang="en-US"/>
          </a:p>
        </p:txBody>
      </p:sp>
    </p:spTree>
    <p:extLst>
      <p:ext uri="{BB962C8B-B14F-4D97-AF65-F5344CB8AC3E}">
        <p14:creationId xmlns:p14="http://schemas.microsoft.com/office/powerpoint/2010/main" val="365960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0" y="0"/>
            <a:ext cx="9144000" cy="1295400"/>
          </a:xfrm>
        </p:spPr>
        <p:style>
          <a:lnRef idx="1">
            <a:schemeClr val="accent4"/>
          </a:lnRef>
          <a:fillRef idx="2">
            <a:schemeClr val="accent4"/>
          </a:fillRef>
          <a:effectRef idx="1">
            <a:schemeClr val="accent4"/>
          </a:effectRef>
          <a:fontRef idx="minor">
            <a:schemeClr val="dk1"/>
          </a:fontRef>
        </p:style>
        <p:txBody>
          <a:bodyPr>
            <a:flatTx/>
          </a:bodyPr>
          <a:lstStyle/>
          <a:p>
            <a:r>
              <a:rPr lang="en-US" sz="4000" dirty="0">
                <a:solidFill>
                  <a:srgbClr val="FFFF00"/>
                </a:solidFill>
              </a:rPr>
              <a:t>Compound FRAMESET Divisions</a:t>
            </a:r>
          </a:p>
        </p:txBody>
      </p:sp>
      <p:sp>
        <p:nvSpPr>
          <p:cNvPr id="99331" name="Rectangle 3"/>
          <p:cNvSpPr>
            <a:spLocks noGrp="1" noChangeArrowheads="1"/>
          </p:cNvSpPr>
          <p:nvPr>
            <p:ph sz="half" idx="1"/>
          </p:nvPr>
        </p:nvSpPr>
        <p:spPr>
          <a:xfrm>
            <a:off x="0" y="1295400"/>
            <a:ext cx="9144000" cy="5562600"/>
          </a:xfrm>
        </p:spPr>
        <p:style>
          <a:lnRef idx="1">
            <a:schemeClr val="accent1"/>
          </a:lnRef>
          <a:fillRef idx="2">
            <a:schemeClr val="accent1"/>
          </a:fillRef>
          <a:effectRef idx="1">
            <a:schemeClr val="accent1"/>
          </a:effectRef>
          <a:fontRef idx="minor">
            <a:schemeClr val="dk1"/>
          </a:fontRef>
        </p:style>
        <p:txBody>
          <a:bodyPr/>
          <a:lstStyle/>
          <a:p>
            <a:pPr>
              <a:lnSpc>
                <a:spcPct val="80000"/>
              </a:lnSpc>
              <a:buFontTx/>
              <a:buNone/>
            </a:pPr>
            <a:r>
              <a:rPr lang="en-US" sz="2400" dirty="0"/>
              <a:t>&lt;html&gt;</a:t>
            </a:r>
          </a:p>
          <a:p>
            <a:pPr>
              <a:lnSpc>
                <a:spcPct val="80000"/>
              </a:lnSpc>
              <a:buFontTx/>
              <a:buNone/>
            </a:pPr>
            <a:r>
              <a:rPr lang="en-US" sz="3200" b="1" dirty="0">
                <a:solidFill>
                  <a:srgbClr val="008000"/>
                </a:solidFill>
              </a:rPr>
              <a:t>&lt;head&gt;</a:t>
            </a:r>
          </a:p>
          <a:p>
            <a:pPr>
              <a:lnSpc>
                <a:spcPct val="80000"/>
              </a:lnSpc>
              <a:buFontTx/>
              <a:buNone/>
            </a:pPr>
            <a:r>
              <a:rPr lang="en-US" sz="2400" b="1" dirty="0">
                <a:solidFill>
                  <a:srgbClr val="0000CC"/>
                </a:solidFill>
              </a:rPr>
              <a:t>&lt;frameset rows=“120,*”&gt;</a:t>
            </a:r>
          </a:p>
          <a:p>
            <a:pPr>
              <a:lnSpc>
                <a:spcPct val="80000"/>
              </a:lnSpc>
              <a:buFontTx/>
              <a:buNone/>
            </a:pPr>
            <a:r>
              <a:rPr lang="en-US" sz="2400" dirty="0"/>
              <a:t>&lt;frame </a:t>
            </a:r>
            <a:r>
              <a:rPr lang="en-US" sz="2400" dirty="0" err="1"/>
              <a:t>src</a:t>
            </a:r>
            <a:r>
              <a:rPr lang="en-US" sz="2400" dirty="0"/>
              <a:t>=“banner_file.html” </a:t>
            </a:r>
            <a:r>
              <a:rPr lang="en-US" sz="2400" dirty="0" err="1"/>
              <a:t>name”banner</a:t>
            </a:r>
            <a:r>
              <a:rPr lang="en-US" sz="2400" dirty="0"/>
              <a:t>”&gt;</a:t>
            </a:r>
          </a:p>
          <a:p>
            <a:pPr>
              <a:lnSpc>
                <a:spcPct val="80000"/>
              </a:lnSpc>
              <a:buFontTx/>
              <a:buNone/>
            </a:pPr>
            <a:r>
              <a:rPr lang="en-US" sz="2400" b="1" dirty="0">
                <a:solidFill>
                  <a:srgbClr val="0000CC"/>
                </a:solidFill>
              </a:rPr>
              <a:t>&lt;frameset cols=“120,*”&gt;</a:t>
            </a:r>
          </a:p>
          <a:p>
            <a:pPr>
              <a:lnSpc>
                <a:spcPct val="80000"/>
              </a:lnSpc>
              <a:buFontTx/>
              <a:buNone/>
            </a:pPr>
            <a:r>
              <a:rPr lang="en-US" sz="2400" b="1" dirty="0">
                <a:solidFill>
                  <a:srgbClr val="FF0000"/>
                </a:solidFill>
              </a:rPr>
              <a:t>&lt;frame </a:t>
            </a:r>
            <a:r>
              <a:rPr lang="en-US" sz="2400" b="1" dirty="0" err="1">
                <a:solidFill>
                  <a:srgbClr val="FF0000"/>
                </a:solidFill>
              </a:rPr>
              <a:t>src</a:t>
            </a:r>
            <a:r>
              <a:rPr lang="en-US" sz="2400" b="1" dirty="0">
                <a:solidFill>
                  <a:srgbClr val="FF0000"/>
                </a:solidFill>
              </a:rPr>
              <a:t>=“links_file.html” name=“links”&gt;</a:t>
            </a:r>
          </a:p>
          <a:p>
            <a:pPr>
              <a:lnSpc>
                <a:spcPct val="80000"/>
              </a:lnSpc>
              <a:buFontTx/>
              <a:buNone/>
            </a:pPr>
            <a:r>
              <a:rPr lang="en-US" sz="2400" b="1" dirty="0">
                <a:solidFill>
                  <a:srgbClr val="990000"/>
                </a:solidFill>
              </a:rPr>
              <a:t>&lt;frame </a:t>
            </a:r>
            <a:r>
              <a:rPr lang="en-US" sz="2400" b="1" dirty="0" err="1">
                <a:solidFill>
                  <a:srgbClr val="990000"/>
                </a:solidFill>
              </a:rPr>
              <a:t>src</a:t>
            </a:r>
            <a:r>
              <a:rPr lang="en-US" sz="2400" b="1" dirty="0">
                <a:solidFill>
                  <a:srgbClr val="990000"/>
                </a:solidFill>
              </a:rPr>
              <a:t>=“content_file.html” name=“content”&gt;</a:t>
            </a:r>
          </a:p>
          <a:p>
            <a:pPr>
              <a:lnSpc>
                <a:spcPct val="90000"/>
              </a:lnSpc>
              <a:buFontTx/>
              <a:buNone/>
            </a:pPr>
            <a:r>
              <a:rPr lang="en-US" sz="2400" b="1" dirty="0">
                <a:solidFill>
                  <a:srgbClr val="0000FF"/>
                </a:solidFill>
              </a:rPr>
              <a:t>&lt;/frameset&gt;</a:t>
            </a:r>
          </a:p>
          <a:p>
            <a:pPr>
              <a:lnSpc>
                <a:spcPct val="90000"/>
              </a:lnSpc>
              <a:buFontTx/>
              <a:buNone/>
            </a:pPr>
            <a:r>
              <a:rPr lang="en-US" sz="2400" b="1" dirty="0">
                <a:solidFill>
                  <a:srgbClr val="0000FF"/>
                </a:solidFill>
              </a:rPr>
              <a:t>&lt;/frameset&gt;</a:t>
            </a:r>
          </a:p>
          <a:p>
            <a:pPr>
              <a:lnSpc>
                <a:spcPct val="90000"/>
              </a:lnSpc>
              <a:buFontTx/>
              <a:buNone/>
            </a:pPr>
            <a:r>
              <a:rPr lang="en-US" sz="3200" b="1" dirty="0">
                <a:solidFill>
                  <a:srgbClr val="008000"/>
                </a:solidFill>
              </a:rPr>
              <a:t>&lt;/head&gt;</a:t>
            </a:r>
          </a:p>
          <a:p>
            <a:pPr>
              <a:lnSpc>
                <a:spcPct val="80000"/>
              </a:lnSpc>
              <a:buFontTx/>
              <a:buNone/>
            </a:pPr>
            <a:endParaRPr lang="en-US" sz="2400" b="1" dirty="0">
              <a:solidFill>
                <a:srgbClr val="990000"/>
              </a:solidFill>
            </a:endParaRPr>
          </a:p>
        </p:txBody>
      </p:sp>
      <p:sp>
        <p:nvSpPr>
          <p:cNvPr id="7" name="Slide Number Placeholder 6"/>
          <p:cNvSpPr>
            <a:spLocks noGrp="1"/>
          </p:cNvSpPr>
          <p:nvPr>
            <p:ph type="sldNum" sz="quarter" idx="12"/>
          </p:nvPr>
        </p:nvSpPr>
        <p:spPr/>
        <p:txBody>
          <a:bodyPr/>
          <a:lstStyle/>
          <a:p>
            <a:fld id="{AFAFFA34-5DFD-448C-82E2-8F80916B29EA}" type="slidenum">
              <a:rPr lang="ar-SA"/>
              <a:pPr/>
              <a:t>18</a:t>
            </a:fld>
            <a:endParaRPr lang="en-US"/>
          </a:p>
        </p:txBody>
      </p:sp>
    </p:spTree>
    <p:extLst>
      <p:ext uri="{BB962C8B-B14F-4D97-AF65-F5344CB8AC3E}">
        <p14:creationId xmlns:p14="http://schemas.microsoft.com/office/powerpoint/2010/main" val="405675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0"/>
            <a:ext cx="9144000" cy="2133600"/>
          </a:xfrm>
        </p:spPr>
        <p:style>
          <a:lnRef idx="1">
            <a:schemeClr val="accent4"/>
          </a:lnRef>
          <a:fillRef idx="2">
            <a:schemeClr val="accent4"/>
          </a:fillRef>
          <a:effectRef idx="1">
            <a:schemeClr val="accent4"/>
          </a:effectRef>
          <a:fontRef idx="minor">
            <a:schemeClr val="dk1"/>
          </a:fontRef>
        </p:style>
        <p:txBody>
          <a:bodyPr/>
          <a:lstStyle/>
          <a:p>
            <a:pPr algn="l"/>
            <a:r>
              <a:rPr lang="en-US" dirty="0">
                <a:solidFill>
                  <a:srgbClr val="FFFF00"/>
                </a:solidFill>
              </a:rPr>
              <a:t>Compound FRAMESET Divisions</a:t>
            </a:r>
            <a:br>
              <a:rPr lang="en-US" dirty="0">
                <a:solidFill>
                  <a:srgbClr val="FFFF00"/>
                </a:solidFill>
              </a:rPr>
            </a:br>
            <a:r>
              <a:rPr lang="en-US" sz="2800" dirty="0">
                <a:solidFill>
                  <a:schemeClr val="bg1"/>
                </a:solidFill>
              </a:rPr>
              <a:t>You may want to create a frames design with a combination of rows and columns.</a:t>
            </a:r>
          </a:p>
        </p:txBody>
      </p:sp>
      <p:sp>
        <p:nvSpPr>
          <p:cNvPr id="12" name="Slide Number Placeholder 11"/>
          <p:cNvSpPr>
            <a:spLocks noGrp="1"/>
          </p:cNvSpPr>
          <p:nvPr>
            <p:ph type="sldNum" sz="quarter" idx="12"/>
          </p:nvPr>
        </p:nvSpPr>
        <p:spPr/>
        <p:txBody>
          <a:bodyPr/>
          <a:lstStyle/>
          <a:p>
            <a:fld id="{39FDF613-8125-4504-A518-B19E740E5812}" type="slidenum">
              <a:rPr lang="ar-SA"/>
              <a:pPr/>
              <a:t>19</a:t>
            </a:fld>
            <a:endParaRPr lang="en-US"/>
          </a:p>
        </p:txBody>
      </p:sp>
      <p:grpSp>
        <p:nvGrpSpPr>
          <p:cNvPr id="154627" name="Group 3"/>
          <p:cNvGrpSpPr>
            <a:grpSpLocks/>
          </p:cNvGrpSpPr>
          <p:nvPr/>
        </p:nvGrpSpPr>
        <p:grpSpPr bwMode="auto">
          <a:xfrm>
            <a:off x="0" y="2133600"/>
            <a:ext cx="9144000" cy="4648200"/>
            <a:chOff x="2880" y="1440"/>
            <a:chExt cx="6660" cy="3420"/>
          </a:xfrm>
        </p:grpSpPr>
        <p:sp>
          <p:nvSpPr>
            <p:cNvPr id="154628" name="Rectangle 4"/>
            <p:cNvSpPr>
              <a:spLocks noChangeArrowheads="1"/>
            </p:cNvSpPr>
            <p:nvPr/>
          </p:nvSpPr>
          <p:spPr bwMode="auto">
            <a:xfrm>
              <a:off x="2880" y="1440"/>
              <a:ext cx="6660" cy="34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en-US"/>
            </a:p>
          </p:txBody>
        </p:sp>
        <p:sp>
          <p:nvSpPr>
            <p:cNvPr id="154629" name="Line 5"/>
            <p:cNvSpPr>
              <a:spLocks noChangeShapeType="1"/>
            </p:cNvSpPr>
            <p:nvPr/>
          </p:nvSpPr>
          <p:spPr bwMode="auto">
            <a:xfrm flipH="1">
              <a:off x="2880" y="2160"/>
              <a:ext cx="6660"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en-US"/>
            </a:p>
          </p:txBody>
        </p:sp>
        <p:sp>
          <p:nvSpPr>
            <p:cNvPr id="154630" name="Line 6"/>
            <p:cNvSpPr>
              <a:spLocks noChangeShapeType="1"/>
            </p:cNvSpPr>
            <p:nvPr/>
          </p:nvSpPr>
          <p:spPr bwMode="auto">
            <a:xfrm>
              <a:off x="4140" y="2160"/>
              <a:ext cx="0" cy="27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en-US"/>
            </a:p>
          </p:txBody>
        </p:sp>
        <p:sp>
          <p:nvSpPr>
            <p:cNvPr id="154631" name="Text Box 7"/>
            <p:cNvSpPr txBox="1">
              <a:spLocks noChangeArrowheads="1"/>
            </p:cNvSpPr>
            <p:nvPr/>
          </p:nvSpPr>
          <p:spPr bwMode="auto">
            <a:xfrm>
              <a:off x="4860" y="1620"/>
              <a:ext cx="2700" cy="36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en-US" sz="2800" b="1">
                  <a:solidFill>
                    <a:schemeClr val="tx2"/>
                  </a:solidFill>
                  <a:latin typeface="Times New Roman" pitchFamily="18" charset="0"/>
                </a:rPr>
                <a:t>Banner File</a:t>
              </a:r>
            </a:p>
          </p:txBody>
        </p:sp>
        <p:sp>
          <p:nvSpPr>
            <p:cNvPr id="154632" name="Text Box 8"/>
            <p:cNvSpPr txBox="1">
              <a:spLocks noChangeArrowheads="1"/>
            </p:cNvSpPr>
            <p:nvPr/>
          </p:nvSpPr>
          <p:spPr bwMode="auto">
            <a:xfrm>
              <a:off x="5400" y="3060"/>
              <a:ext cx="2700" cy="36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en-US" sz="2800" b="1">
                  <a:solidFill>
                    <a:schemeClr val="tx2"/>
                  </a:solidFill>
                  <a:latin typeface="Times New Roman" pitchFamily="18" charset="0"/>
                </a:rPr>
                <a:t>Contents File</a:t>
              </a:r>
            </a:p>
          </p:txBody>
        </p:sp>
        <p:sp>
          <p:nvSpPr>
            <p:cNvPr id="154633" name="Text Box 9"/>
            <p:cNvSpPr txBox="1">
              <a:spLocks noChangeArrowheads="1"/>
            </p:cNvSpPr>
            <p:nvPr/>
          </p:nvSpPr>
          <p:spPr bwMode="auto">
            <a:xfrm>
              <a:off x="3060" y="2700"/>
              <a:ext cx="900" cy="126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r>
                <a:rPr lang="en-US" sz="2800" b="1">
                  <a:solidFill>
                    <a:schemeClr val="tx2"/>
                  </a:solidFill>
                  <a:latin typeface="Times New Roman" pitchFamily="18" charset="0"/>
                </a:rPr>
                <a:t>Links</a:t>
              </a:r>
            </a:p>
            <a:p>
              <a:r>
                <a:rPr lang="en-US" sz="2800" b="1">
                  <a:solidFill>
                    <a:schemeClr val="tx2"/>
                  </a:solidFill>
                  <a:latin typeface="Times New Roman" pitchFamily="18" charset="0"/>
                </a:rPr>
                <a:t>File</a:t>
              </a:r>
            </a:p>
          </p:txBody>
        </p:sp>
      </p:grpSp>
    </p:spTree>
    <p:extLst>
      <p:ext uri="{BB962C8B-B14F-4D97-AF65-F5344CB8AC3E}">
        <p14:creationId xmlns:p14="http://schemas.microsoft.com/office/powerpoint/2010/main" val="31372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 y="0"/>
            <a:ext cx="9144001" cy="1143000"/>
          </a:xfrm>
        </p:spPr>
        <p:style>
          <a:lnRef idx="1">
            <a:schemeClr val="accent4"/>
          </a:lnRef>
          <a:fillRef idx="2">
            <a:schemeClr val="accent4"/>
          </a:fillRef>
          <a:effectRef idx="1">
            <a:schemeClr val="accent4"/>
          </a:effectRef>
          <a:fontRef idx="minor">
            <a:schemeClr val="dk1"/>
          </a:fontRef>
        </p:style>
        <p:txBody>
          <a:bodyPr/>
          <a:lstStyle/>
          <a:p>
            <a:r>
              <a:rPr lang="en-US" dirty="0"/>
              <a:t>Menu &amp; Drop Down Menu</a:t>
            </a:r>
          </a:p>
        </p:txBody>
      </p:sp>
      <p:sp>
        <p:nvSpPr>
          <p:cNvPr id="2" name="Content Placeholder 1"/>
          <p:cNvSpPr>
            <a:spLocks noGrp="1"/>
          </p:cNvSpPr>
          <p:nvPr>
            <p:ph idx="1"/>
          </p:nvPr>
        </p:nvSpPr>
        <p:spPr>
          <a:xfrm>
            <a:off x="0" y="1143000"/>
            <a:ext cx="9144000" cy="5715000"/>
          </a:xfrm>
        </p:spPr>
        <p:style>
          <a:lnRef idx="1">
            <a:schemeClr val="accent1"/>
          </a:lnRef>
          <a:fillRef idx="2">
            <a:schemeClr val="accent1"/>
          </a:fillRef>
          <a:effectRef idx="1">
            <a:schemeClr val="accent1"/>
          </a:effectRef>
          <a:fontRef idx="minor">
            <a:schemeClr val="dk1"/>
          </a:fontRef>
        </p:style>
        <p:txBody>
          <a:bodyPr>
            <a:normAutofit/>
          </a:bodyPr>
          <a:lstStyle/>
          <a:p>
            <a:r>
              <a:rPr lang="it-IT" dirty="0"/>
              <a:t>&lt;ul class="main"&gt;</a:t>
            </a:r>
          </a:p>
          <a:p>
            <a:r>
              <a:rPr lang="it-IT" dirty="0"/>
              <a:t>&lt;li&gt;&lt;a href="#"&gt;Home&lt;/a&gt;&lt;/li&gt;</a:t>
            </a:r>
          </a:p>
          <a:p>
            <a:r>
              <a:rPr lang="it-IT" dirty="0"/>
              <a:t>&lt;li&gt;&lt;a href="#"&gt;About Us&lt;/a&gt;&lt;/li&gt;</a:t>
            </a:r>
          </a:p>
          <a:p>
            <a:r>
              <a:rPr lang="it-IT" dirty="0"/>
              <a:t>&lt;li&gt;&lt;a href="#"&gt;Drop Down&lt;/a&gt;</a:t>
            </a:r>
          </a:p>
          <a:p>
            <a:r>
              <a:rPr lang="it-IT" dirty="0"/>
              <a:t>&lt;ul class="sub"&gt;&lt;li&gt;&lt;a href="#"&gt;Logout&lt;/a&gt;&lt;/li&gt;&lt;li&gt;&lt;a href="#"&gt;Settings&lt;/a&gt;&lt;/li&gt;&lt;/ul&gt;</a:t>
            </a:r>
          </a:p>
          <a:p>
            <a:r>
              <a:rPr lang="it-IT" dirty="0"/>
              <a:t>&lt;/li&gt;</a:t>
            </a:r>
          </a:p>
          <a:p>
            <a:r>
              <a:rPr lang="it-IT" dirty="0"/>
              <a:t>&lt;/ul&gt;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828800"/>
            <a:ext cx="2124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39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Grp="1" noChangeArrowheads="1"/>
          </p:cNvSpPr>
          <p:nvPr>
            <p:ph type="title"/>
          </p:nvPr>
        </p:nvSpPr>
        <p:spPr>
          <a:xfrm>
            <a:off x="0" y="0"/>
            <a:ext cx="9144000" cy="1295400"/>
          </a:xfrm>
          <a:ln/>
        </p:spPr>
        <p:style>
          <a:lnRef idx="1">
            <a:schemeClr val="accent4"/>
          </a:lnRef>
          <a:fillRef idx="2">
            <a:schemeClr val="accent4"/>
          </a:fillRef>
          <a:effectRef idx="1">
            <a:schemeClr val="accent4"/>
          </a:effectRef>
          <a:fontRef idx="minor">
            <a:schemeClr val="dk1"/>
          </a:fontRef>
        </p:style>
        <p:txBody>
          <a:bodyPr>
            <a:normAutofit/>
            <a:flatTx/>
          </a:bodyPr>
          <a:lstStyle/>
          <a:p>
            <a:r>
              <a:rPr lang="en-US" dirty="0">
                <a:solidFill>
                  <a:srgbClr val="FFFF00"/>
                </a:solidFill>
              </a:rPr>
              <a:t>Compound FRAMESET Divisions  Example</a:t>
            </a:r>
          </a:p>
        </p:txBody>
      </p:sp>
      <p:sp>
        <p:nvSpPr>
          <p:cNvPr id="147459" name="Rectangle 3"/>
          <p:cNvSpPr>
            <a:spLocks noGrp="1" noChangeArrowheads="1"/>
          </p:cNvSpPr>
          <p:nvPr>
            <p:ph idx="1"/>
          </p:nvPr>
        </p:nvSpPr>
        <p:spPr>
          <a:xfrm>
            <a:off x="0" y="1295400"/>
            <a:ext cx="9144000" cy="5562600"/>
          </a:xfrm>
        </p:spPr>
        <p:style>
          <a:lnRef idx="1">
            <a:schemeClr val="accent1"/>
          </a:lnRef>
          <a:fillRef idx="2">
            <a:schemeClr val="accent1"/>
          </a:fillRef>
          <a:effectRef idx="1">
            <a:schemeClr val="accent1"/>
          </a:effectRef>
          <a:fontRef idx="minor">
            <a:schemeClr val="dk1"/>
          </a:fontRef>
        </p:style>
        <p:txBody>
          <a:bodyPr/>
          <a:lstStyle/>
          <a:p>
            <a:pPr>
              <a:lnSpc>
                <a:spcPct val="90000"/>
              </a:lnSpc>
              <a:buFontTx/>
              <a:buNone/>
            </a:pPr>
            <a:r>
              <a:rPr lang="en-US" sz="2800" b="1" dirty="0">
                <a:solidFill>
                  <a:srgbClr val="0000FF"/>
                </a:solidFill>
              </a:rPr>
              <a:t>&lt;HEAD&gt;</a:t>
            </a:r>
          </a:p>
          <a:p>
            <a:pPr>
              <a:lnSpc>
                <a:spcPct val="90000"/>
              </a:lnSpc>
              <a:buFontTx/>
              <a:buNone/>
            </a:pPr>
            <a:r>
              <a:rPr lang="en-US" sz="2800" b="1" dirty="0">
                <a:solidFill>
                  <a:srgbClr val="FF0000"/>
                </a:solidFill>
              </a:rPr>
              <a:t>&lt;FRAMESET ROWS="25%,50%,25%”</a:t>
            </a:r>
            <a:endParaRPr lang="ar-SA" sz="2800" b="1" dirty="0">
              <a:solidFill>
                <a:srgbClr val="FF0000"/>
              </a:solidFill>
            </a:endParaRPr>
          </a:p>
          <a:p>
            <a:pPr>
              <a:lnSpc>
                <a:spcPct val="90000"/>
              </a:lnSpc>
              <a:buFontTx/>
              <a:buNone/>
            </a:pPr>
            <a:r>
              <a:rPr lang="en-US" sz="2800" b="1" dirty="0"/>
              <a:t>			&lt;FRAME SRC=""&gt;</a:t>
            </a:r>
          </a:p>
          <a:p>
            <a:pPr>
              <a:lnSpc>
                <a:spcPct val="90000"/>
              </a:lnSpc>
              <a:buFontTx/>
              <a:buNone/>
            </a:pPr>
            <a:r>
              <a:rPr lang="en-US" sz="2800" b="1" dirty="0"/>
              <a:t>&lt;FRAMESET COLS="25%,*"&gt;</a:t>
            </a:r>
          </a:p>
          <a:p>
            <a:pPr>
              <a:lnSpc>
                <a:spcPct val="90000"/>
              </a:lnSpc>
              <a:buFontTx/>
              <a:buNone/>
            </a:pPr>
            <a:r>
              <a:rPr lang="en-US" sz="2800" b="1" dirty="0">
                <a:solidFill>
                  <a:srgbClr val="33CC33"/>
                </a:solidFill>
              </a:rPr>
              <a:t>				</a:t>
            </a:r>
            <a:r>
              <a:rPr lang="en-US" sz="2800" b="1" dirty="0">
                <a:solidFill>
                  <a:srgbClr val="A50021"/>
                </a:solidFill>
              </a:rPr>
              <a:t>&lt;FRAME SRC=""&gt;</a:t>
            </a:r>
          </a:p>
          <a:p>
            <a:pPr>
              <a:lnSpc>
                <a:spcPct val="90000"/>
              </a:lnSpc>
              <a:buFontTx/>
              <a:buNone/>
            </a:pPr>
            <a:r>
              <a:rPr lang="en-US" sz="2800" b="1" dirty="0">
                <a:solidFill>
                  <a:srgbClr val="A50021"/>
                </a:solidFill>
              </a:rPr>
              <a:t>				&lt;FRAME SRC=""&gt;</a:t>
            </a:r>
          </a:p>
          <a:p>
            <a:pPr>
              <a:lnSpc>
                <a:spcPct val="90000"/>
              </a:lnSpc>
              <a:buFontTx/>
              <a:buNone/>
            </a:pPr>
            <a:r>
              <a:rPr lang="en-US" sz="2800" b="1" dirty="0">
                <a:solidFill>
                  <a:srgbClr val="33CC33"/>
                </a:solidFill>
              </a:rPr>
              <a:t>					</a:t>
            </a:r>
            <a:r>
              <a:rPr lang="en-US" sz="2800" b="1" dirty="0"/>
              <a:t>&lt;/FRAMESET&gt;</a:t>
            </a:r>
          </a:p>
          <a:p>
            <a:pPr>
              <a:lnSpc>
                <a:spcPct val="90000"/>
              </a:lnSpc>
              <a:buFontTx/>
              <a:buNone/>
            </a:pPr>
            <a:r>
              <a:rPr lang="en-US" sz="2800" b="1" dirty="0"/>
              <a:t>			&lt;FRAME SRC=""&gt;</a:t>
            </a:r>
          </a:p>
          <a:p>
            <a:pPr>
              <a:lnSpc>
                <a:spcPct val="90000"/>
              </a:lnSpc>
              <a:buFontTx/>
              <a:buNone/>
            </a:pPr>
            <a:r>
              <a:rPr lang="en-US" sz="2800" b="1" dirty="0">
                <a:solidFill>
                  <a:srgbClr val="FF0000"/>
                </a:solidFill>
              </a:rPr>
              <a:t>&lt;/FRAMESET&gt;</a:t>
            </a:r>
          </a:p>
          <a:p>
            <a:pPr>
              <a:lnSpc>
                <a:spcPct val="90000"/>
              </a:lnSpc>
              <a:buFontTx/>
              <a:buNone/>
            </a:pPr>
            <a:r>
              <a:rPr lang="en-US" sz="2800" b="1" dirty="0">
                <a:solidFill>
                  <a:srgbClr val="0000FF"/>
                </a:solidFill>
              </a:rPr>
              <a:t>&lt;/HEAD&gt;</a:t>
            </a:r>
          </a:p>
        </p:txBody>
      </p:sp>
      <p:sp>
        <p:nvSpPr>
          <p:cNvPr id="6" name="Slide Number Placeholder 5"/>
          <p:cNvSpPr>
            <a:spLocks noGrp="1"/>
          </p:cNvSpPr>
          <p:nvPr>
            <p:ph type="sldNum" sz="quarter" idx="12"/>
          </p:nvPr>
        </p:nvSpPr>
        <p:spPr/>
        <p:txBody>
          <a:bodyPr/>
          <a:lstStyle/>
          <a:p>
            <a:fld id="{E7AB6363-E9D7-4D5B-87D3-2A49BE471506}" type="slidenum">
              <a:rPr lang="ar-SA"/>
              <a:pPr/>
              <a:t>20</a:t>
            </a:fld>
            <a:endParaRPr lang="en-US"/>
          </a:p>
        </p:txBody>
      </p:sp>
    </p:spTree>
    <p:extLst>
      <p:ext uri="{BB962C8B-B14F-4D97-AF65-F5344CB8AC3E}">
        <p14:creationId xmlns:p14="http://schemas.microsoft.com/office/powerpoint/2010/main" val="523429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5"/>
          <p:cNvSpPr>
            <a:spLocks noGrp="1" noChangeArrowheads="1"/>
          </p:cNvSpPr>
          <p:nvPr>
            <p:ph type="title"/>
          </p:nvPr>
        </p:nvSpPr>
        <p:spPr>
          <a:xfrm>
            <a:off x="0" y="0"/>
            <a:ext cx="9144000" cy="838200"/>
          </a:xfrm>
          <a:ln/>
        </p:spPr>
        <p:style>
          <a:lnRef idx="1">
            <a:schemeClr val="accent4"/>
          </a:lnRef>
          <a:fillRef idx="2">
            <a:schemeClr val="accent4"/>
          </a:fillRef>
          <a:effectRef idx="1">
            <a:schemeClr val="accent4"/>
          </a:effectRef>
          <a:fontRef idx="minor">
            <a:schemeClr val="dk1"/>
          </a:fontRef>
        </p:style>
        <p:txBody>
          <a:bodyPr>
            <a:normAutofit/>
            <a:flatTx/>
          </a:bodyPr>
          <a:lstStyle/>
          <a:p>
            <a:r>
              <a:rPr lang="en-US" dirty="0">
                <a:solidFill>
                  <a:srgbClr val="FFFF00"/>
                </a:solidFill>
              </a:rPr>
              <a:t>Output</a:t>
            </a:r>
          </a:p>
        </p:txBody>
      </p:sp>
      <p:sp>
        <p:nvSpPr>
          <p:cNvPr id="6" name="Slide Number Placeholder 5"/>
          <p:cNvSpPr>
            <a:spLocks noGrp="1"/>
          </p:cNvSpPr>
          <p:nvPr>
            <p:ph type="sldNum" sz="quarter" idx="12"/>
          </p:nvPr>
        </p:nvSpPr>
        <p:spPr/>
        <p:txBody>
          <a:bodyPr/>
          <a:lstStyle/>
          <a:p>
            <a:fld id="{2D200900-65BB-485E-A292-CC1CBDAF735A}" type="slidenum">
              <a:rPr lang="ar-SA"/>
              <a:pPr/>
              <a:t>21</a:t>
            </a:fld>
            <a:endParaRPr lang="en-US"/>
          </a:p>
        </p:txBody>
      </p:sp>
      <p:pic>
        <p:nvPicPr>
          <p:cNvPr id="148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38200"/>
            <a:ext cx="9220201"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10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9A5B6A5-73A1-408F-A209-8DD43033CEEF}" type="slidenum">
              <a:rPr lang="ar-SA"/>
              <a:pPr/>
              <a:t>22</a:t>
            </a:fld>
            <a:endParaRPr lang="en-US"/>
          </a:p>
        </p:txBody>
      </p:sp>
      <p:pic>
        <p:nvPicPr>
          <p:cNvPr id="157701" name="Picture 5" descr="FIG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9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34710D1-6CBF-4EE1-8DC3-1A1AB4FFCDCD}" type="slidenum">
              <a:rPr lang="ar-SA"/>
              <a:pPr/>
              <a:t>23</a:t>
            </a:fld>
            <a:endParaRPr lang="en-US"/>
          </a:p>
        </p:txBody>
      </p:sp>
      <p:pic>
        <p:nvPicPr>
          <p:cNvPr id="156677" name="Picture 5" descr="FIG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926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599E583-6797-4AF1-BA83-02B79250649A}" type="slidenum">
              <a:rPr lang="ar-SA"/>
              <a:pPr/>
              <a:t>24</a:t>
            </a:fld>
            <a:endParaRPr lang="en-US"/>
          </a:p>
        </p:txBody>
      </p:sp>
      <p:pic>
        <p:nvPicPr>
          <p:cNvPr id="155652" name="Picture 4" descr="FIG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3538"/>
            <a:ext cx="8305800" cy="623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595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idx="1"/>
          </p:nvPr>
        </p:nvSpPr>
        <p:spPr>
          <a:xfrm>
            <a:off x="0" y="0"/>
            <a:ext cx="9144000" cy="6858000"/>
          </a:xfrm>
          <a:ln/>
        </p:spPr>
        <p:style>
          <a:lnRef idx="1">
            <a:schemeClr val="accent1"/>
          </a:lnRef>
          <a:fillRef idx="2">
            <a:schemeClr val="accent1"/>
          </a:fillRef>
          <a:effectRef idx="1">
            <a:schemeClr val="accent1"/>
          </a:effectRef>
          <a:fontRef idx="minor">
            <a:schemeClr val="dk1"/>
          </a:fontRef>
        </p:style>
        <p:txBody>
          <a:bodyPr/>
          <a:lstStyle/>
          <a:p>
            <a:pPr algn="ctr">
              <a:buFontTx/>
              <a:buNone/>
            </a:pPr>
            <a:r>
              <a:rPr lang="en-US" sz="3600" b="1" dirty="0"/>
              <a:t>  Frame Formatting</a:t>
            </a:r>
          </a:p>
          <a:p>
            <a:r>
              <a:rPr lang="en-US" sz="2800" b="1" dirty="0"/>
              <a:t>Example:</a:t>
            </a:r>
          </a:p>
          <a:p>
            <a:pPr lvl="2"/>
            <a:endParaRPr lang="en-US" sz="2800" b="1" dirty="0"/>
          </a:p>
          <a:p>
            <a:pPr lvl="2">
              <a:buFontTx/>
              <a:buNone/>
            </a:pPr>
            <a:r>
              <a:rPr lang="en-US" sz="2800" b="1" dirty="0">
                <a:solidFill>
                  <a:srgbClr val="FF0000"/>
                </a:solidFill>
              </a:rPr>
              <a:t>&lt;frameset rows=“20%, *, 20%”&gt;</a:t>
            </a:r>
          </a:p>
          <a:p>
            <a:pPr lvl="2">
              <a:buFontTx/>
              <a:buNone/>
            </a:pPr>
            <a:r>
              <a:rPr lang="en-US" sz="2800" b="1" dirty="0"/>
              <a:t>		</a:t>
            </a:r>
            <a:r>
              <a:rPr lang="en-US" sz="2800" b="1" dirty="0">
                <a:solidFill>
                  <a:srgbClr val="0000FF"/>
                </a:solidFill>
              </a:rPr>
              <a:t>&lt;frame </a:t>
            </a:r>
            <a:r>
              <a:rPr lang="en-US" sz="2800" b="1" dirty="0" err="1">
                <a:solidFill>
                  <a:srgbClr val="0000FF"/>
                </a:solidFill>
              </a:rPr>
              <a:t>src</a:t>
            </a:r>
            <a:r>
              <a:rPr lang="en-US" sz="2800" b="1" dirty="0">
                <a:solidFill>
                  <a:srgbClr val="0000FF"/>
                </a:solidFill>
              </a:rPr>
              <a:t>=“header.html” </a:t>
            </a:r>
            <a:r>
              <a:rPr lang="en-US" sz="2800" b="1" dirty="0" err="1">
                <a:solidFill>
                  <a:srgbClr val="0000FF"/>
                </a:solidFill>
              </a:rPr>
              <a:t>noresize</a:t>
            </a:r>
            <a:r>
              <a:rPr lang="en-US" sz="2800" b="1" dirty="0">
                <a:solidFill>
                  <a:srgbClr val="0000FF"/>
                </a:solidFill>
              </a:rPr>
              <a:t> scrolling=no&gt;</a:t>
            </a:r>
          </a:p>
          <a:p>
            <a:pPr lvl="2">
              <a:buFontTx/>
              <a:buNone/>
            </a:pPr>
            <a:r>
              <a:rPr lang="en-US" sz="2800" b="1" dirty="0">
                <a:solidFill>
                  <a:srgbClr val="0000FF"/>
                </a:solidFill>
              </a:rPr>
              <a:t>		&lt;frame </a:t>
            </a:r>
            <a:r>
              <a:rPr lang="en-US" sz="2800" b="1" dirty="0" err="1">
                <a:solidFill>
                  <a:srgbClr val="0000FF"/>
                </a:solidFill>
              </a:rPr>
              <a:t>src</a:t>
            </a:r>
            <a:r>
              <a:rPr lang="en-US" sz="2800" b="1" dirty="0">
                <a:solidFill>
                  <a:srgbClr val="0000FF"/>
                </a:solidFill>
              </a:rPr>
              <a:t>=“body.html”&gt;</a:t>
            </a:r>
          </a:p>
          <a:p>
            <a:pPr lvl="2">
              <a:buFontTx/>
              <a:buNone/>
            </a:pPr>
            <a:r>
              <a:rPr lang="en-US" sz="2800" b="1" dirty="0">
                <a:solidFill>
                  <a:srgbClr val="0000FF"/>
                </a:solidFill>
              </a:rPr>
              <a:t>		&lt;frame </a:t>
            </a:r>
            <a:r>
              <a:rPr lang="en-US" sz="2800" b="1" dirty="0" err="1">
                <a:solidFill>
                  <a:srgbClr val="0000FF"/>
                </a:solidFill>
              </a:rPr>
              <a:t>src</a:t>
            </a:r>
            <a:r>
              <a:rPr lang="en-US" sz="2800" b="1" dirty="0">
                <a:solidFill>
                  <a:srgbClr val="0000FF"/>
                </a:solidFill>
              </a:rPr>
              <a:t>=“navigationbar.html” </a:t>
            </a:r>
            <a:r>
              <a:rPr lang="en-US" sz="2800" b="1" dirty="0" err="1">
                <a:solidFill>
                  <a:schemeClr val="tx2"/>
                </a:solidFill>
              </a:rPr>
              <a:t>noresize</a:t>
            </a:r>
            <a:r>
              <a:rPr lang="en-US" sz="2800" b="1" dirty="0">
                <a:solidFill>
                  <a:srgbClr val="0000FF"/>
                </a:solidFill>
              </a:rPr>
              <a:t>   </a:t>
            </a:r>
            <a:r>
              <a:rPr lang="en-US" sz="2800" b="1" dirty="0">
                <a:solidFill>
                  <a:schemeClr val="tx2"/>
                </a:solidFill>
              </a:rPr>
              <a:t>scrolling=no</a:t>
            </a:r>
            <a:r>
              <a:rPr lang="en-US" sz="2800" b="1" dirty="0">
                <a:solidFill>
                  <a:srgbClr val="0000FF"/>
                </a:solidFill>
              </a:rPr>
              <a:t>&gt;</a:t>
            </a:r>
          </a:p>
          <a:p>
            <a:pPr lvl="2">
              <a:buFontTx/>
              <a:buNone/>
            </a:pPr>
            <a:r>
              <a:rPr lang="en-US" sz="2800" b="1" dirty="0">
                <a:solidFill>
                  <a:srgbClr val="FF0000"/>
                </a:solidFill>
              </a:rPr>
              <a:t>&lt;/frameset&gt;</a:t>
            </a:r>
          </a:p>
          <a:p>
            <a:pPr lvl="2"/>
            <a:endParaRPr lang="en-US" sz="2800" b="1" dirty="0">
              <a:solidFill>
                <a:srgbClr val="FF0000"/>
              </a:solidFill>
            </a:endParaRPr>
          </a:p>
        </p:txBody>
      </p:sp>
      <p:sp>
        <p:nvSpPr>
          <p:cNvPr id="5" name="Slide Number Placeholder 4"/>
          <p:cNvSpPr>
            <a:spLocks noGrp="1"/>
          </p:cNvSpPr>
          <p:nvPr>
            <p:ph type="sldNum" sz="quarter" idx="12"/>
          </p:nvPr>
        </p:nvSpPr>
        <p:spPr/>
        <p:txBody>
          <a:bodyPr/>
          <a:lstStyle/>
          <a:p>
            <a:fld id="{EEA81F15-462E-4F55-A837-8BF5CC78ADDC}" type="slidenum">
              <a:rPr lang="ar-SA"/>
              <a:pPr/>
              <a:t>25</a:t>
            </a:fld>
            <a:endParaRPr lang="en-US"/>
          </a:p>
        </p:txBody>
      </p:sp>
    </p:spTree>
    <p:extLst>
      <p:ext uri="{BB962C8B-B14F-4D97-AF65-F5344CB8AC3E}">
        <p14:creationId xmlns:p14="http://schemas.microsoft.com/office/powerpoint/2010/main" val="1834827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6B98800-91CC-4EC0-8789-FA799E67F85E}" type="slidenum">
              <a:rPr lang="ar-SA"/>
              <a:pPr/>
              <a:t>26</a:t>
            </a:fld>
            <a:endParaRPr lang="en-US"/>
          </a:p>
        </p:txBody>
      </p:sp>
      <p:pic>
        <p:nvPicPr>
          <p:cNvPr id="159748" name="Picture 4" descr="FIG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126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A01816-64D1-4200-9079-CBAE1B6955B9}" type="slidenum">
              <a:rPr lang="ar-SA"/>
              <a:pPr/>
              <a:t>27</a:t>
            </a:fld>
            <a:endParaRPr lang="en-US"/>
          </a:p>
        </p:txBody>
      </p:sp>
      <p:pic>
        <p:nvPicPr>
          <p:cNvPr id="158724" name="Picture 4" descr="FIG5-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41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0" y="0"/>
            <a:ext cx="9144000" cy="1189038"/>
          </a:xfrm>
          <a:ln/>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Generic Frame Formula  </a:t>
            </a:r>
          </a:p>
        </p:txBody>
      </p:sp>
      <p:sp>
        <p:nvSpPr>
          <p:cNvPr id="150531" name="Rectangle 3"/>
          <p:cNvSpPr>
            <a:spLocks noGrp="1" noChangeArrowheads="1"/>
          </p:cNvSpPr>
          <p:nvPr>
            <p:ph idx="1"/>
          </p:nvPr>
        </p:nvSpPr>
        <p:spPr>
          <a:xfrm>
            <a:off x="20782" y="1219200"/>
            <a:ext cx="9144000" cy="5638800"/>
          </a:xfrm>
        </p:spPr>
        <p:style>
          <a:lnRef idx="1">
            <a:schemeClr val="accent1"/>
          </a:lnRef>
          <a:fillRef idx="2">
            <a:schemeClr val="accent1"/>
          </a:fillRef>
          <a:effectRef idx="1">
            <a:schemeClr val="accent1"/>
          </a:effectRef>
          <a:fontRef idx="minor">
            <a:schemeClr val="dk1"/>
          </a:fontRef>
        </p:style>
        <p:txBody>
          <a:bodyPr/>
          <a:lstStyle/>
          <a:p>
            <a:pPr>
              <a:lnSpc>
                <a:spcPct val="90000"/>
              </a:lnSpc>
            </a:pPr>
            <a:r>
              <a:rPr lang="en-US" dirty="0"/>
              <a:t>The &lt;FRAME&gt; tag has six associated attributes: </a:t>
            </a:r>
            <a:r>
              <a:rPr lang="en-US" dirty="0">
                <a:solidFill>
                  <a:srgbClr val="0000FF"/>
                </a:solidFill>
              </a:rPr>
              <a:t>SRC</a:t>
            </a:r>
            <a:r>
              <a:rPr lang="en-US" dirty="0"/>
              <a:t>, </a:t>
            </a:r>
            <a:r>
              <a:rPr lang="en-US" dirty="0">
                <a:solidFill>
                  <a:srgbClr val="0000FF"/>
                </a:solidFill>
              </a:rPr>
              <a:t>NAME</a:t>
            </a:r>
            <a:r>
              <a:rPr lang="en-US" dirty="0"/>
              <a:t>, </a:t>
            </a:r>
            <a:r>
              <a:rPr lang="en-US" dirty="0">
                <a:solidFill>
                  <a:srgbClr val="0000FF"/>
                </a:solidFill>
              </a:rPr>
              <a:t>MARGINWIDTH</a:t>
            </a:r>
            <a:r>
              <a:rPr lang="en-US" dirty="0"/>
              <a:t>, </a:t>
            </a:r>
            <a:r>
              <a:rPr lang="en-US" dirty="0">
                <a:solidFill>
                  <a:srgbClr val="0000FF"/>
                </a:solidFill>
              </a:rPr>
              <a:t>MARGINHEIGHT</a:t>
            </a:r>
            <a:r>
              <a:rPr lang="en-US" dirty="0"/>
              <a:t>, </a:t>
            </a:r>
            <a:r>
              <a:rPr lang="en-US" dirty="0">
                <a:solidFill>
                  <a:srgbClr val="0000FF"/>
                </a:solidFill>
              </a:rPr>
              <a:t>SCROLLING</a:t>
            </a:r>
            <a:r>
              <a:rPr lang="en-US" dirty="0"/>
              <a:t>, and </a:t>
            </a:r>
            <a:r>
              <a:rPr lang="en-US" dirty="0">
                <a:solidFill>
                  <a:srgbClr val="0000FF"/>
                </a:solidFill>
              </a:rPr>
              <a:t>NORESIZE</a:t>
            </a:r>
            <a:r>
              <a:rPr lang="en-US" dirty="0"/>
              <a:t>. Here's a complete generic FRAME:</a:t>
            </a:r>
          </a:p>
          <a:p>
            <a:pPr>
              <a:lnSpc>
                <a:spcPct val="90000"/>
              </a:lnSpc>
            </a:pPr>
            <a:r>
              <a:rPr lang="en-US" dirty="0">
                <a:solidFill>
                  <a:srgbClr val="FF0000"/>
                </a:solidFill>
              </a:rPr>
              <a:t>&lt;</a:t>
            </a:r>
            <a:r>
              <a:rPr lang="en-US" dirty="0">
                <a:solidFill>
                  <a:srgbClr val="0000FF"/>
                </a:solidFill>
              </a:rPr>
              <a:t>FRAME</a:t>
            </a:r>
            <a:r>
              <a:rPr lang="en-US" dirty="0">
                <a:solidFill>
                  <a:srgbClr val="FF0000"/>
                </a:solidFill>
              </a:rPr>
              <a:t> SRC="</a:t>
            </a:r>
            <a:r>
              <a:rPr lang="en-US" dirty="0" err="1">
                <a:solidFill>
                  <a:srgbClr val="FF0000"/>
                </a:solidFill>
              </a:rPr>
              <a:t>url</a:t>
            </a:r>
            <a:r>
              <a:rPr lang="en-US" dirty="0">
                <a:solidFill>
                  <a:srgbClr val="FF0000"/>
                </a:solidFill>
              </a:rPr>
              <a:t>"  NAME="</a:t>
            </a:r>
            <a:r>
              <a:rPr lang="en-US" dirty="0" err="1">
                <a:solidFill>
                  <a:srgbClr val="FF0000"/>
                </a:solidFill>
              </a:rPr>
              <a:t>window_name</a:t>
            </a:r>
            <a:r>
              <a:rPr lang="en-US" dirty="0">
                <a:solidFill>
                  <a:srgbClr val="FF0000"/>
                </a:solidFill>
              </a:rPr>
              <a:t>" SCROLLING=</a:t>
            </a:r>
            <a:r>
              <a:rPr lang="en-US" dirty="0">
                <a:solidFill>
                  <a:srgbClr val="00CC00"/>
                </a:solidFill>
              </a:rPr>
              <a:t>YES|NO|AUTO </a:t>
            </a:r>
            <a:r>
              <a:rPr lang="en-US" dirty="0">
                <a:solidFill>
                  <a:srgbClr val="FF0000"/>
                </a:solidFill>
              </a:rPr>
              <a:t>MARGINWIDTH="value" MARGINHEIGHT="value" </a:t>
            </a:r>
          </a:p>
          <a:p>
            <a:pPr>
              <a:lnSpc>
                <a:spcPct val="90000"/>
              </a:lnSpc>
              <a:buFontTx/>
              <a:buNone/>
            </a:pPr>
            <a:r>
              <a:rPr lang="en-US" dirty="0">
                <a:solidFill>
                  <a:srgbClr val="FF0000"/>
                </a:solidFill>
              </a:rPr>
              <a:t>   NORESIZE&gt; </a:t>
            </a:r>
          </a:p>
        </p:txBody>
      </p:sp>
      <p:sp>
        <p:nvSpPr>
          <p:cNvPr id="6" name="Slide Number Placeholder 5"/>
          <p:cNvSpPr>
            <a:spLocks noGrp="1"/>
          </p:cNvSpPr>
          <p:nvPr>
            <p:ph type="sldNum" sz="quarter" idx="12"/>
          </p:nvPr>
        </p:nvSpPr>
        <p:spPr/>
        <p:txBody>
          <a:bodyPr/>
          <a:lstStyle/>
          <a:p>
            <a:fld id="{65342984-7A44-4532-98BE-806D6035FF84}" type="slidenum">
              <a:rPr lang="ar-SA"/>
              <a:pPr/>
              <a:t>28</a:t>
            </a:fld>
            <a:endParaRPr lang="en-US"/>
          </a:p>
        </p:txBody>
      </p:sp>
    </p:spTree>
    <p:extLst>
      <p:ext uri="{BB962C8B-B14F-4D97-AF65-F5344CB8AC3E}">
        <p14:creationId xmlns:p14="http://schemas.microsoft.com/office/powerpoint/2010/main" val="2026370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70709"/>
          </a:xfrm>
        </p:spPr>
        <p:style>
          <a:lnRef idx="1">
            <a:schemeClr val="accent4"/>
          </a:lnRef>
          <a:fillRef idx="2">
            <a:schemeClr val="accent4"/>
          </a:fillRef>
          <a:effectRef idx="1">
            <a:schemeClr val="accent4"/>
          </a:effectRef>
          <a:fontRef idx="minor">
            <a:schemeClr val="dk1"/>
          </a:fontRef>
        </p:style>
        <p:txBody>
          <a:bodyPr/>
          <a:lstStyle/>
          <a:p>
            <a:r>
              <a:rPr lang="en-US" dirty="0"/>
              <a:t>Media Query</a:t>
            </a:r>
          </a:p>
        </p:txBody>
      </p:sp>
      <p:sp>
        <p:nvSpPr>
          <p:cNvPr id="3" name="Content Placeholder 2"/>
          <p:cNvSpPr>
            <a:spLocks noGrp="1"/>
          </p:cNvSpPr>
          <p:nvPr>
            <p:ph idx="1"/>
          </p:nvPr>
        </p:nvSpPr>
        <p:spPr>
          <a:xfrm>
            <a:off x="0" y="1219200"/>
            <a:ext cx="9144000" cy="5638800"/>
          </a:xfrm>
        </p:spPr>
        <p:style>
          <a:lnRef idx="1">
            <a:schemeClr val="accent1"/>
          </a:lnRef>
          <a:fillRef idx="2">
            <a:schemeClr val="accent1"/>
          </a:fillRef>
          <a:effectRef idx="1">
            <a:schemeClr val="accent1"/>
          </a:effectRef>
          <a:fontRef idx="minor">
            <a:schemeClr val="dk1"/>
          </a:fontRef>
        </p:style>
        <p:txBody>
          <a:bodyPr/>
          <a:lstStyle/>
          <a:p>
            <a:r>
              <a:rPr lang="en-US" dirty="0"/>
              <a:t>Media query is a CSS technique introduced in CSS3.</a:t>
            </a:r>
          </a:p>
          <a:p>
            <a:r>
              <a:rPr lang="en-US" dirty="0"/>
              <a:t>It uses the @media rule to include a block of CSS properties only if a certain condition is true</a:t>
            </a:r>
          </a:p>
          <a:p>
            <a:endParaRPr lang="en-US" dirty="0"/>
          </a:p>
        </p:txBody>
      </p:sp>
    </p:spTree>
    <p:extLst>
      <p:ext uri="{BB962C8B-B14F-4D97-AF65-F5344CB8AC3E}">
        <p14:creationId xmlns:p14="http://schemas.microsoft.com/office/powerpoint/2010/main" val="145911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0"/>
            <a:ext cx="4343398" cy="6858000"/>
          </a:xfrm>
        </p:spPr>
        <p:style>
          <a:lnRef idx="1">
            <a:schemeClr val="accent1"/>
          </a:lnRef>
          <a:fillRef idx="2">
            <a:schemeClr val="accent1"/>
          </a:fillRef>
          <a:effectRef idx="1">
            <a:schemeClr val="accent1"/>
          </a:effectRef>
          <a:fontRef idx="minor">
            <a:schemeClr val="dk1"/>
          </a:fontRef>
        </p:style>
        <p:txBody>
          <a:bodyPr>
            <a:noAutofit/>
          </a:bodyPr>
          <a:lstStyle/>
          <a:p>
            <a:pPr marL="109728" indent="0">
              <a:buNone/>
            </a:pPr>
            <a:r>
              <a:rPr lang="en-US" sz="2000" dirty="0"/>
              <a:t>&lt;style type="text/</a:t>
            </a:r>
            <a:r>
              <a:rPr lang="en-US" sz="2000" dirty="0" err="1"/>
              <a:t>css</a:t>
            </a:r>
            <a:r>
              <a:rPr lang="en-US" sz="2000" dirty="0"/>
              <a:t>"&gt;</a:t>
            </a:r>
          </a:p>
          <a:p>
            <a:pPr marL="109728" indent="0">
              <a:buNone/>
            </a:pPr>
            <a:r>
              <a:rPr lang="en-US" sz="2000" dirty="0"/>
              <a:t>.main{</a:t>
            </a:r>
          </a:p>
          <a:p>
            <a:pPr marL="109728" indent="0">
              <a:buNone/>
            </a:pPr>
            <a:r>
              <a:rPr lang="en-US" sz="2000" dirty="0" err="1"/>
              <a:t>list-style:none</a:t>
            </a:r>
            <a:r>
              <a:rPr lang="en-US" sz="2000" dirty="0"/>
              <a:t>;</a:t>
            </a:r>
          </a:p>
          <a:p>
            <a:pPr marL="109728" indent="0">
              <a:buNone/>
            </a:pPr>
            <a:r>
              <a:rPr lang="en-US" sz="2000" dirty="0"/>
              <a:t>padding:0px;</a:t>
            </a:r>
          </a:p>
          <a:p>
            <a:pPr marL="109728" indent="0">
              <a:buNone/>
            </a:pPr>
            <a:r>
              <a:rPr lang="en-US" sz="2000" dirty="0"/>
              <a:t>margin:0px;</a:t>
            </a:r>
          </a:p>
          <a:p>
            <a:pPr marL="109728" indent="0">
              <a:buNone/>
            </a:pPr>
            <a:r>
              <a:rPr lang="en-US" sz="2000" dirty="0"/>
              <a:t>}</a:t>
            </a:r>
          </a:p>
          <a:p>
            <a:pPr marL="109728" indent="0">
              <a:buNone/>
            </a:pPr>
            <a:r>
              <a:rPr lang="en-US" sz="2000" dirty="0"/>
              <a:t>.main li{</a:t>
            </a:r>
          </a:p>
          <a:p>
            <a:pPr marL="109728" indent="0">
              <a:buNone/>
            </a:pPr>
            <a:r>
              <a:rPr lang="en-US" sz="2000" dirty="0" err="1"/>
              <a:t>background-color:red</a:t>
            </a:r>
            <a:r>
              <a:rPr lang="en-US" sz="2000" dirty="0"/>
              <a:t>;</a:t>
            </a:r>
          </a:p>
          <a:p>
            <a:pPr marL="109728" indent="0">
              <a:buNone/>
            </a:pPr>
            <a:r>
              <a:rPr lang="en-US" sz="2000" dirty="0" err="1"/>
              <a:t>display:inline-block</a:t>
            </a:r>
            <a:r>
              <a:rPr lang="en-US" sz="2000" dirty="0"/>
              <a:t>;</a:t>
            </a:r>
          </a:p>
          <a:p>
            <a:pPr marL="109728" indent="0">
              <a:buNone/>
            </a:pPr>
            <a:r>
              <a:rPr lang="en-US" sz="2000" dirty="0"/>
              <a:t>position: relative;</a:t>
            </a:r>
          </a:p>
          <a:p>
            <a:pPr marL="109728" indent="0">
              <a:buNone/>
            </a:pPr>
            <a:r>
              <a:rPr lang="en-US" sz="2000" dirty="0"/>
              <a:t>}</a:t>
            </a:r>
          </a:p>
          <a:p>
            <a:pPr marL="109728" indent="0">
              <a:buNone/>
            </a:pPr>
            <a:r>
              <a:rPr lang="en-US" sz="2000" dirty="0"/>
              <a:t>.sub{</a:t>
            </a:r>
          </a:p>
          <a:p>
            <a:pPr marL="109728" indent="0">
              <a:buNone/>
            </a:pPr>
            <a:r>
              <a:rPr lang="en-US" sz="2000" dirty="0" err="1"/>
              <a:t>list-style:none</a:t>
            </a:r>
            <a:r>
              <a:rPr lang="en-US" sz="2000" dirty="0"/>
              <a:t>;</a:t>
            </a:r>
          </a:p>
          <a:p>
            <a:pPr marL="109728" indent="0">
              <a:buNone/>
            </a:pPr>
            <a:r>
              <a:rPr lang="en-US" sz="2000" dirty="0" err="1"/>
              <a:t>display:none</a:t>
            </a:r>
            <a:r>
              <a:rPr lang="en-US" sz="2000" dirty="0"/>
              <a:t>;</a:t>
            </a:r>
          </a:p>
          <a:p>
            <a:pPr marL="109728" indent="0">
              <a:buNone/>
            </a:pPr>
            <a:r>
              <a:rPr lang="en-US" sz="2000" dirty="0"/>
              <a:t>padding:0px;</a:t>
            </a:r>
          </a:p>
          <a:p>
            <a:pPr marL="109728" indent="0">
              <a:buNone/>
            </a:pPr>
            <a:r>
              <a:rPr lang="en-US" sz="2000" dirty="0"/>
              <a:t>margin:0px;</a:t>
            </a:r>
          </a:p>
          <a:p>
            <a:pPr marL="109728" indent="0">
              <a:buNone/>
            </a:pPr>
            <a:r>
              <a:rPr lang="en-US" sz="2000" dirty="0"/>
              <a:t>}</a:t>
            </a:r>
          </a:p>
        </p:txBody>
      </p:sp>
      <p:sp>
        <p:nvSpPr>
          <p:cNvPr id="4" name="Content Placeholder 1"/>
          <p:cNvSpPr txBox="1">
            <a:spLocks/>
          </p:cNvSpPr>
          <p:nvPr/>
        </p:nvSpPr>
        <p:spPr>
          <a:xfrm>
            <a:off x="4343399" y="0"/>
            <a:ext cx="4800601" cy="6858000"/>
          </a:xfrm>
          <a:prstGeom prst="rect">
            <a:avLst/>
          </a:prstGeom>
        </p:spPr>
        <p:style>
          <a:lnRef idx="1">
            <a:schemeClr val="accent1"/>
          </a:lnRef>
          <a:fillRef idx="2">
            <a:schemeClr val="accent1"/>
          </a:fillRef>
          <a:effectRef idx="1">
            <a:schemeClr val="accent1"/>
          </a:effectRef>
          <a:fontRef idx="minor">
            <a:schemeClr val="dk1"/>
          </a:fontRef>
        </p:style>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sz="2000" dirty="0"/>
              <a:t>.main </a:t>
            </a:r>
            <a:r>
              <a:rPr lang="en-US" sz="2000" dirty="0" err="1"/>
              <a:t>li:hover</a:t>
            </a:r>
            <a:r>
              <a:rPr lang="en-US" sz="2000" dirty="0"/>
              <a:t> .sub{</a:t>
            </a:r>
          </a:p>
          <a:p>
            <a:pPr marL="109728" indent="0">
              <a:buFont typeface="Wingdings 3"/>
              <a:buNone/>
            </a:pPr>
            <a:r>
              <a:rPr lang="en-US" sz="2000" dirty="0" err="1"/>
              <a:t>display:block</a:t>
            </a:r>
            <a:r>
              <a:rPr lang="en-US" sz="2000" dirty="0"/>
              <a:t>;</a:t>
            </a:r>
          </a:p>
          <a:p>
            <a:pPr marL="109728" indent="0">
              <a:buFont typeface="Wingdings 3"/>
              <a:buNone/>
            </a:pPr>
            <a:r>
              <a:rPr lang="en-US" sz="2000" dirty="0"/>
              <a:t>position: absolute;</a:t>
            </a:r>
          </a:p>
          <a:p>
            <a:pPr marL="109728" indent="0">
              <a:buFont typeface="Wingdings 3"/>
              <a:buNone/>
            </a:pPr>
            <a:r>
              <a:rPr lang="en-US" sz="2000" dirty="0"/>
              <a:t>}</a:t>
            </a:r>
          </a:p>
          <a:p>
            <a:pPr marL="109728" indent="0">
              <a:buFont typeface="Wingdings 3"/>
              <a:buNone/>
            </a:pPr>
            <a:r>
              <a:rPr lang="en-US" sz="2000" dirty="0"/>
              <a:t>.sub li{</a:t>
            </a:r>
          </a:p>
          <a:p>
            <a:pPr marL="109728" indent="0">
              <a:buFont typeface="Wingdings 3"/>
              <a:buNone/>
            </a:pPr>
            <a:r>
              <a:rPr lang="en-US" sz="2000" dirty="0"/>
              <a:t>width:100%;</a:t>
            </a:r>
          </a:p>
          <a:p>
            <a:pPr marL="109728" indent="0">
              <a:buFont typeface="Wingdings 3"/>
              <a:buNone/>
            </a:pPr>
            <a:r>
              <a:rPr lang="en-US" sz="2000" dirty="0"/>
              <a:t>}</a:t>
            </a:r>
          </a:p>
          <a:p>
            <a:pPr marL="109728" indent="0">
              <a:buFont typeface="Wingdings 3"/>
              <a:buNone/>
            </a:pPr>
            <a:r>
              <a:rPr lang="en-US" sz="2000" dirty="0" err="1"/>
              <a:t>ul</a:t>
            </a:r>
            <a:r>
              <a:rPr lang="en-US" sz="2000" dirty="0"/>
              <a:t> li a{</a:t>
            </a:r>
          </a:p>
          <a:p>
            <a:pPr marL="109728" indent="0">
              <a:buFont typeface="Wingdings 3"/>
              <a:buNone/>
            </a:pPr>
            <a:r>
              <a:rPr lang="en-US" sz="2000" dirty="0" err="1"/>
              <a:t>text-decoration:none</a:t>
            </a:r>
            <a:r>
              <a:rPr lang="en-US" sz="2000" dirty="0"/>
              <a:t>;</a:t>
            </a:r>
          </a:p>
          <a:p>
            <a:pPr marL="109728" indent="0">
              <a:buFont typeface="Wingdings 3"/>
              <a:buNone/>
            </a:pPr>
            <a:r>
              <a:rPr lang="en-US" sz="2000" dirty="0"/>
              <a:t>}</a:t>
            </a:r>
          </a:p>
          <a:p>
            <a:pPr marL="109728" indent="0">
              <a:buFont typeface="Wingdings 3"/>
              <a:buNone/>
            </a:pPr>
            <a:r>
              <a:rPr lang="en-US" sz="2000" dirty="0" err="1"/>
              <a:t>ul</a:t>
            </a:r>
            <a:r>
              <a:rPr lang="en-US" sz="2000" dirty="0"/>
              <a:t> li a:hover{</a:t>
            </a:r>
          </a:p>
          <a:p>
            <a:pPr marL="109728" indent="0">
              <a:buFont typeface="Wingdings 3"/>
              <a:buNone/>
            </a:pPr>
            <a:r>
              <a:rPr lang="en-US" sz="2000" dirty="0" err="1"/>
              <a:t>text-decoration:underline</a:t>
            </a:r>
            <a:r>
              <a:rPr lang="en-US" sz="2000" dirty="0"/>
              <a:t>;</a:t>
            </a:r>
          </a:p>
          <a:p>
            <a:pPr marL="109728" indent="0">
              <a:buFont typeface="Wingdings 3"/>
              <a:buNone/>
            </a:pPr>
            <a:r>
              <a:rPr lang="en-US" sz="2000" dirty="0"/>
              <a:t>}</a:t>
            </a:r>
          </a:p>
          <a:p>
            <a:pPr marL="109728" indent="0">
              <a:buFont typeface="Wingdings 3"/>
              <a:buNone/>
            </a:pPr>
            <a:r>
              <a:rPr lang="en-US" sz="2000" dirty="0" err="1"/>
              <a:t>ul</a:t>
            </a:r>
            <a:r>
              <a:rPr lang="en-US" sz="2000" dirty="0"/>
              <a:t> </a:t>
            </a:r>
            <a:r>
              <a:rPr lang="en-US" sz="2000" dirty="0" err="1"/>
              <a:t>li:hover</a:t>
            </a:r>
            <a:r>
              <a:rPr lang="en-US" sz="2000" dirty="0"/>
              <a:t>{</a:t>
            </a:r>
          </a:p>
          <a:p>
            <a:pPr marL="109728" indent="0">
              <a:buFont typeface="Wingdings 3"/>
              <a:buNone/>
            </a:pPr>
            <a:r>
              <a:rPr lang="en-US" sz="2000" dirty="0" err="1"/>
              <a:t>background-color:yellow</a:t>
            </a:r>
            <a:r>
              <a:rPr lang="en-US" sz="2000" dirty="0"/>
              <a:t>;</a:t>
            </a:r>
          </a:p>
          <a:p>
            <a:pPr marL="109728" indent="0">
              <a:buFont typeface="Wingdings 3"/>
              <a:buNone/>
            </a:pPr>
            <a:r>
              <a:rPr lang="en-US" sz="2000" dirty="0"/>
              <a:t>}</a:t>
            </a:r>
          </a:p>
          <a:p>
            <a:pPr marL="109728" indent="0">
              <a:buFont typeface="Wingdings 3"/>
              <a:buNone/>
            </a:pPr>
            <a:r>
              <a:rPr lang="en-US" sz="2000" dirty="0"/>
              <a:t>&lt;/style&gt;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762" y="1524000"/>
            <a:ext cx="2124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871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0"/>
            <a:ext cx="9144000" cy="6858000"/>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body {</a:t>
            </a:r>
          </a:p>
          <a:p>
            <a:pPr marL="0" indent="0">
              <a:buNone/>
            </a:pPr>
            <a:r>
              <a:rPr lang="en-US" dirty="0"/>
              <a:t>    </a:t>
            </a:r>
            <a:r>
              <a:rPr lang="en-US" dirty="0" err="1"/>
              <a:t>background-color:lightgreen</a:t>
            </a:r>
            <a:r>
              <a:rPr lang="en-US" dirty="0"/>
              <a:t>;</a:t>
            </a:r>
          </a:p>
          <a:p>
            <a:pPr marL="0" indent="0">
              <a:buNone/>
            </a:pPr>
            <a:r>
              <a:rPr lang="en-US" dirty="0"/>
              <a:t>}</a:t>
            </a:r>
          </a:p>
          <a:p>
            <a:pPr marL="0" indent="0">
              <a:buNone/>
            </a:pPr>
            <a:endParaRPr lang="en-US" dirty="0"/>
          </a:p>
          <a:p>
            <a:pPr marL="0" indent="0">
              <a:buNone/>
            </a:pPr>
            <a:r>
              <a:rPr lang="en-US" dirty="0"/>
              <a:t>@media screen and (min-width: 480px) {</a:t>
            </a:r>
          </a:p>
          <a:p>
            <a:pPr marL="0" indent="0">
              <a:buNone/>
            </a:pPr>
            <a:r>
              <a:rPr lang="en-US" dirty="0"/>
              <a:t>  body {</a:t>
            </a:r>
          </a:p>
          <a:p>
            <a:pPr marL="0" indent="0">
              <a:buNone/>
            </a:pPr>
            <a:r>
              <a:rPr lang="en-US" dirty="0"/>
              <a:t>    background-color: </a:t>
            </a:r>
            <a:r>
              <a:rPr lang="en-US" dirty="0" err="1"/>
              <a:t>lightblue</a:t>
            </a:r>
            <a:r>
              <a:rPr lang="en-US" dirty="0"/>
              <a:t>;</a:t>
            </a:r>
          </a:p>
          <a:p>
            <a:pPr marL="0" indent="0">
              <a:buNone/>
            </a:pPr>
            <a:r>
              <a:rPr lang="en-US" dirty="0"/>
              <a:t>  }</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r>
              <a:rPr lang="en-US" dirty="0"/>
              <a:t>&lt;p&gt;Resize the browser window. When the width of this document is less than 500 pixels, the background-color is "</a:t>
            </a:r>
            <a:r>
              <a:rPr lang="en-US" dirty="0" err="1"/>
              <a:t>lightblue</a:t>
            </a:r>
            <a:r>
              <a:rPr lang="en-US" dirty="0"/>
              <a:t>", otherwise it is "</a:t>
            </a:r>
            <a:r>
              <a:rPr lang="en-US" dirty="0" err="1"/>
              <a:t>lightgreen</a:t>
            </a:r>
            <a:r>
              <a:rPr lang="en-US" dirty="0"/>
              <a:t>".&lt;/p&gt;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289469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6858000"/>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body {</a:t>
            </a:r>
          </a:p>
          <a:p>
            <a:pPr marL="0" indent="0">
              <a:buNone/>
            </a:pPr>
            <a:r>
              <a:rPr lang="en-US" dirty="0"/>
              <a:t>    </a:t>
            </a:r>
            <a:r>
              <a:rPr lang="en-US" dirty="0" err="1"/>
              <a:t>background-color:lightgreen</a:t>
            </a:r>
            <a:r>
              <a:rPr lang="en-US" dirty="0"/>
              <a:t>;</a:t>
            </a:r>
          </a:p>
          <a:p>
            <a:pPr marL="0" indent="0">
              <a:buNone/>
            </a:pPr>
            <a:r>
              <a:rPr lang="en-US" dirty="0"/>
              <a:t>}</a:t>
            </a:r>
          </a:p>
          <a:p>
            <a:pPr marL="0" indent="0">
              <a:buNone/>
            </a:pPr>
            <a:endParaRPr lang="en-US" dirty="0"/>
          </a:p>
          <a:p>
            <a:pPr marL="0" indent="0">
              <a:buNone/>
            </a:pPr>
            <a:r>
              <a:rPr lang="en-US" dirty="0"/>
              <a:t>@</a:t>
            </a:r>
            <a:r>
              <a:rPr lang="en-US"/>
              <a:t>media screen </a:t>
            </a:r>
            <a:r>
              <a:rPr lang="en-US" dirty="0"/>
              <a:t>and (min-width: 500px) {</a:t>
            </a:r>
          </a:p>
          <a:p>
            <a:pPr marL="0" indent="0">
              <a:buNone/>
            </a:pPr>
            <a:r>
              <a:rPr lang="en-US" dirty="0"/>
              <a:t>    body {</a:t>
            </a:r>
          </a:p>
          <a:p>
            <a:pPr marL="0" indent="0">
              <a:buNone/>
            </a:pPr>
            <a:r>
              <a:rPr lang="en-US" dirty="0"/>
              <a:t>        </a:t>
            </a:r>
            <a:r>
              <a:rPr lang="en-US" dirty="0" err="1"/>
              <a:t>background-color:lightblue</a:t>
            </a:r>
            <a:r>
              <a:rPr lang="en-US" dirty="0"/>
              <a:t>;</a:t>
            </a:r>
          </a:p>
          <a:p>
            <a:pPr marL="0" indent="0">
              <a:buNone/>
            </a:pPr>
            <a:r>
              <a:rPr lang="en-US" dirty="0"/>
              <a:t>    }</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r>
              <a:rPr lang="en-US" dirty="0"/>
              <a:t>&lt;p&gt;Resize the browser window. When the width of this document is less than 500 pixels, the background-color is " </a:t>
            </a:r>
            <a:r>
              <a:rPr lang="en-US" dirty="0" err="1"/>
              <a:t>lightgreen</a:t>
            </a:r>
            <a:r>
              <a:rPr lang="en-US" dirty="0"/>
              <a:t> ", otherwise it is " </a:t>
            </a:r>
            <a:r>
              <a:rPr lang="en-US" dirty="0" err="1"/>
              <a:t>lightblue</a:t>
            </a:r>
            <a:r>
              <a:rPr lang="en-US" dirty="0"/>
              <a:t> ".&lt;/p&gt;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88846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RESONSIVE DESIGN with</a:t>
            </a:r>
            <a:br>
              <a:rPr lang="en-US" dirty="0"/>
            </a:br>
            <a:r>
              <a:rPr lang="en-US" dirty="0"/>
              <a:t> </a:t>
            </a:r>
          </a:p>
        </p:txBody>
      </p:sp>
      <p:sp>
        <p:nvSpPr>
          <p:cNvPr id="3" name="Content Placeholder 2"/>
          <p:cNvSpPr>
            <a:spLocks noGrp="1"/>
          </p:cNvSpPr>
          <p:nvPr>
            <p:ph idx="1"/>
          </p:nvPr>
        </p:nvSpPr>
        <p:spPr/>
        <p:txBody>
          <a:bodyPr>
            <a:normAutofit/>
          </a:bodyPr>
          <a:lstStyle/>
          <a:p>
            <a:pPr marL="0" indent="0" algn="ctr">
              <a:buNone/>
            </a:pPr>
            <a:r>
              <a:rPr lang="en-US" sz="8000" dirty="0"/>
              <a:t>BOOTSTRAP</a:t>
            </a:r>
          </a:p>
        </p:txBody>
      </p:sp>
    </p:spTree>
    <p:extLst>
      <p:ext uri="{BB962C8B-B14F-4D97-AF65-F5344CB8AC3E}">
        <p14:creationId xmlns:p14="http://schemas.microsoft.com/office/powerpoint/2010/main" val="725509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t>INTRODUCTION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Bootstrap</a:t>
            </a:r>
            <a:r>
              <a:rPr lang="en-US" dirty="0"/>
              <a:t> is an Open-Source front-end Frame-work.</a:t>
            </a:r>
          </a:p>
          <a:p>
            <a:r>
              <a:rPr lang="en-US" dirty="0"/>
              <a:t>Bootstrap 3.3.6 is the current version of bootstrap</a:t>
            </a:r>
          </a:p>
          <a:p>
            <a:r>
              <a:rPr lang="en-US" dirty="0"/>
              <a:t>It is for creating responsive websites and web applications.</a:t>
            </a:r>
          </a:p>
          <a:p>
            <a:r>
              <a:rPr lang="en-US" dirty="0"/>
              <a:t> It contains HTML and CSS-based design templates for forms, buttons, navigation and other interface components, as well as optional JavaScript extensions.</a:t>
            </a:r>
          </a:p>
          <a:p>
            <a:r>
              <a:rPr lang="en-US" dirty="0"/>
              <a:t> It is the No.1 project on </a:t>
            </a:r>
            <a:r>
              <a:rPr lang="en-US" dirty="0" err="1"/>
              <a:t>Github</a:t>
            </a:r>
            <a:r>
              <a:rPr lang="en-US" dirty="0"/>
              <a:t> with 65,000+ stars and 23,800 forks (as of March 2014)(</a:t>
            </a:r>
            <a:r>
              <a:rPr lang="en-US" sz="1400" dirty="0">
                <a:hlinkClick r:id="rId2"/>
              </a:rPr>
              <a:t>http://en.wikipedia.org/wiki/Bootstrap_(front-end_framework))</a:t>
            </a:r>
            <a:r>
              <a:rPr lang="en-US" sz="1400" dirty="0"/>
              <a:t>.</a:t>
            </a:r>
          </a:p>
          <a:p>
            <a:r>
              <a:rPr lang="en-US" dirty="0"/>
              <a:t>Bootstrap Official Address (http://getbootstrap.com/ ). </a:t>
            </a:r>
          </a:p>
          <a:p>
            <a:endParaRPr lang="en-US" dirty="0"/>
          </a:p>
        </p:txBody>
      </p:sp>
    </p:spTree>
    <p:extLst>
      <p:ext uri="{BB962C8B-B14F-4D97-AF65-F5344CB8AC3E}">
        <p14:creationId xmlns:p14="http://schemas.microsoft.com/office/powerpoint/2010/main" val="2669297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Bootstrap</a:t>
            </a:r>
          </a:p>
        </p:txBody>
      </p:sp>
      <p:sp>
        <p:nvSpPr>
          <p:cNvPr id="3" name="Content Placeholder 2"/>
          <p:cNvSpPr>
            <a:spLocks noGrp="1"/>
          </p:cNvSpPr>
          <p:nvPr>
            <p:ph idx="1"/>
          </p:nvPr>
        </p:nvSpPr>
        <p:spPr/>
        <p:txBody>
          <a:bodyPr/>
          <a:lstStyle/>
          <a:p>
            <a:r>
              <a:rPr lang="en-US" dirty="0"/>
              <a:t>Mobile-first approach</a:t>
            </a:r>
          </a:p>
          <a:p>
            <a:r>
              <a:rPr lang="en-US" dirty="0"/>
              <a:t>Single (responsive) grid system</a:t>
            </a:r>
          </a:p>
          <a:p>
            <a:r>
              <a:rPr lang="en-US" dirty="0"/>
              <a:t>Dropping support for IE7 and FF 3.6</a:t>
            </a:r>
          </a:p>
          <a:p>
            <a:r>
              <a:rPr lang="en-US" dirty="0"/>
              <a:t>Now supporting IE8 and higher</a:t>
            </a:r>
          </a:p>
          <a:p>
            <a:r>
              <a:rPr lang="en-US" dirty="0"/>
              <a:t>Font icons </a:t>
            </a:r>
          </a:p>
          <a:p>
            <a:endParaRPr lang="en-US" dirty="0"/>
          </a:p>
        </p:txBody>
      </p:sp>
    </p:spTree>
    <p:extLst>
      <p:ext uri="{BB962C8B-B14F-4D97-AF65-F5344CB8AC3E}">
        <p14:creationId xmlns:p14="http://schemas.microsoft.com/office/powerpoint/2010/main" val="832575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Responsive Design ?</a:t>
            </a:r>
          </a:p>
        </p:txBody>
      </p:sp>
      <p:sp>
        <p:nvSpPr>
          <p:cNvPr id="3" name="Content Placeholder 2"/>
          <p:cNvSpPr>
            <a:spLocks noGrp="1"/>
          </p:cNvSpPr>
          <p:nvPr>
            <p:ph idx="1"/>
          </p:nvPr>
        </p:nvSpPr>
        <p:spPr/>
        <p:txBody>
          <a:bodyPr/>
          <a:lstStyle/>
          <a:p>
            <a:r>
              <a:rPr lang="en-US" dirty="0"/>
              <a:t>The design that works properly on any resolution .</a:t>
            </a:r>
          </a:p>
          <a:p>
            <a:r>
              <a:rPr lang="en-US" dirty="0"/>
              <a:t>It majorly concerns with standard devices resolutions.</a:t>
            </a:r>
          </a:p>
          <a:p>
            <a:r>
              <a:rPr lang="en-US" dirty="0"/>
              <a:t>User friendly approach.</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9048" y="3429000"/>
            <a:ext cx="3962401" cy="3314700"/>
          </a:xfrm>
          <a:prstGeom prst="rect">
            <a:avLst/>
          </a:prstGeom>
        </p:spPr>
      </p:pic>
    </p:spTree>
    <p:extLst>
      <p:ext uri="{BB962C8B-B14F-4D97-AF65-F5344CB8AC3E}">
        <p14:creationId xmlns:p14="http://schemas.microsoft.com/office/powerpoint/2010/main" val="1741940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Bootstrap standard devices resolution?</a:t>
            </a:r>
          </a:p>
        </p:txBody>
      </p:sp>
      <p:sp>
        <p:nvSpPr>
          <p:cNvPr id="3" name="Content Placeholder 2"/>
          <p:cNvSpPr>
            <a:spLocks noGrp="1"/>
          </p:cNvSpPr>
          <p:nvPr>
            <p:ph idx="1"/>
          </p:nvPr>
        </p:nvSpPr>
        <p:spPr/>
        <p:txBody>
          <a:bodyPr>
            <a:normAutofit fontScale="92500"/>
          </a:bodyPr>
          <a:lstStyle/>
          <a:p>
            <a:pPr lvl="0"/>
            <a:r>
              <a:rPr lang="en-US" altLang="en-US" sz="2400" dirty="0">
                <a:solidFill>
                  <a:srgbClr val="333333"/>
                </a:solidFill>
                <a:latin typeface="Helvetica Neue"/>
              </a:rPr>
              <a:t>Extra small devices </a:t>
            </a:r>
            <a:r>
              <a:rPr lang="en-US" altLang="en-US" sz="2400" b="1" dirty="0" err="1">
                <a:solidFill>
                  <a:srgbClr val="333333"/>
                </a:solidFill>
                <a:latin typeface="Helvetica Neue"/>
              </a:rPr>
              <a:t>i.e</a:t>
            </a:r>
            <a:r>
              <a:rPr lang="en-US" altLang="en-US" sz="2400" b="1" dirty="0">
                <a:solidFill>
                  <a:srgbClr val="333333"/>
                </a:solidFill>
                <a:latin typeface="Helvetica Neue"/>
              </a:rPr>
              <a:t> </a:t>
            </a:r>
            <a:r>
              <a:rPr lang="en-US" altLang="en-US" sz="2400" i="1" dirty="0">
                <a:solidFill>
                  <a:srgbClr val="333333"/>
                </a:solidFill>
                <a:latin typeface="Helvetica Neue"/>
              </a:rPr>
              <a:t>Phones</a:t>
            </a:r>
            <a:r>
              <a:rPr lang="en-US" altLang="en-US" sz="2400" b="1" dirty="0">
                <a:solidFill>
                  <a:srgbClr val="333333"/>
                </a:solidFill>
                <a:latin typeface="Helvetica Neue"/>
              </a:rPr>
              <a:t> (</a:t>
            </a:r>
            <a:r>
              <a:rPr lang="en-US" sz="2400" b="1" dirty="0"/>
              <a:t>&lt;768px),Symbol (-</a:t>
            </a:r>
            <a:r>
              <a:rPr lang="en-US" sz="2400" b="1" dirty="0" err="1"/>
              <a:t>xs</a:t>
            </a:r>
            <a:r>
              <a:rPr lang="en-US" sz="2400" b="1" dirty="0"/>
              <a:t>-),column width(Auto).</a:t>
            </a:r>
          </a:p>
          <a:p>
            <a:pPr lvl="0"/>
            <a:r>
              <a:rPr lang="en-US" altLang="en-US" sz="2400" dirty="0">
                <a:solidFill>
                  <a:srgbClr val="333333"/>
                </a:solidFill>
                <a:latin typeface="Helvetica Neue"/>
              </a:rPr>
              <a:t>Small devices </a:t>
            </a:r>
            <a:r>
              <a:rPr lang="en-US" altLang="en-US" sz="2400" b="1" dirty="0" err="1">
                <a:solidFill>
                  <a:srgbClr val="333333"/>
                </a:solidFill>
                <a:latin typeface="Helvetica Neue"/>
              </a:rPr>
              <a:t>i.e</a:t>
            </a:r>
            <a:r>
              <a:rPr lang="en-US" altLang="en-US" sz="2400" b="1" dirty="0">
                <a:solidFill>
                  <a:srgbClr val="333333"/>
                </a:solidFill>
                <a:latin typeface="Helvetica Neue"/>
              </a:rPr>
              <a:t> </a:t>
            </a:r>
            <a:r>
              <a:rPr lang="en-US" altLang="en-US" sz="2400" i="1" dirty="0">
                <a:solidFill>
                  <a:srgbClr val="333333"/>
                </a:solidFill>
                <a:latin typeface="Helvetica Neue"/>
              </a:rPr>
              <a:t>Tablets</a:t>
            </a:r>
            <a:r>
              <a:rPr lang="en-US" altLang="en-US" sz="2400" b="1" dirty="0">
                <a:solidFill>
                  <a:srgbClr val="333333"/>
                </a:solidFill>
                <a:latin typeface="Helvetica Neue"/>
              </a:rPr>
              <a:t> </a:t>
            </a:r>
            <a:r>
              <a:rPr lang="en-US" sz="2400" b="1" dirty="0"/>
              <a:t>(≥768px),Symbol (-</a:t>
            </a:r>
            <a:r>
              <a:rPr lang="en-US" sz="2400" b="1" dirty="0" err="1"/>
              <a:t>sm</a:t>
            </a:r>
            <a:r>
              <a:rPr lang="en-US" sz="2400" b="1" dirty="0"/>
              <a:t>-),column width(60px).</a:t>
            </a:r>
            <a:r>
              <a:rPr lang="en-US" altLang="en-US" sz="2400" dirty="0"/>
              <a:t> </a:t>
            </a:r>
            <a:endParaRPr lang="en-US" altLang="en-US" sz="2400" dirty="0">
              <a:latin typeface="Arial" panose="020B0604020202020204" pitchFamily="34" charset="0"/>
            </a:endParaRPr>
          </a:p>
          <a:p>
            <a:pPr lvl="0"/>
            <a:r>
              <a:rPr lang="en-US" altLang="en-US" sz="2400" dirty="0">
                <a:solidFill>
                  <a:srgbClr val="333333"/>
                </a:solidFill>
                <a:latin typeface="Helvetica Neue"/>
              </a:rPr>
              <a:t>Medium devices </a:t>
            </a:r>
            <a:r>
              <a:rPr lang="en-US" altLang="en-US" sz="2400" b="1" dirty="0" err="1">
                <a:solidFill>
                  <a:srgbClr val="333333"/>
                </a:solidFill>
                <a:latin typeface="Helvetica Neue"/>
              </a:rPr>
              <a:t>i.e</a:t>
            </a:r>
            <a:r>
              <a:rPr lang="en-US" altLang="en-US" sz="2400" b="1" dirty="0">
                <a:solidFill>
                  <a:srgbClr val="333333"/>
                </a:solidFill>
                <a:latin typeface="Helvetica Neue"/>
              </a:rPr>
              <a:t> </a:t>
            </a:r>
            <a:r>
              <a:rPr lang="en-US" altLang="en-US" sz="2400" i="1" dirty="0">
                <a:solidFill>
                  <a:srgbClr val="333333"/>
                </a:solidFill>
                <a:latin typeface="Helvetica Neue"/>
              </a:rPr>
              <a:t>Desktop</a:t>
            </a:r>
            <a:r>
              <a:rPr lang="en-US" altLang="en-US" sz="2400" b="1" dirty="0">
                <a:solidFill>
                  <a:srgbClr val="333333"/>
                </a:solidFill>
                <a:latin typeface="Helvetica Neue"/>
              </a:rPr>
              <a:t> </a:t>
            </a:r>
            <a:r>
              <a:rPr lang="en-US" sz="2400" b="1" dirty="0"/>
              <a:t>(≥992px),Symbol (-md-),column width(78px).</a:t>
            </a:r>
            <a:endParaRPr lang="en-US" altLang="en-US" sz="2400" dirty="0">
              <a:latin typeface="Arial" panose="020B0604020202020204" pitchFamily="34" charset="0"/>
            </a:endParaRPr>
          </a:p>
          <a:p>
            <a:pPr lvl="0"/>
            <a:r>
              <a:rPr lang="en-US" altLang="en-US" sz="2400" dirty="0">
                <a:solidFill>
                  <a:srgbClr val="333333"/>
                </a:solidFill>
                <a:latin typeface="Helvetica Neue"/>
              </a:rPr>
              <a:t>Large devices </a:t>
            </a:r>
            <a:r>
              <a:rPr lang="en-US" altLang="en-US" sz="2400" b="1" dirty="0" err="1">
                <a:solidFill>
                  <a:srgbClr val="333333"/>
                </a:solidFill>
                <a:latin typeface="Helvetica Neue"/>
              </a:rPr>
              <a:t>i.e</a:t>
            </a:r>
            <a:r>
              <a:rPr lang="en-US" altLang="en-US" sz="2400" b="1" dirty="0">
                <a:solidFill>
                  <a:srgbClr val="333333"/>
                </a:solidFill>
                <a:latin typeface="Helvetica Neue"/>
              </a:rPr>
              <a:t> </a:t>
            </a:r>
            <a:r>
              <a:rPr lang="en-US" altLang="en-US" sz="2400" dirty="0"/>
              <a:t>Desktop </a:t>
            </a:r>
            <a:r>
              <a:rPr lang="en-US" sz="2400" dirty="0"/>
              <a:t>(≥1200px),Symbol (-</a:t>
            </a:r>
            <a:r>
              <a:rPr lang="en-US" sz="2400" dirty="0" err="1"/>
              <a:t>lg</a:t>
            </a:r>
            <a:r>
              <a:rPr lang="en-US" sz="2400" dirty="0"/>
              <a:t>-),column width(95px).</a:t>
            </a:r>
            <a:endParaRPr lang="en-US" altLang="en-US" sz="2400" dirty="0"/>
          </a:p>
          <a:p>
            <a:endParaRPr lang="en-US" dirty="0"/>
          </a:p>
          <a:p>
            <a:endParaRPr lang="en-US" dirty="0"/>
          </a:p>
        </p:txBody>
      </p:sp>
    </p:spTree>
    <p:extLst>
      <p:ext uri="{BB962C8B-B14F-4D97-AF65-F5344CB8AC3E}">
        <p14:creationId xmlns:p14="http://schemas.microsoft.com/office/powerpoint/2010/main" val="3735484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most important thing to understand in Bootstrap?</a:t>
            </a:r>
          </a:p>
        </p:txBody>
      </p:sp>
      <p:sp>
        <p:nvSpPr>
          <p:cNvPr id="3" name="Content Placeholder 2"/>
          <p:cNvSpPr>
            <a:spLocks noGrp="1"/>
          </p:cNvSpPr>
          <p:nvPr>
            <p:ph idx="1"/>
          </p:nvPr>
        </p:nvSpPr>
        <p:spPr>
          <a:xfrm>
            <a:off x="609599" y="2160590"/>
            <a:ext cx="6705602" cy="3880773"/>
          </a:xfrm>
        </p:spPr>
        <p:txBody>
          <a:bodyPr>
            <a:normAutofit fontScale="92500" lnSpcReduction="10000"/>
          </a:bodyPr>
          <a:lstStyle/>
          <a:p>
            <a:pPr marL="0" indent="0" algn="ctr">
              <a:buNone/>
            </a:pPr>
            <a:r>
              <a:rPr lang="en-US" sz="4400" dirty="0"/>
              <a:t>Grid System</a:t>
            </a:r>
          </a:p>
          <a:p>
            <a:pPr algn="just"/>
            <a:r>
              <a:rPr lang="en-US" dirty="0"/>
              <a:t>Bootstrap includes a responsive, mobile first fluid grid system that appropriately scales up to 12 columns as the device or viewport size increases. It includes predefined classes for easy layout options.</a:t>
            </a:r>
          </a:p>
          <a:p>
            <a:pPr algn="just"/>
            <a:r>
              <a:rPr lang="en-US" dirty="0"/>
              <a:t>Grid systems are used for creating page layouts through a series of rows and columns that house your content.</a:t>
            </a:r>
          </a:p>
          <a:p>
            <a:pPr lvl="0" algn="just"/>
            <a:r>
              <a:rPr lang="en-US" altLang="en-US" dirty="0">
                <a:latin typeface="Helvetica Neue"/>
              </a:rPr>
              <a:t>Grid classes apply to devices with screen widths greater than or equal to the breakpoint sizes, and override grid classes targeted at smaller devices. Therefore, applying any </a:t>
            </a:r>
            <a:r>
              <a:rPr lang="en-US" altLang="en-US" dirty="0">
                <a:latin typeface="Menlo"/>
              </a:rPr>
              <a:t>-md-</a:t>
            </a:r>
            <a:r>
              <a:rPr lang="en-US" altLang="en-US" dirty="0">
                <a:latin typeface="Helvetica Neue"/>
              </a:rPr>
              <a:t> class to an element will not only affect its styling on medium devices but also on large devices if a </a:t>
            </a:r>
            <a:r>
              <a:rPr lang="en-US" altLang="en-US" dirty="0">
                <a:latin typeface="Menlo"/>
              </a:rPr>
              <a:t> -</a:t>
            </a:r>
            <a:r>
              <a:rPr lang="en-US" altLang="en-US" dirty="0" err="1">
                <a:latin typeface="Menlo"/>
              </a:rPr>
              <a:t>lg</a:t>
            </a:r>
            <a:r>
              <a:rPr lang="en-US" altLang="en-US" dirty="0">
                <a:latin typeface="Menlo"/>
              </a:rPr>
              <a:t>-</a:t>
            </a:r>
            <a:r>
              <a:rPr lang="en-US" altLang="en-US" dirty="0">
                <a:latin typeface="Helvetica Neue"/>
              </a:rPr>
              <a:t> class is not present.</a:t>
            </a:r>
            <a:r>
              <a:rPr lang="en-US" altLang="en-US" dirty="0"/>
              <a:t> </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618382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Grid System Example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09800"/>
            <a:ext cx="8229600" cy="3308187"/>
          </a:xfrm>
          <a:prstGeom prst="rect">
            <a:avLst/>
          </a:prstGeom>
          <a:effectLst>
            <a:glow rad="228600">
              <a:schemeClr val="accent2">
                <a:satMod val="175000"/>
                <a:alpha val="40000"/>
              </a:schemeClr>
            </a:glow>
            <a:reflection blurRad="6350" stA="50000" endA="300" endPos="55000" dir="5400000" sy="-100000" algn="bl" rotWithShape="0"/>
          </a:effectLst>
          <a:scene3d>
            <a:camera prst="orthographicFront"/>
            <a:lightRig rig="threePt" dir="t"/>
          </a:scene3d>
          <a:sp3d>
            <a:bevelB/>
          </a:sp3d>
        </p:spPr>
      </p:pic>
    </p:spTree>
    <p:extLst>
      <p:ext uri="{BB962C8B-B14F-4D97-AF65-F5344CB8AC3E}">
        <p14:creationId xmlns:p14="http://schemas.microsoft.com/office/powerpoint/2010/main" val="3715185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a:t>
            </a:r>
            <a:r>
              <a:rPr lang="en-US" dirty="0" err="1"/>
              <a:t>Glyphicons</a:t>
            </a:r>
            <a:r>
              <a:rPr lang="en-US" dirty="0"/>
              <a:t> :</a:t>
            </a:r>
          </a:p>
        </p:txBody>
      </p:sp>
      <p:sp>
        <p:nvSpPr>
          <p:cNvPr id="3" name="Content Placeholder 2"/>
          <p:cNvSpPr>
            <a:spLocks noGrp="1"/>
          </p:cNvSpPr>
          <p:nvPr>
            <p:ph idx="1"/>
          </p:nvPr>
        </p:nvSpPr>
        <p:spPr/>
        <p:txBody>
          <a:bodyPr>
            <a:normAutofit lnSpcReduction="10000"/>
          </a:bodyPr>
          <a:lstStyle/>
          <a:p>
            <a:r>
              <a:rPr lang="en-US" sz="2000" dirty="0"/>
              <a:t>These are SVG , scalable vectors graphics .</a:t>
            </a:r>
          </a:p>
          <a:p>
            <a:r>
              <a:rPr lang="en-US" sz="2000" dirty="0"/>
              <a:t>Around 200 icons are available for free with bootstrap.</a:t>
            </a:r>
          </a:p>
          <a:p>
            <a:r>
              <a:rPr lang="en-US" sz="2000" dirty="0"/>
              <a:t>How to use</a:t>
            </a:r>
          </a:p>
          <a:p>
            <a:pPr lvl="1"/>
            <a:r>
              <a:rPr lang="en-US" sz="1800" dirty="0"/>
              <a:t>For performance reasons, all icons require a base class and individual icon class. To use, place the following code just about anywhere. Be sure to leave a space between the icon and text for proper padding.</a:t>
            </a:r>
          </a:p>
          <a:p>
            <a:pPr lvl="1"/>
            <a:endParaRPr lang="en-US" sz="1800" dirty="0"/>
          </a:p>
          <a:p>
            <a:pPr marL="457200" lvl="1" indent="0">
              <a:buNone/>
            </a:pPr>
            <a:r>
              <a:rPr lang="en-US" altLang="en-US" sz="1800" dirty="0">
                <a:solidFill>
                  <a:srgbClr val="2F6F9F"/>
                </a:solidFill>
                <a:latin typeface="Menlo"/>
              </a:rPr>
              <a:t>&lt;div&gt; &lt;span</a:t>
            </a:r>
            <a:r>
              <a:rPr lang="en-US" altLang="en-US" sz="1800" dirty="0">
                <a:solidFill>
                  <a:srgbClr val="333333"/>
                </a:solidFill>
                <a:latin typeface="Menlo"/>
              </a:rPr>
              <a:t> </a:t>
            </a:r>
            <a:r>
              <a:rPr lang="en-US" altLang="en-US" sz="1800" dirty="0">
                <a:solidFill>
                  <a:srgbClr val="4F9FCF"/>
                </a:solidFill>
                <a:latin typeface="Menlo"/>
              </a:rPr>
              <a:t>class=</a:t>
            </a:r>
            <a:r>
              <a:rPr lang="en-US" altLang="en-US" sz="1800" dirty="0">
                <a:solidFill>
                  <a:srgbClr val="D44950"/>
                </a:solidFill>
                <a:latin typeface="Menlo"/>
              </a:rPr>
              <a:t>"</a:t>
            </a:r>
            <a:r>
              <a:rPr lang="en-US" altLang="en-US" sz="1800" dirty="0" err="1">
                <a:solidFill>
                  <a:srgbClr val="D44950"/>
                </a:solidFill>
                <a:latin typeface="Menlo"/>
              </a:rPr>
              <a:t>glyphicon</a:t>
            </a:r>
            <a:r>
              <a:rPr lang="en-US" altLang="en-US" sz="1800" dirty="0">
                <a:solidFill>
                  <a:srgbClr val="D44950"/>
                </a:solidFill>
                <a:latin typeface="Menlo"/>
              </a:rPr>
              <a:t> </a:t>
            </a:r>
            <a:r>
              <a:rPr lang="en-US" altLang="en-US" sz="1800" dirty="0" err="1">
                <a:solidFill>
                  <a:srgbClr val="D44950"/>
                </a:solidFill>
                <a:latin typeface="Menlo"/>
              </a:rPr>
              <a:t>glyphicon</a:t>
            </a:r>
            <a:r>
              <a:rPr lang="en-US" altLang="en-US" sz="1800" dirty="0">
                <a:solidFill>
                  <a:srgbClr val="D44950"/>
                </a:solidFill>
                <a:latin typeface="Menlo"/>
              </a:rPr>
              <a:t>-search"</a:t>
            </a:r>
            <a:r>
              <a:rPr lang="en-US" altLang="en-US" sz="1800" dirty="0">
                <a:solidFill>
                  <a:srgbClr val="2F6F9F"/>
                </a:solidFill>
                <a:latin typeface="Menlo"/>
              </a:rPr>
              <a:t>&gt;&lt;/span&gt; &lt;/div&gt;</a:t>
            </a:r>
            <a:endParaRPr lang="en-US" altLang="en-US" sz="5400" dirty="0">
              <a:latin typeface="Arial" panose="020B0604020202020204" pitchFamily="34" charset="0"/>
            </a:endParaRPr>
          </a:p>
          <a:p>
            <a:pPr lvl="1"/>
            <a:endParaRPr lang="en-US" dirty="0"/>
          </a:p>
        </p:txBody>
      </p:sp>
    </p:spTree>
    <p:extLst>
      <p:ext uri="{BB962C8B-B14F-4D97-AF65-F5344CB8AC3E}">
        <p14:creationId xmlns:p14="http://schemas.microsoft.com/office/powerpoint/2010/main" val="408649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709"/>
            <a:ext cx="9144000" cy="1143000"/>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b="0" dirty="0">
                <a:effectLst/>
              </a:rPr>
              <a:t>CSS z-index Property</a:t>
            </a:r>
            <a:br>
              <a:rPr lang="en-US" b="0" dirty="0">
                <a:effectLst/>
              </a:rPr>
            </a:br>
            <a:endParaRPr lang="en-US" dirty="0"/>
          </a:p>
        </p:txBody>
      </p:sp>
      <p:sp>
        <p:nvSpPr>
          <p:cNvPr id="2" name="Content Placeholder 1"/>
          <p:cNvSpPr>
            <a:spLocks noGrp="1"/>
          </p:cNvSpPr>
          <p:nvPr>
            <p:ph idx="1"/>
          </p:nvPr>
        </p:nvSpPr>
        <p:spPr>
          <a:xfrm>
            <a:off x="0" y="1143000"/>
            <a:ext cx="9144000" cy="5715000"/>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err="1"/>
              <a:t>img</a:t>
            </a:r>
            <a:r>
              <a:rPr lang="en-US" dirty="0"/>
              <a:t> {</a:t>
            </a:r>
            <a:br>
              <a:rPr lang="en-US" dirty="0"/>
            </a:br>
            <a:r>
              <a:rPr lang="en-US" dirty="0"/>
              <a:t>    position: absolute;</a:t>
            </a:r>
            <a:br>
              <a:rPr lang="en-US" dirty="0"/>
            </a:br>
            <a:r>
              <a:rPr lang="en-US" dirty="0"/>
              <a:t>    left: 0px;</a:t>
            </a:r>
            <a:br>
              <a:rPr lang="en-US" dirty="0"/>
            </a:br>
            <a:r>
              <a:rPr lang="en-US" dirty="0"/>
              <a:t>    top: 0px;</a:t>
            </a:r>
            <a:br>
              <a:rPr lang="en-US" dirty="0"/>
            </a:br>
            <a:r>
              <a:rPr lang="en-US" dirty="0"/>
              <a:t>    z-index: -1;</a:t>
            </a:r>
            <a:br>
              <a:rPr lang="en-US" dirty="0"/>
            </a:br>
            <a:r>
              <a:rPr lang="en-US" dirty="0"/>
              <a:t>}</a:t>
            </a:r>
          </a:p>
          <a:p>
            <a:r>
              <a:rPr lang="en-US" b="1" dirty="0"/>
              <a:t>Definition and Usage</a:t>
            </a:r>
          </a:p>
          <a:p>
            <a:r>
              <a:rPr lang="en-US" dirty="0"/>
              <a:t>The z-index property specifies the stack order of an element.</a:t>
            </a:r>
          </a:p>
          <a:p>
            <a:r>
              <a:rPr lang="en-US" dirty="0"/>
              <a:t>An element with greater stack order is always in front of an element with a lower stack order.</a:t>
            </a:r>
          </a:p>
          <a:p>
            <a:r>
              <a:rPr lang="en-US" b="1" dirty="0"/>
              <a:t>Note:</a:t>
            </a:r>
            <a:r>
              <a:rPr lang="en-US" dirty="0"/>
              <a:t> z-index only works on positioned elements (</a:t>
            </a:r>
            <a:r>
              <a:rPr lang="en-US" dirty="0" err="1"/>
              <a:t>position:absolute</a:t>
            </a:r>
            <a:r>
              <a:rPr lang="en-US" dirty="0"/>
              <a:t>, </a:t>
            </a:r>
            <a:r>
              <a:rPr lang="en-US" dirty="0" err="1"/>
              <a:t>position:relative</a:t>
            </a:r>
            <a:r>
              <a:rPr lang="en-US" dirty="0"/>
              <a:t>, or </a:t>
            </a:r>
            <a:r>
              <a:rPr lang="en-US" dirty="0" err="1"/>
              <a:t>position:fixed</a:t>
            </a:r>
            <a:r>
              <a:rPr lang="en-US" dirty="0"/>
              <a:t>).</a:t>
            </a:r>
          </a:p>
          <a:p>
            <a:pPr marL="109728" indent="0">
              <a:buNone/>
            </a:pPr>
            <a:br>
              <a:rPr lang="en-US" dirty="0"/>
            </a:br>
            <a:endParaRPr lang="en-US" dirty="0"/>
          </a:p>
        </p:txBody>
      </p:sp>
    </p:spTree>
    <p:extLst>
      <p:ext uri="{BB962C8B-B14F-4D97-AF65-F5344CB8AC3E}">
        <p14:creationId xmlns:p14="http://schemas.microsoft.com/office/powerpoint/2010/main" val="616103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sz="4400" dirty="0"/>
          </a:p>
          <a:p>
            <a:endParaRPr lang="en-US" sz="4400" dirty="0"/>
          </a:p>
          <a:p>
            <a:endParaRPr lang="en-US" sz="3600" dirty="0"/>
          </a:p>
        </p:txBody>
      </p:sp>
      <p:pic>
        <p:nvPicPr>
          <p:cNvPr id="4"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09599" y="1600200"/>
            <a:ext cx="7391400" cy="3352800"/>
          </a:xfrm>
          <a:prstGeom prst="rect">
            <a:avLst/>
          </a:prstGeom>
          <a:effectLst>
            <a:glow rad="228600">
              <a:schemeClr val="accent2">
                <a:satMod val="175000"/>
                <a:alpha val="40000"/>
              </a:schemeClr>
            </a:glow>
            <a:innerShdw blurRad="63500" dist="50800" dir="13500000">
              <a:prstClr val="black">
                <a:alpha val="50000"/>
              </a:prstClr>
            </a:innerShdw>
          </a:effectLst>
          <a:scene3d>
            <a:camera prst="obliqueTopLeft"/>
            <a:lightRig rig="threePt" dir="t"/>
          </a:scene3d>
        </p:spPr>
      </p:pic>
    </p:spTree>
    <p:extLst>
      <p:ext uri="{BB962C8B-B14F-4D97-AF65-F5344CB8AC3E}">
        <p14:creationId xmlns:p14="http://schemas.microsoft.com/office/powerpoint/2010/main" val="3578770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Bootstrap other components </a:t>
            </a:r>
            <a:r>
              <a:rPr lang="en-US" sz="4800" dirty="0"/>
              <a:t>:</a:t>
            </a:r>
            <a:endParaRPr lang="en-US" dirty="0"/>
          </a:p>
        </p:txBody>
      </p:sp>
      <p:sp>
        <p:nvSpPr>
          <p:cNvPr id="3" name="Content Placeholder 2"/>
          <p:cNvSpPr>
            <a:spLocks noGrp="1"/>
          </p:cNvSpPr>
          <p:nvPr>
            <p:ph idx="1"/>
          </p:nvPr>
        </p:nvSpPr>
        <p:spPr/>
        <p:txBody>
          <a:bodyPr>
            <a:normAutofit/>
          </a:bodyPr>
          <a:lstStyle/>
          <a:p>
            <a:r>
              <a:rPr lang="en-US" dirty="0"/>
              <a:t>Dropdown</a:t>
            </a:r>
          </a:p>
          <a:p>
            <a:r>
              <a:rPr lang="en-US" dirty="0"/>
              <a:t>Button Group</a:t>
            </a:r>
          </a:p>
          <a:p>
            <a:r>
              <a:rPr lang="en-US" dirty="0"/>
              <a:t>Navigations</a:t>
            </a:r>
          </a:p>
          <a:p>
            <a:r>
              <a:rPr lang="en-US" dirty="0"/>
              <a:t>Pagination</a:t>
            </a:r>
          </a:p>
          <a:p>
            <a:r>
              <a:rPr lang="en-US" dirty="0"/>
              <a:t>Thumbnails</a:t>
            </a:r>
          </a:p>
          <a:p>
            <a:r>
              <a:rPr lang="en-US" dirty="0"/>
              <a:t>Alerts</a:t>
            </a:r>
          </a:p>
          <a:p>
            <a:r>
              <a:rPr lang="en-US" dirty="0"/>
              <a:t>Progress Bars</a:t>
            </a:r>
          </a:p>
          <a:p>
            <a:r>
              <a:rPr lang="en-US" dirty="0"/>
              <a:t>Panels … etc. 		</a:t>
            </a:r>
          </a:p>
          <a:p>
            <a:endParaRPr lang="en-US" dirty="0"/>
          </a:p>
        </p:txBody>
      </p:sp>
    </p:spTree>
    <p:extLst>
      <p:ext uri="{BB962C8B-B14F-4D97-AF65-F5344CB8AC3E}">
        <p14:creationId xmlns:p14="http://schemas.microsoft.com/office/powerpoint/2010/main" val="1389625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CSS:</a:t>
            </a:r>
          </a:p>
        </p:txBody>
      </p:sp>
      <p:sp>
        <p:nvSpPr>
          <p:cNvPr id="3" name="Content Placeholder 2"/>
          <p:cNvSpPr>
            <a:spLocks noGrp="1"/>
          </p:cNvSpPr>
          <p:nvPr>
            <p:ph idx="1"/>
          </p:nvPr>
        </p:nvSpPr>
        <p:spPr/>
        <p:txBody>
          <a:bodyPr/>
          <a:lstStyle/>
          <a:p>
            <a:r>
              <a:rPr lang="en-US" dirty="0"/>
              <a:t>Tables</a:t>
            </a:r>
          </a:p>
          <a:p>
            <a:r>
              <a:rPr lang="en-US" dirty="0"/>
              <a:t>Forms</a:t>
            </a:r>
          </a:p>
          <a:p>
            <a:r>
              <a:rPr lang="en-US" dirty="0"/>
              <a:t>Buttons</a:t>
            </a:r>
          </a:p>
          <a:p>
            <a:r>
              <a:rPr lang="en-US" dirty="0"/>
              <a:t>Images</a:t>
            </a:r>
          </a:p>
          <a:p>
            <a:r>
              <a:rPr lang="en-US" dirty="0"/>
              <a:t>…etc.</a:t>
            </a:r>
          </a:p>
          <a:p>
            <a:pPr marL="0" indent="0">
              <a:buNone/>
            </a:pPr>
            <a:r>
              <a:rPr lang="en-US" dirty="0"/>
              <a:t>      </a:t>
            </a:r>
          </a:p>
        </p:txBody>
      </p:sp>
    </p:spTree>
    <p:extLst>
      <p:ext uri="{BB962C8B-B14F-4D97-AF65-F5344CB8AC3E}">
        <p14:creationId xmlns:p14="http://schemas.microsoft.com/office/powerpoint/2010/main" val="336724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914400"/>
            <a:ext cx="5826719" cy="3136436"/>
          </a:xfrm>
        </p:spPr>
        <p:style>
          <a:lnRef idx="1">
            <a:schemeClr val="accent1"/>
          </a:lnRef>
          <a:fillRef idx="3">
            <a:schemeClr val="accent1"/>
          </a:fillRef>
          <a:effectRef idx="2">
            <a:schemeClr val="accent1"/>
          </a:effectRef>
          <a:fontRef idx="minor">
            <a:schemeClr val="lt1"/>
          </a:fontRef>
        </p:style>
        <p:txBody>
          <a:bodyPr/>
          <a:lstStyle/>
          <a:p>
            <a:r>
              <a:rPr lang="en-US" b="1" dirty="0">
                <a:solidFill>
                  <a:schemeClr val="bg1"/>
                </a:solidFill>
              </a:rPr>
              <a:t>Frames and Media Queries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4345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9144000" cy="1036638"/>
          </a:xfrm>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F</a:t>
            </a:r>
            <a:r>
              <a:rPr lang="en-US" b="1" dirty="0">
                <a:solidFill>
                  <a:srgbClr val="FFFF00"/>
                </a:solidFill>
              </a:rPr>
              <a:t>rames</a:t>
            </a:r>
          </a:p>
        </p:txBody>
      </p:sp>
      <p:sp>
        <p:nvSpPr>
          <p:cNvPr id="81923" name="Rectangle 3"/>
          <p:cNvSpPr>
            <a:spLocks noGrp="1" noChangeArrowheads="1"/>
          </p:cNvSpPr>
          <p:nvPr>
            <p:ph idx="1"/>
          </p:nvPr>
        </p:nvSpPr>
        <p:spPr>
          <a:xfrm>
            <a:off x="0" y="1066800"/>
            <a:ext cx="9144000" cy="5791200"/>
          </a:xfrm>
        </p:spPr>
        <p:style>
          <a:lnRef idx="1">
            <a:schemeClr val="accent1"/>
          </a:lnRef>
          <a:fillRef idx="2">
            <a:schemeClr val="accent1"/>
          </a:fillRef>
          <a:effectRef idx="1">
            <a:schemeClr val="accent1"/>
          </a:effectRef>
          <a:fontRef idx="minor">
            <a:schemeClr val="dk1"/>
          </a:fontRef>
        </p:style>
        <p:txBody>
          <a:bodyPr/>
          <a:lstStyle/>
          <a:p>
            <a:pPr marL="609600" indent="-609600">
              <a:lnSpc>
                <a:spcPct val="90000"/>
              </a:lnSpc>
              <a:buClr>
                <a:schemeClr val="accent2"/>
              </a:buClr>
              <a:buFont typeface="Wingdings" pitchFamily="2" charset="2"/>
              <a:buChar char="§"/>
            </a:pPr>
            <a:r>
              <a:rPr lang="en-US" sz="2800" dirty="0"/>
              <a:t>Frames are a relatively new addition to the HTML standard. </a:t>
            </a:r>
            <a:r>
              <a:rPr lang="en-US" dirty="0"/>
              <a:t>First introduced in Netscape Navigator 2.0. </a:t>
            </a:r>
            <a:endParaRPr lang="en-US" sz="2800" dirty="0"/>
          </a:p>
          <a:p>
            <a:pPr marL="609600" indent="-609600">
              <a:lnSpc>
                <a:spcPct val="90000"/>
              </a:lnSpc>
              <a:buClr>
                <a:schemeClr val="accent2"/>
              </a:buClr>
              <a:buFont typeface="Wingdings" pitchFamily="2" charset="2"/>
              <a:buNone/>
            </a:pPr>
            <a:r>
              <a:rPr lang="en-US" sz="2800" dirty="0"/>
              <a:t>Objectives:</a:t>
            </a:r>
          </a:p>
          <a:p>
            <a:pPr marL="609600" indent="-609600">
              <a:lnSpc>
                <a:spcPct val="90000"/>
              </a:lnSpc>
              <a:buClr>
                <a:schemeClr val="accent2"/>
              </a:buClr>
              <a:buFont typeface="Wingdings" pitchFamily="2" charset="2"/>
              <a:buNone/>
            </a:pPr>
            <a:r>
              <a:rPr lang="en-US" sz="2800" dirty="0"/>
              <a:t>	Upon completing this section, you should be able to:</a:t>
            </a:r>
          </a:p>
          <a:p>
            <a:pPr marL="609600" indent="-609600">
              <a:lnSpc>
                <a:spcPct val="90000"/>
              </a:lnSpc>
              <a:buClr>
                <a:schemeClr val="accent2"/>
              </a:buClr>
              <a:buFont typeface="Wingdings" pitchFamily="2" charset="2"/>
              <a:buChar char="§"/>
            </a:pPr>
            <a:r>
              <a:rPr lang="en-US" sz="2800" dirty="0"/>
              <a:t>Create a Frame based page.</a:t>
            </a:r>
          </a:p>
          <a:p>
            <a:pPr marL="609600" indent="-609600">
              <a:lnSpc>
                <a:spcPct val="90000"/>
              </a:lnSpc>
              <a:buClr>
                <a:schemeClr val="accent2"/>
              </a:buClr>
              <a:buFont typeface="Wingdings" pitchFamily="2" charset="2"/>
              <a:buChar char="§"/>
            </a:pPr>
            <a:r>
              <a:rPr lang="en-US" sz="2800" dirty="0"/>
              <a:t>Work with the Frameset, Frame, and </a:t>
            </a:r>
            <a:r>
              <a:rPr lang="en-US" sz="2800" dirty="0" err="1"/>
              <a:t>Noframes</a:t>
            </a:r>
            <a:r>
              <a:rPr lang="en-US" sz="2800" dirty="0"/>
              <a:t> elements.</a:t>
            </a:r>
          </a:p>
          <a:p>
            <a:pPr marL="609600" indent="-609600">
              <a:lnSpc>
                <a:spcPct val="90000"/>
              </a:lnSpc>
              <a:buClr>
                <a:schemeClr val="accent2"/>
              </a:buClr>
              <a:buFont typeface="Wingdings" pitchFamily="2" charset="2"/>
              <a:buChar char="§"/>
            </a:pPr>
            <a:r>
              <a:rPr lang="en-US" sz="2800" dirty="0"/>
              <a:t>Use the attributes of the Frames elements to control the display.</a:t>
            </a:r>
          </a:p>
          <a:p>
            <a:pPr marL="609600" indent="-609600">
              <a:lnSpc>
                <a:spcPct val="90000"/>
              </a:lnSpc>
              <a:buClr>
                <a:schemeClr val="accent2"/>
              </a:buClr>
              <a:buFont typeface="Wingdings" pitchFamily="2" charset="2"/>
              <a:buNone/>
            </a:pPr>
            <a:endParaRPr lang="en-US" sz="2800" dirty="0"/>
          </a:p>
        </p:txBody>
      </p:sp>
      <p:sp>
        <p:nvSpPr>
          <p:cNvPr id="6" name="Slide Number Placeholder 5"/>
          <p:cNvSpPr>
            <a:spLocks noGrp="1"/>
          </p:cNvSpPr>
          <p:nvPr>
            <p:ph type="sldNum" sz="quarter" idx="12"/>
          </p:nvPr>
        </p:nvSpPr>
        <p:spPr/>
        <p:txBody>
          <a:bodyPr/>
          <a:lstStyle/>
          <a:p>
            <a:fld id="{E7C7896A-A200-4DD6-BBD9-3EA86611514F}" type="slidenum">
              <a:rPr lang="ar-SA"/>
              <a:pPr/>
              <a:t>6</a:t>
            </a:fld>
            <a:endParaRPr lang="en-US"/>
          </a:p>
        </p:txBody>
      </p:sp>
    </p:spTree>
    <p:extLst>
      <p:ext uri="{BB962C8B-B14F-4D97-AF65-F5344CB8AC3E}">
        <p14:creationId xmlns:p14="http://schemas.microsoft.com/office/powerpoint/2010/main" val="72049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9144000" cy="1112838"/>
          </a:xfrm>
        </p:spPr>
        <p:style>
          <a:lnRef idx="1">
            <a:schemeClr val="accent4"/>
          </a:lnRef>
          <a:fillRef idx="2">
            <a:schemeClr val="accent4"/>
          </a:fillRef>
          <a:effectRef idx="1">
            <a:schemeClr val="accent4"/>
          </a:effectRef>
          <a:fontRef idx="minor">
            <a:schemeClr val="dk1"/>
          </a:fontRef>
        </p:style>
        <p:txBody>
          <a:bodyPr/>
          <a:lstStyle/>
          <a:p>
            <a:r>
              <a:rPr lang="en-US">
                <a:solidFill>
                  <a:srgbClr val="FFFF00"/>
                </a:solidFill>
              </a:rPr>
              <a:t>Frames</a:t>
            </a:r>
          </a:p>
        </p:txBody>
      </p:sp>
      <p:sp>
        <p:nvSpPr>
          <p:cNvPr id="82947" name="Rectangle 3"/>
          <p:cNvSpPr>
            <a:spLocks noGrp="1" noChangeArrowheads="1"/>
          </p:cNvSpPr>
          <p:nvPr>
            <p:ph idx="1"/>
          </p:nvPr>
        </p:nvSpPr>
        <p:spPr>
          <a:xfrm>
            <a:off x="0" y="1143000"/>
            <a:ext cx="9144000" cy="5715000"/>
          </a:xfrm>
        </p:spPr>
        <p:style>
          <a:lnRef idx="1">
            <a:schemeClr val="accent1"/>
          </a:lnRef>
          <a:fillRef idx="2">
            <a:schemeClr val="accent1"/>
          </a:fillRef>
          <a:effectRef idx="1">
            <a:schemeClr val="accent1"/>
          </a:effectRef>
          <a:fontRef idx="minor">
            <a:schemeClr val="dk1"/>
          </a:fontRef>
        </p:style>
        <p:txBody>
          <a:bodyPr/>
          <a:lstStyle/>
          <a:p>
            <a:pPr>
              <a:lnSpc>
                <a:spcPct val="80000"/>
              </a:lnSpc>
              <a:buClr>
                <a:schemeClr val="accent2"/>
              </a:buClr>
              <a:buFont typeface="Wingdings" pitchFamily="2" charset="2"/>
              <a:buChar char="§"/>
            </a:pPr>
            <a:r>
              <a:rPr lang="en-US" sz="2800" dirty="0"/>
              <a:t>A framed page is actually made up of multiple HTML pages. There is one HTML document that describes how to break up the single browser window into multiple windowpanes. Each windowpane is filled with an HTML document.</a:t>
            </a:r>
          </a:p>
          <a:p>
            <a:pPr>
              <a:lnSpc>
                <a:spcPct val="80000"/>
              </a:lnSpc>
              <a:buClr>
                <a:schemeClr val="accent2"/>
              </a:buClr>
              <a:buFont typeface="Wingdings" pitchFamily="2" charset="2"/>
              <a:buNone/>
            </a:pPr>
            <a:endParaRPr lang="en-US" sz="2800" dirty="0"/>
          </a:p>
          <a:p>
            <a:pPr>
              <a:lnSpc>
                <a:spcPct val="80000"/>
              </a:lnSpc>
              <a:buClr>
                <a:schemeClr val="accent2"/>
              </a:buClr>
              <a:buFont typeface="Wingdings" pitchFamily="2" charset="2"/>
              <a:buChar char="§"/>
            </a:pPr>
            <a:r>
              <a:rPr lang="en-US" sz="2800" dirty="0"/>
              <a:t>For Example to make a framed page with a windowpane on the left and one on the right requires three HTML pages. </a:t>
            </a:r>
            <a:r>
              <a:rPr lang="en-US" sz="2800" b="1" i="1" dirty="0"/>
              <a:t>Doc1.html</a:t>
            </a:r>
            <a:r>
              <a:rPr lang="en-US" sz="2800" dirty="0"/>
              <a:t> and </a:t>
            </a:r>
            <a:r>
              <a:rPr lang="en-US" sz="2800" b="1" i="1" dirty="0"/>
              <a:t>Doc2.html </a:t>
            </a:r>
            <a:r>
              <a:rPr lang="en-US" sz="2800" dirty="0"/>
              <a:t>are the pages that contain content. </a:t>
            </a:r>
            <a:r>
              <a:rPr lang="en-US" sz="2800" b="1" i="1" dirty="0"/>
              <a:t>Frames.html </a:t>
            </a:r>
            <a:r>
              <a:rPr lang="en-US" sz="2800" dirty="0"/>
              <a:t>is the page that describes the division of the single browser window into two windowpanes.</a:t>
            </a:r>
            <a:r>
              <a:rPr lang="en-US" sz="2400" dirty="0"/>
              <a:t> </a:t>
            </a:r>
            <a:endParaRPr lang="en-US" sz="2400" b="1" i="1" dirty="0"/>
          </a:p>
        </p:txBody>
      </p:sp>
      <p:sp>
        <p:nvSpPr>
          <p:cNvPr id="6" name="Slide Number Placeholder 5"/>
          <p:cNvSpPr>
            <a:spLocks noGrp="1"/>
          </p:cNvSpPr>
          <p:nvPr>
            <p:ph type="sldNum" sz="quarter" idx="12"/>
          </p:nvPr>
        </p:nvSpPr>
        <p:spPr/>
        <p:txBody>
          <a:bodyPr/>
          <a:lstStyle/>
          <a:p>
            <a:fld id="{0E3DAC77-3AC1-4059-B227-80A1041D5953}" type="slidenum">
              <a:rPr lang="ar-SA"/>
              <a:pPr/>
              <a:t>7</a:t>
            </a:fld>
            <a:endParaRPr lang="en-US"/>
          </a:p>
        </p:txBody>
      </p:sp>
    </p:spTree>
    <p:extLst>
      <p:ext uri="{BB962C8B-B14F-4D97-AF65-F5344CB8AC3E}">
        <p14:creationId xmlns:p14="http://schemas.microsoft.com/office/powerpoint/2010/main" val="289750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144000" cy="1417638"/>
          </a:xfrm>
        </p:spPr>
        <p:style>
          <a:lnRef idx="1">
            <a:schemeClr val="accent4"/>
          </a:lnRef>
          <a:fillRef idx="2">
            <a:schemeClr val="accent4"/>
          </a:fillRef>
          <a:effectRef idx="1">
            <a:schemeClr val="accent4"/>
          </a:effectRef>
          <a:fontRef idx="minor">
            <a:schemeClr val="dk1"/>
          </a:fontRef>
        </p:style>
        <p:txBody>
          <a:bodyPr>
            <a:flatTx/>
          </a:bodyPr>
          <a:lstStyle/>
          <a:p>
            <a:r>
              <a:rPr lang="en-US">
                <a:solidFill>
                  <a:srgbClr val="FFFF00"/>
                </a:solidFill>
              </a:rPr>
              <a:t>Frames</a:t>
            </a:r>
          </a:p>
        </p:txBody>
      </p:sp>
      <p:sp>
        <p:nvSpPr>
          <p:cNvPr id="83971" name="Rectangle 3"/>
          <p:cNvSpPr>
            <a:spLocks noChangeArrowheads="1"/>
          </p:cNvSpPr>
          <p:nvPr/>
        </p:nvSpPr>
        <p:spPr bwMode="auto">
          <a:xfrm>
            <a:off x="2971800" y="4038600"/>
            <a:ext cx="2857500" cy="1943100"/>
          </a:xfrm>
          <a:prstGeom prst="rect">
            <a:avLst/>
          </a:prstGeom>
          <a:solidFill>
            <a:srgbClr val="FFFFFF"/>
          </a:solidFill>
          <a:ln w="9525">
            <a:solidFill>
              <a:srgbClr val="000000"/>
            </a:solidFill>
            <a:miter lim="800000"/>
            <a:headEnd/>
            <a:tailEnd/>
          </a:ln>
        </p:spPr>
        <p:txBody>
          <a:bodyPr/>
          <a:lstStyle/>
          <a:p>
            <a:endParaRPr lang="en-US"/>
          </a:p>
        </p:txBody>
      </p:sp>
      <p:sp>
        <p:nvSpPr>
          <p:cNvPr id="83972" name="Text Box 4"/>
          <p:cNvSpPr txBox="1">
            <a:spLocks noChangeArrowheads="1"/>
          </p:cNvSpPr>
          <p:nvPr/>
        </p:nvSpPr>
        <p:spPr bwMode="auto">
          <a:xfrm>
            <a:off x="4457700" y="4152900"/>
            <a:ext cx="11430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r>
              <a:rPr lang="en-US" sz="1600" b="1">
                <a:solidFill>
                  <a:srgbClr val="FF0000"/>
                </a:solidFill>
                <a:latin typeface="Times New Roman" pitchFamily="18" charset="0"/>
              </a:rPr>
              <a:t>Doc2.html</a:t>
            </a:r>
          </a:p>
        </p:txBody>
      </p:sp>
      <p:sp>
        <p:nvSpPr>
          <p:cNvPr id="83973" name="Text Box 5"/>
          <p:cNvSpPr txBox="1">
            <a:spLocks noChangeArrowheads="1"/>
          </p:cNvSpPr>
          <p:nvPr/>
        </p:nvSpPr>
        <p:spPr bwMode="auto">
          <a:xfrm>
            <a:off x="3124200" y="4152900"/>
            <a:ext cx="11049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pPr algn="ctr"/>
            <a:r>
              <a:rPr lang="en-US" sz="1600" b="1">
                <a:solidFill>
                  <a:srgbClr val="FF0000"/>
                </a:solidFill>
                <a:latin typeface="Times New Roman" pitchFamily="18" charset="0"/>
              </a:rPr>
              <a:t>Doc1.html</a:t>
            </a:r>
          </a:p>
        </p:txBody>
      </p:sp>
      <p:sp>
        <p:nvSpPr>
          <p:cNvPr id="83974" name="Text Box 6"/>
          <p:cNvSpPr txBox="1">
            <a:spLocks noChangeArrowheads="1"/>
          </p:cNvSpPr>
          <p:nvPr/>
        </p:nvSpPr>
        <p:spPr bwMode="auto">
          <a:xfrm>
            <a:off x="3657600" y="6096000"/>
            <a:ext cx="1524000" cy="381000"/>
          </a:xfrm>
          <a:prstGeom prst="rect">
            <a:avLst/>
          </a:prstGeom>
          <a:solidFill>
            <a:schemeClr val="tx2"/>
          </a:solidFill>
          <a:ln w="9525">
            <a:solidFill>
              <a:srgbClr val="990000"/>
            </a:solidFill>
            <a:miter lim="800000"/>
            <a:headEnd/>
            <a:tailEnd/>
          </a:ln>
        </p:spPr>
        <p:txBody>
          <a:bodyPr/>
          <a:lstStyle/>
          <a:p>
            <a:pPr algn="ctr"/>
            <a:r>
              <a:rPr lang="en-US" sz="1600">
                <a:solidFill>
                  <a:srgbClr val="FFFF00"/>
                </a:solidFill>
                <a:latin typeface="Times New Roman" pitchFamily="18" charset="0"/>
              </a:rPr>
              <a:t>Frames.html</a:t>
            </a:r>
          </a:p>
        </p:txBody>
      </p:sp>
      <p:sp>
        <p:nvSpPr>
          <p:cNvPr id="83975" name="Text Box 7"/>
          <p:cNvSpPr txBox="1">
            <a:spLocks noChangeArrowheads="1"/>
          </p:cNvSpPr>
          <p:nvPr/>
        </p:nvSpPr>
        <p:spPr bwMode="auto">
          <a:xfrm>
            <a:off x="4572000" y="1981200"/>
            <a:ext cx="11430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r>
              <a:rPr lang="en-US" sz="1600" b="1">
                <a:solidFill>
                  <a:srgbClr val="FF0000"/>
                </a:solidFill>
                <a:latin typeface="Times New Roman" pitchFamily="18" charset="0"/>
              </a:rPr>
              <a:t>Doc2.html</a:t>
            </a:r>
          </a:p>
        </p:txBody>
      </p:sp>
      <p:sp>
        <p:nvSpPr>
          <p:cNvPr id="83976" name="Text Box 8"/>
          <p:cNvSpPr txBox="1">
            <a:spLocks noChangeArrowheads="1"/>
          </p:cNvSpPr>
          <p:nvPr/>
        </p:nvSpPr>
        <p:spPr bwMode="auto">
          <a:xfrm>
            <a:off x="3124200" y="1981200"/>
            <a:ext cx="11049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pPr algn="ctr"/>
            <a:r>
              <a:rPr lang="en-US" sz="1600" b="1">
                <a:solidFill>
                  <a:srgbClr val="FF0000"/>
                </a:solidFill>
                <a:latin typeface="Times New Roman" pitchFamily="18" charset="0"/>
              </a:rPr>
              <a:t>Doc1.html</a:t>
            </a:r>
          </a:p>
        </p:txBody>
      </p:sp>
      <p:sp>
        <p:nvSpPr>
          <p:cNvPr id="83977" name="Line 9"/>
          <p:cNvSpPr>
            <a:spLocks noChangeShapeType="1"/>
          </p:cNvSpPr>
          <p:nvPr/>
        </p:nvSpPr>
        <p:spPr bwMode="auto">
          <a:xfrm>
            <a:off x="3429000" y="3467100"/>
            <a:ext cx="3429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8" name="Line 10"/>
          <p:cNvSpPr>
            <a:spLocks noChangeShapeType="1"/>
          </p:cNvSpPr>
          <p:nvPr/>
        </p:nvSpPr>
        <p:spPr bwMode="auto">
          <a:xfrm flipH="1">
            <a:off x="4914900" y="3467100"/>
            <a:ext cx="4572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9434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0"/>
            <a:ext cx="9144000" cy="1417638"/>
          </a:xfrm>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Frame Page Architecture</a:t>
            </a:r>
          </a:p>
        </p:txBody>
      </p:sp>
      <p:sp>
        <p:nvSpPr>
          <p:cNvPr id="84995" name="Rectangle 3"/>
          <p:cNvSpPr>
            <a:spLocks noGrp="1" noChangeArrowheads="1"/>
          </p:cNvSpPr>
          <p:nvPr>
            <p:ph idx="1"/>
          </p:nvPr>
        </p:nvSpPr>
        <p:spPr>
          <a:xfrm>
            <a:off x="0" y="1447800"/>
            <a:ext cx="9144000" cy="5410200"/>
          </a:xfrm>
        </p:spPr>
        <p:style>
          <a:lnRef idx="1">
            <a:schemeClr val="accent1"/>
          </a:lnRef>
          <a:fillRef idx="2">
            <a:schemeClr val="accent1"/>
          </a:fillRef>
          <a:effectRef idx="1">
            <a:schemeClr val="accent1"/>
          </a:effectRef>
          <a:fontRef idx="minor">
            <a:schemeClr val="dk1"/>
          </a:fontRef>
        </p:style>
        <p:txBody>
          <a:bodyPr/>
          <a:lstStyle/>
          <a:p>
            <a:pPr>
              <a:buClr>
                <a:schemeClr val="accent2"/>
              </a:buClr>
              <a:buFont typeface="Wingdings" pitchFamily="2" charset="2"/>
              <a:buChar char="§"/>
            </a:pPr>
            <a:r>
              <a:rPr lang="en-US" sz="2800" dirty="0"/>
              <a:t>A </a:t>
            </a:r>
            <a:r>
              <a:rPr lang="en-US" sz="2800" b="1" dirty="0">
                <a:solidFill>
                  <a:srgbClr val="FF0000"/>
                </a:solidFill>
              </a:rPr>
              <a:t>&lt;FRAMESET&gt;</a:t>
            </a:r>
            <a:r>
              <a:rPr lang="en-US" sz="2800" dirty="0"/>
              <a:t> element is placed in the html document before the </a:t>
            </a:r>
            <a:r>
              <a:rPr lang="en-US" sz="2800" b="1" dirty="0">
                <a:solidFill>
                  <a:srgbClr val="FF0000"/>
                </a:solidFill>
              </a:rPr>
              <a:t>&lt;BODY&gt;</a:t>
            </a:r>
            <a:r>
              <a:rPr lang="en-US" sz="2800" dirty="0"/>
              <a:t> element. The </a:t>
            </a:r>
            <a:r>
              <a:rPr lang="en-US" sz="2800" b="1" dirty="0">
                <a:solidFill>
                  <a:srgbClr val="FF0000"/>
                </a:solidFill>
              </a:rPr>
              <a:t>&lt;FRAMESET&gt;</a:t>
            </a:r>
            <a:r>
              <a:rPr lang="en-US" sz="2800" dirty="0"/>
              <a:t> describes the amount of screen real estate given to each windowpane by dividing the screen into </a:t>
            </a:r>
            <a:r>
              <a:rPr lang="en-US" sz="2800" b="1" dirty="0">
                <a:solidFill>
                  <a:srgbClr val="FF0000"/>
                </a:solidFill>
              </a:rPr>
              <a:t>ROWS</a:t>
            </a:r>
            <a:r>
              <a:rPr lang="en-US" sz="2800" dirty="0"/>
              <a:t> or </a:t>
            </a:r>
            <a:r>
              <a:rPr lang="en-US" sz="2800" b="1" dirty="0">
                <a:solidFill>
                  <a:srgbClr val="FF0000"/>
                </a:solidFill>
              </a:rPr>
              <a:t>COLS</a:t>
            </a:r>
            <a:r>
              <a:rPr lang="en-US" sz="2800" dirty="0"/>
              <a:t>.</a:t>
            </a:r>
          </a:p>
          <a:p>
            <a:pPr>
              <a:buClr>
                <a:schemeClr val="accent2"/>
              </a:buClr>
              <a:buFont typeface="Wingdings" pitchFamily="2" charset="2"/>
              <a:buChar char="§"/>
            </a:pPr>
            <a:r>
              <a:rPr lang="en-US" sz="2800" dirty="0"/>
              <a:t>The </a:t>
            </a:r>
            <a:r>
              <a:rPr lang="en-US" sz="2800" b="1" dirty="0">
                <a:solidFill>
                  <a:srgbClr val="FF0000"/>
                </a:solidFill>
              </a:rPr>
              <a:t>&lt;FRAMESET&gt;</a:t>
            </a:r>
            <a:r>
              <a:rPr lang="en-US" sz="2800" dirty="0"/>
              <a:t> will then contain </a:t>
            </a:r>
            <a:r>
              <a:rPr lang="en-US" sz="2800" b="1" dirty="0">
                <a:solidFill>
                  <a:srgbClr val="FF0000"/>
                </a:solidFill>
              </a:rPr>
              <a:t>&lt;FRAME&gt;</a:t>
            </a:r>
            <a:r>
              <a:rPr lang="en-US" sz="2800" dirty="0"/>
              <a:t> elements, </a:t>
            </a:r>
            <a:r>
              <a:rPr lang="en-US" sz="2800" b="1" dirty="0">
                <a:solidFill>
                  <a:srgbClr val="0000CC"/>
                </a:solidFill>
              </a:rPr>
              <a:t>one per division</a:t>
            </a:r>
            <a:r>
              <a:rPr lang="en-US" sz="2800" dirty="0"/>
              <a:t> of the browser window. </a:t>
            </a:r>
          </a:p>
          <a:p>
            <a:pPr>
              <a:buClr>
                <a:schemeClr val="accent2"/>
              </a:buClr>
              <a:buFont typeface="Wingdings" pitchFamily="2" charset="2"/>
              <a:buChar char="§"/>
            </a:pPr>
            <a:r>
              <a:rPr lang="en-US" sz="2800" dirty="0"/>
              <a:t>Note: Because there is no </a:t>
            </a:r>
            <a:r>
              <a:rPr lang="en-US" sz="2800" b="1" dirty="0">
                <a:solidFill>
                  <a:srgbClr val="FF0000"/>
                </a:solidFill>
              </a:rPr>
              <a:t>BODY</a:t>
            </a:r>
            <a:r>
              <a:rPr lang="en-US" sz="2800" dirty="0"/>
              <a:t> container, FRAMESET pages can't have </a:t>
            </a:r>
            <a:r>
              <a:rPr lang="en-US" sz="2800" dirty="0">
                <a:solidFill>
                  <a:srgbClr val="0000FF"/>
                </a:solidFill>
              </a:rPr>
              <a:t>background images</a:t>
            </a:r>
            <a:r>
              <a:rPr lang="en-US" sz="2800" dirty="0"/>
              <a:t> and </a:t>
            </a:r>
            <a:r>
              <a:rPr lang="en-US" sz="2800" dirty="0">
                <a:solidFill>
                  <a:srgbClr val="0000FF"/>
                </a:solidFill>
              </a:rPr>
              <a:t>background colors</a:t>
            </a:r>
            <a:r>
              <a:rPr lang="en-US" sz="2800" dirty="0"/>
              <a:t> associated with them. </a:t>
            </a:r>
          </a:p>
        </p:txBody>
      </p:sp>
      <p:sp>
        <p:nvSpPr>
          <p:cNvPr id="6" name="Slide Number Placeholder 5"/>
          <p:cNvSpPr>
            <a:spLocks noGrp="1"/>
          </p:cNvSpPr>
          <p:nvPr>
            <p:ph type="sldNum" sz="quarter" idx="12"/>
          </p:nvPr>
        </p:nvSpPr>
        <p:spPr/>
        <p:txBody>
          <a:bodyPr/>
          <a:lstStyle/>
          <a:p>
            <a:fld id="{1D59436A-E518-40E0-B751-B4431227B97F}" type="slidenum">
              <a:rPr lang="ar-SA"/>
              <a:pPr/>
              <a:t>9</a:t>
            </a:fld>
            <a:endParaRPr lang="en-US"/>
          </a:p>
        </p:txBody>
      </p:sp>
    </p:spTree>
    <p:extLst>
      <p:ext uri="{BB962C8B-B14F-4D97-AF65-F5344CB8AC3E}">
        <p14:creationId xmlns:p14="http://schemas.microsoft.com/office/powerpoint/2010/main" val="13813060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865</TotalTime>
  <Words>2192</Words>
  <Application>Microsoft Office PowerPoint</Application>
  <PresentationFormat>On-screen Show (4:3)</PresentationFormat>
  <Paragraphs>297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Helvetica Neue</vt:lpstr>
      <vt:lpstr>Menlo</vt:lpstr>
      <vt:lpstr>Times New Roman</vt:lpstr>
      <vt:lpstr>Trebuchet MS</vt:lpstr>
      <vt:lpstr>Wingdings</vt:lpstr>
      <vt:lpstr>Wingdings 3</vt:lpstr>
      <vt:lpstr>Facet</vt:lpstr>
      <vt:lpstr>PowerPoint Presentation</vt:lpstr>
      <vt:lpstr>Menu &amp; Drop Down Menu</vt:lpstr>
      <vt:lpstr>PowerPoint Presentation</vt:lpstr>
      <vt:lpstr>CSS z-index Property </vt:lpstr>
      <vt:lpstr>Frames and Media Queries  </vt:lpstr>
      <vt:lpstr>Frames</vt:lpstr>
      <vt:lpstr>Frames</vt:lpstr>
      <vt:lpstr>Frames</vt:lpstr>
      <vt:lpstr>Frame Page Architecture</vt:lpstr>
      <vt:lpstr>Frame Page Architecture</vt:lpstr>
      <vt:lpstr>The Diagram below is a graphical view of the document described above</vt:lpstr>
      <vt:lpstr>&lt;FRAMESET&gt; Container </vt:lpstr>
      <vt:lpstr>Creating a Frames Page</vt:lpstr>
      <vt:lpstr>Creating a Frames Page</vt:lpstr>
      <vt:lpstr>&lt;FRAME&gt;</vt:lpstr>
      <vt:lpstr>&lt;FRAME&gt;</vt:lpstr>
      <vt:lpstr>&lt;FRAME&gt;</vt:lpstr>
      <vt:lpstr>Compound FRAMESET Divisions</vt:lpstr>
      <vt:lpstr>Compound FRAMESET Divisions You may want to create a frames design with a combination of rows and columns.</vt:lpstr>
      <vt:lpstr>Compound FRAMESET Divisions  Example</vt:lpstr>
      <vt:lpstr>Output</vt:lpstr>
      <vt:lpstr>PowerPoint Presentation</vt:lpstr>
      <vt:lpstr>PowerPoint Presentation</vt:lpstr>
      <vt:lpstr>PowerPoint Presentation</vt:lpstr>
      <vt:lpstr>PowerPoint Presentation</vt:lpstr>
      <vt:lpstr>PowerPoint Presentation</vt:lpstr>
      <vt:lpstr>PowerPoint Presentation</vt:lpstr>
      <vt:lpstr>Generic Frame Formula  </vt:lpstr>
      <vt:lpstr>Media Query</vt:lpstr>
      <vt:lpstr>PowerPoint Presentation</vt:lpstr>
      <vt:lpstr>PowerPoint Presentation</vt:lpstr>
      <vt:lpstr>RESONSIVE DESIGN with  </vt:lpstr>
      <vt:lpstr>INTRODUCTION </vt:lpstr>
      <vt:lpstr>What’s new in Bootstrap</vt:lpstr>
      <vt:lpstr>What is Responsive Design ?</vt:lpstr>
      <vt:lpstr>Bootstrap standard devices resolution?</vt:lpstr>
      <vt:lpstr>What is the most important thing to understand in Bootstrap?</vt:lpstr>
      <vt:lpstr>Bootstrap Grid System Example :</vt:lpstr>
      <vt:lpstr>Bootstrap Glyphicons :</vt:lpstr>
      <vt:lpstr>PowerPoint Presentation</vt:lpstr>
      <vt:lpstr>Bootstrap other components :</vt:lpstr>
      <vt:lpstr>Bootstrap CSS:</vt:lpstr>
    </vt:vector>
  </TitlesOfParts>
  <Company>MyCompanyName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aamer</dc:creator>
  <cp:lastModifiedBy>Muhammad Aamer Ejaz</cp:lastModifiedBy>
  <cp:revision>100</cp:revision>
  <dcterms:created xsi:type="dcterms:W3CDTF">2016-07-16T07:19:36Z</dcterms:created>
  <dcterms:modified xsi:type="dcterms:W3CDTF">2022-11-12T12:17:02Z</dcterms:modified>
</cp:coreProperties>
</file>