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420" r:id="rId2"/>
    <p:sldId id="334" r:id="rId3"/>
    <p:sldId id="335" r:id="rId4"/>
    <p:sldId id="445" r:id="rId5"/>
    <p:sldId id="422" r:id="rId6"/>
    <p:sldId id="425" r:id="rId7"/>
    <p:sldId id="432" r:id="rId8"/>
    <p:sldId id="435" r:id="rId9"/>
    <p:sldId id="438" r:id="rId10"/>
    <p:sldId id="439" r:id="rId11"/>
    <p:sldId id="447" r:id="rId12"/>
    <p:sldId id="448" r:id="rId13"/>
    <p:sldId id="449" r:id="rId14"/>
    <p:sldId id="450" r:id="rId15"/>
    <p:sldId id="451" r:id="rId16"/>
    <p:sldId id="452" r:id="rId17"/>
    <p:sldId id="453" r:id="rId18"/>
    <p:sldId id="454" r:id="rId19"/>
    <p:sldId id="455" r:id="rId20"/>
    <p:sldId id="457" r:id="rId21"/>
    <p:sldId id="458" r:id="rId22"/>
    <p:sldId id="460" r:id="rId23"/>
    <p:sldId id="461" r:id="rId24"/>
    <p:sldId id="462" r:id="rId25"/>
    <p:sldId id="463" r:id="rId26"/>
    <p:sldId id="464" r:id="rId27"/>
    <p:sldId id="465" r:id="rId28"/>
    <p:sldId id="45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434"/>
    <a:srgbClr val="2E27B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6" autoAdjust="0"/>
    <p:restoredTop sz="93298" autoAdjust="0"/>
  </p:normalViewPr>
  <p:slideViewPr>
    <p:cSldViewPr>
      <p:cViewPr varScale="1">
        <p:scale>
          <a:sx n="86" d="100"/>
          <a:sy n="86" d="100"/>
        </p:scale>
        <p:origin x="16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0B9C8-1DA6-4025-B72F-C4350C10D530}" type="datetimeFigureOut">
              <a:rPr lang="en-US" smtClean="0"/>
              <a:pPr/>
              <a:t>11/22/2020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CB4C4-87A2-49E5-8A95-74038C5F2E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6AB2A5F6-02DC-4725-9A6E-E1F16B14CA51}" type="slidenum">
              <a:rPr lang="en-US"/>
              <a:pPr/>
              <a:t>1</a:t>
            </a:fld>
            <a:endParaRPr lang="en-US"/>
          </a:p>
        </p:txBody>
      </p:sp>
      <p:sp>
        <p:nvSpPr>
          <p:cNvPr id="233474" name="Rectangle 2"/>
          <p:cNvSpPr>
            <a:spLocks noGrp="1" noChangeArrowheads="1"/>
          </p:cNvSpPr>
          <p:nvPr>
            <p:ph type="title"/>
          </p:nvPr>
        </p:nvSpPr>
        <p:spPr>
          <a:xfrm>
            <a:off x="0" y="2667000"/>
            <a:ext cx="9144000" cy="1143000"/>
          </a:xfrm>
        </p:spPr>
        <p:txBody>
          <a:bodyPr>
            <a:normAutofit fontScale="90000"/>
          </a:bodyPr>
          <a:lstStyle/>
          <a:p>
            <a:r>
              <a:rPr lang="en-US" sz="5400" dirty="0">
                <a:solidFill>
                  <a:srgbClr val="009900"/>
                </a:solidFill>
              </a:rPr>
              <a:t>CS428 Web Engineering</a:t>
            </a:r>
            <a:r>
              <a:rPr lang="en-US" sz="5400" dirty="0"/>
              <a:t/>
            </a:r>
            <a:br>
              <a:rPr lang="en-US" sz="5400" dirty="0"/>
            </a:br>
            <a:r>
              <a:rPr lang="en-US" sz="4000" b="1" dirty="0">
                <a:solidFill>
                  <a:srgbClr val="FF0000"/>
                </a:solidFill>
                <a:latin typeface="Arial" pitchFamily="34" charset="0"/>
                <a:cs typeface="Arial" pitchFamily="34" charset="0"/>
              </a:rPr>
              <a:t>Lecture </a:t>
            </a:r>
            <a:r>
              <a:rPr lang="en-US" sz="4000" b="1" dirty="0" smtClean="0">
                <a:solidFill>
                  <a:srgbClr val="FF0000"/>
                </a:solidFill>
                <a:latin typeface="Arial" pitchFamily="34" charset="0"/>
                <a:cs typeface="Arial" pitchFamily="34" charset="0"/>
              </a:rPr>
              <a:t>09</a:t>
            </a:r>
            <a:r>
              <a:rPr lang="en-US" sz="16600" b="1" dirty="0"/>
              <a:t/>
            </a:r>
            <a:br>
              <a:rPr lang="en-US" sz="16600" b="1" dirty="0"/>
            </a:br>
            <a:r>
              <a:rPr lang="en-US" sz="4200" dirty="0" smtClean="0">
                <a:latin typeface="Calibri" pitchFamily="34" charset="0"/>
              </a:rPr>
              <a:t> </a:t>
            </a:r>
            <a:r>
              <a:rPr lang="en-US" sz="4700" dirty="0" smtClean="0">
                <a:latin typeface="Calibri" pitchFamily="34" charset="0"/>
              </a:rPr>
              <a:t>Introduction to PHP</a:t>
            </a:r>
            <a:r>
              <a:rPr lang="en-US" sz="4200" dirty="0" smtClean="0">
                <a:latin typeface="Calibri" pitchFamily="34" charset="0"/>
              </a:rPr>
              <a:t> </a:t>
            </a:r>
            <a:r>
              <a:rPr lang="en-US" sz="4200" dirty="0" smtClean="0">
                <a:solidFill>
                  <a:schemeClr val="tx1"/>
                </a:solidFill>
              </a:rPr>
              <a:t/>
            </a:r>
            <a:br>
              <a:rPr lang="en-US" sz="4200" dirty="0" smtClean="0">
                <a:solidFill>
                  <a:schemeClr val="tx1"/>
                </a:solidFill>
              </a:rPr>
            </a:br>
            <a:endParaRPr lang="en-US" sz="4700" dirty="0" smtClean="0">
              <a:solidFill>
                <a:srgbClr val="0000FF"/>
              </a:solidFill>
              <a:latin typeface="Arial" pitchFamily="34" charset="0"/>
              <a:cs typeface="Arial" pitchFamily="34" charset="0"/>
            </a:endParaRPr>
          </a:p>
        </p:txBody>
      </p:sp>
      <p:sp>
        <p:nvSpPr>
          <p:cNvPr id="4" name="Rectangle 3"/>
          <p:cNvSpPr/>
          <p:nvPr/>
        </p:nvSpPr>
        <p:spPr bwMode="auto">
          <a:xfrm>
            <a:off x="8001000" y="6172200"/>
            <a:ext cx="1143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bg2"/>
              </a:solidFill>
              <a:effectLst/>
              <a:latin typeface="Arial" charset="0"/>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The Operational Trail</a:t>
            </a:r>
          </a:p>
        </p:txBody>
      </p:sp>
      <p:sp>
        <p:nvSpPr>
          <p:cNvPr id="3" name="Content Placeholder 2"/>
          <p:cNvSpPr>
            <a:spLocks noGrp="1"/>
          </p:cNvSpPr>
          <p:nvPr>
            <p:ph idx="1"/>
          </p:nvPr>
        </p:nvSpPr>
        <p:spPr>
          <a:xfrm>
            <a:off x="228600" y="762000"/>
            <a:ext cx="8763000" cy="5715000"/>
          </a:xfrm>
        </p:spPr>
        <p:txBody>
          <a:bodyPr>
            <a:normAutofit/>
          </a:bodyPr>
          <a:lstStyle/>
          <a:p>
            <a:pPr>
              <a:defRPr/>
            </a:pPr>
            <a:r>
              <a:rPr lang="en-US" dirty="0" smtClean="0">
                <a:latin typeface="Arial" pitchFamily="34" charset="0"/>
                <a:cs typeface="Arial" pitchFamily="34" charset="0"/>
              </a:rPr>
              <a:t>What happens, when you actually ask for a URL in your browser before you get HTML back to you.</a:t>
            </a:r>
          </a:p>
          <a:p>
            <a:pPr>
              <a:buNone/>
              <a:defRPr/>
            </a:pPr>
            <a:endParaRPr lang="en-US" sz="1800" dirty="0">
              <a:solidFill>
                <a:srgbClr val="C00000"/>
              </a:solidFill>
            </a:endParaRPr>
          </a:p>
          <a:p>
            <a:pPr marL="0" indent="0">
              <a:buFont typeface="Wingdings" pitchFamily="2" charset="2"/>
              <a:buNone/>
              <a:defRPr/>
            </a:pPr>
            <a:r>
              <a:rPr lang="en-US" sz="1800" dirty="0">
                <a:solidFill>
                  <a:srgbClr val="C00000"/>
                </a:solidFill>
              </a:rPr>
              <a:t>        </a:t>
            </a:r>
          </a:p>
          <a:p>
            <a:pPr marL="0" indent="0">
              <a:buFont typeface="Wingdings" pitchFamily="2" charset="2"/>
              <a:buNone/>
              <a:defRPr/>
            </a:pPr>
            <a:endParaRPr lang="en-US" sz="1800" b="0" dirty="0">
              <a:solidFill>
                <a:schemeClr val="tx1"/>
              </a:solidFill>
            </a:endParaRPr>
          </a:p>
          <a:p>
            <a:pPr marL="0" indent="0">
              <a:buFont typeface="Wingdings" pitchFamily="2" charset="2"/>
              <a:buNone/>
              <a:defRPr/>
            </a:pPr>
            <a:r>
              <a:rPr lang="en-US" sz="1800" b="0" dirty="0"/>
              <a:t>         </a:t>
            </a:r>
            <a:endParaRPr lang="en-US" dirty="0"/>
          </a:p>
        </p:txBody>
      </p:sp>
      <p:sp>
        <p:nvSpPr>
          <p:cNvPr id="4" name="Rounded Rectangle 3"/>
          <p:cNvSpPr/>
          <p:nvPr/>
        </p:nvSpPr>
        <p:spPr>
          <a:xfrm>
            <a:off x="381000" y="3733800"/>
            <a:ext cx="1600200" cy="6858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Browser</a:t>
            </a:r>
            <a:endParaRPr lang="en-US" sz="2400" b="1" dirty="0">
              <a:solidFill>
                <a:schemeClr val="tx1"/>
              </a:solidFill>
            </a:endParaRPr>
          </a:p>
        </p:txBody>
      </p:sp>
      <p:sp>
        <p:nvSpPr>
          <p:cNvPr id="5" name="Rectangle 4"/>
          <p:cNvSpPr/>
          <p:nvPr/>
        </p:nvSpPr>
        <p:spPr>
          <a:xfrm>
            <a:off x="2438400" y="2438400"/>
            <a:ext cx="6324600" cy="35814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hp</a:t>
            </a:r>
            <a:endParaRPr lang="en-US" dirty="0"/>
          </a:p>
        </p:txBody>
      </p:sp>
      <p:sp>
        <p:nvSpPr>
          <p:cNvPr id="6" name="Rectangle 5"/>
          <p:cNvSpPr/>
          <p:nvPr/>
        </p:nvSpPr>
        <p:spPr>
          <a:xfrm>
            <a:off x="6629400" y="2133600"/>
            <a:ext cx="1371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Server</a:t>
            </a:r>
            <a:endParaRPr lang="en-US" sz="2800" b="1" dirty="0">
              <a:solidFill>
                <a:srgbClr val="FF0000"/>
              </a:solidFill>
            </a:endParaRPr>
          </a:p>
        </p:txBody>
      </p:sp>
      <p:sp>
        <p:nvSpPr>
          <p:cNvPr id="7" name="Rectangle 6"/>
          <p:cNvSpPr/>
          <p:nvPr/>
        </p:nvSpPr>
        <p:spPr>
          <a:xfrm>
            <a:off x="2895600" y="3124200"/>
            <a:ext cx="1524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Find Page</a:t>
            </a:r>
            <a:endParaRPr lang="en-US" sz="2400" b="1" dirty="0">
              <a:solidFill>
                <a:schemeClr val="tx1"/>
              </a:solidFill>
            </a:endParaRPr>
          </a:p>
        </p:txBody>
      </p:sp>
      <p:sp>
        <p:nvSpPr>
          <p:cNvPr id="9" name="Rectangle 8"/>
          <p:cNvSpPr/>
          <p:nvPr/>
        </p:nvSpPr>
        <p:spPr>
          <a:xfrm>
            <a:off x="5181600" y="3124200"/>
            <a:ext cx="15240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Hello.php</a:t>
            </a:r>
            <a:endParaRPr lang="en-US" sz="2400" b="1" dirty="0"/>
          </a:p>
        </p:txBody>
      </p:sp>
      <p:sp>
        <p:nvSpPr>
          <p:cNvPr id="10" name="Rectangle 9"/>
          <p:cNvSpPr/>
          <p:nvPr/>
        </p:nvSpPr>
        <p:spPr>
          <a:xfrm>
            <a:off x="2895600" y="4648200"/>
            <a:ext cx="152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Return HTML</a:t>
            </a:r>
            <a:endParaRPr lang="en-US" sz="2000" b="1" dirty="0">
              <a:solidFill>
                <a:schemeClr val="tx1"/>
              </a:solidFill>
            </a:endParaRPr>
          </a:p>
        </p:txBody>
      </p:sp>
      <p:sp>
        <p:nvSpPr>
          <p:cNvPr id="11" name="Rectangle 10"/>
          <p:cNvSpPr/>
          <p:nvPr/>
        </p:nvSpPr>
        <p:spPr>
          <a:xfrm>
            <a:off x="5257800" y="4648200"/>
            <a:ext cx="1524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Process PHP</a:t>
            </a:r>
            <a:endParaRPr lang="en-US" sz="2000" b="1" dirty="0">
              <a:solidFill>
                <a:schemeClr val="tx1"/>
              </a:solidFill>
            </a:endParaRPr>
          </a:p>
        </p:txBody>
      </p:sp>
      <p:sp>
        <p:nvSpPr>
          <p:cNvPr id="12" name="Flowchart: Magnetic Disk 11"/>
          <p:cNvSpPr/>
          <p:nvPr/>
        </p:nvSpPr>
        <p:spPr>
          <a:xfrm>
            <a:off x="7543800" y="4287128"/>
            <a:ext cx="838200" cy="106680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133600" y="3505200"/>
            <a:ext cx="533400" cy="4572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3429000"/>
            <a:ext cx="457200" cy="15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34200" y="4827148"/>
            <a:ext cx="457200" cy="15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7660" y="5033472"/>
            <a:ext cx="457200" cy="1588"/>
          </a:xfrm>
          <a:prstGeom prst="straightConnector1">
            <a:avLst/>
          </a:prstGeom>
          <a:ln w="50800">
            <a:solidFill>
              <a:schemeClr val="tx1"/>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2209800" y="4495800"/>
            <a:ext cx="457200" cy="4572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90936" y="3824068"/>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Databases</a:t>
            </a:r>
            <a:endParaRPr lang="en-US" sz="2400" b="1" dirty="0">
              <a:solidFill>
                <a:schemeClr val="tx1"/>
              </a:solidFill>
            </a:endParaRPr>
          </a:p>
        </p:txBody>
      </p:sp>
      <p:cxnSp>
        <p:nvCxnSpPr>
          <p:cNvPr id="23" name="Straight Arrow Connector 22"/>
          <p:cNvCxnSpPr/>
          <p:nvPr/>
        </p:nvCxnSpPr>
        <p:spPr>
          <a:xfrm>
            <a:off x="5715000" y="4265612"/>
            <a:ext cx="457200" cy="1588"/>
          </a:xfrm>
          <a:prstGeom prst="straightConnector1">
            <a:avLst/>
          </a:prstGeom>
          <a:ln w="50800">
            <a:solidFill>
              <a:schemeClr val="tx1"/>
            </a:solidFill>
            <a:tailEnd type="triangle"/>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43199" y="2819400"/>
            <a:ext cx="2016579" cy="28194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743200" y="4191000"/>
            <a:ext cx="4343400" cy="1447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239064"/>
            <a:ext cx="152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453596" y="4951412"/>
            <a:ext cx="457200" cy="1588"/>
          </a:xfrm>
          <a:prstGeom prst="straightConnector1">
            <a:avLst/>
          </a:prstGeom>
          <a:ln w="50800">
            <a:solidFill>
              <a:schemeClr val="tx1"/>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01460" y="2667000"/>
            <a:ext cx="131853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Apache</a:t>
            </a:r>
            <a:endParaRPr lang="en-US" sz="2000" b="1"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amond(in)">
                                      <p:cBhvr>
                                        <p:cTn id="30" dur="2000"/>
                                        <p:tgtEl>
                                          <p:spTgt spid="16"/>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amond(in)">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heckerboard(across)">
                                      <p:cBhvr>
                                        <p:cTn id="46" dur="500"/>
                                        <p:tgtEl>
                                          <p:spTgt spid="18"/>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000" fill="hold"/>
                                        <p:tgtEl>
                                          <p:spTgt spid="17"/>
                                        </p:tgtEl>
                                        <p:attrNameLst>
                                          <p:attrName>ppt_w</p:attrName>
                                        </p:attrNameLst>
                                      </p:cBhvr>
                                      <p:tavLst>
                                        <p:tav tm="0">
                                          <p:val>
                                            <p:strVal val="#ppt_w*0.70"/>
                                          </p:val>
                                        </p:tav>
                                        <p:tav tm="100000">
                                          <p:val>
                                            <p:strVal val="#ppt_w"/>
                                          </p:val>
                                        </p:tav>
                                      </p:tavLst>
                                    </p:anim>
                                    <p:anim calcmode="lin" valueType="num">
                                      <p:cBhvr>
                                        <p:cTn id="61" dur="1000" fill="hold"/>
                                        <p:tgtEl>
                                          <p:spTgt spid="17"/>
                                        </p:tgtEl>
                                        <p:attrNameLst>
                                          <p:attrName>ppt_h</p:attrName>
                                        </p:attrNameLst>
                                      </p:cBhvr>
                                      <p:tavLst>
                                        <p:tav tm="0">
                                          <p:val>
                                            <p:strVal val="#ppt_h"/>
                                          </p:val>
                                        </p:tav>
                                        <p:tav tm="100000">
                                          <p:val>
                                            <p:strVal val="#ppt_h"/>
                                          </p:val>
                                        </p:tav>
                                      </p:tavLst>
                                    </p:anim>
                                    <p:animEffect transition="in" filter="fade">
                                      <p:cBhvr>
                                        <p:cTn id="62" dur="1000"/>
                                        <p:tgtEl>
                                          <p:spTgt spid="17"/>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1000" fill="hold"/>
                                        <p:tgtEl>
                                          <p:spTgt spid="10"/>
                                        </p:tgtEl>
                                        <p:attrNameLst>
                                          <p:attrName>ppt_w</p:attrName>
                                        </p:attrNameLst>
                                      </p:cBhvr>
                                      <p:tavLst>
                                        <p:tav tm="0">
                                          <p:val>
                                            <p:strVal val="#ppt_w*0.70"/>
                                          </p:val>
                                        </p:tav>
                                        <p:tav tm="100000">
                                          <p:val>
                                            <p:strVal val="#ppt_w"/>
                                          </p:val>
                                        </p:tav>
                                      </p:tavLst>
                                    </p:anim>
                                    <p:anim calcmode="lin" valueType="num">
                                      <p:cBhvr>
                                        <p:cTn id="66" dur="1000" fill="hold"/>
                                        <p:tgtEl>
                                          <p:spTgt spid="10"/>
                                        </p:tgtEl>
                                        <p:attrNameLst>
                                          <p:attrName>ppt_h</p:attrName>
                                        </p:attrNameLst>
                                      </p:cBhvr>
                                      <p:tavLst>
                                        <p:tav tm="0">
                                          <p:val>
                                            <p:strVal val="#ppt_h"/>
                                          </p:val>
                                        </p:tav>
                                        <p:tav tm="100000">
                                          <p:val>
                                            <p:strVal val="#ppt_h"/>
                                          </p:val>
                                        </p:tav>
                                      </p:tavLst>
                                    </p:anim>
                                    <p:animEffect transition="in" filter="fade">
                                      <p:cBhvr>
                                        <p:cTn id="67" dur="10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down)">
                                      <p:cBhvr>
                                        <p:cTn id="77" dur="500"/>
                                        <p:tgtEl>
                                          <p:spTgt spid="2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down)">
                                      <p:cBhvr>
                                        <p:cTn id="80" dur="500"/>
                                        <p:tgtEl>
                                          <p:spTgt spid="2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22" grpId="0"/>
      <p:bldP spid="24" grpId="0" animBg="1"/>
      <p:bldP spid="25"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8025"/>
          </a:xfrm>
        </p:spPr>
        <p:txBody>
          <a:bodyPr>
            <a:noAutofit/>
          </a:bodyPr>
          <a:lstStyle/>
          <a:p>
            <a:pPr>
              <a:defRPr/>
            </a:pPr>
            <a:r>
              <a:rPr lang="en-US" b="1" dirty="0" smtClean="0">
                <a:solidFill>
                  <a:schemeClr val="accent6">
                    <a:lumMod val="75000"/>
                  </a:schemeClr>
                </a:solidFill>
              </a:rPr>
              <a:t>Variables Names</a:t>
            </a:r>
          </a:p>
        </p:txBody>
      </p:sp>
      <p:sp>
        <p:nvSpPr>
          <p:cNvPr id="3" name="Content Placeholder 2"/>
          <p:cNvSpPr>
            <a:spLocks noGrp="1"/>
          </p:cNvSpPr>
          <p:nvPr>
            <p:ph idx="1"/>
          </p:nvPr>
        </p:nvSpPr>
        <p:spPr>
          <a:xfrm>
            <a:off x="304800" y="762000"/>
            <a:ext cx="8534400" cy="5562600"/>
          </a:xfrm>
        </p:spPr>
        <p:txBody>
          <a:bodyPr>
            <a:normAutofit fontScale="77500" lnSpcReduction="20000"/>
          </a:bodyPr>
          <a:lstStyle/>
          <a:p>
            <a:pPr marL="514350" indent="-514350">
              <a:buFont typeface="+mj-lt"/>
              <a:buAutoNum type="arabicParenR"/>
              <a:defRPr/>
            </a:pPr>
            <a:r>
              <a:rPr lang="en-US" dirty="0" smtClean="0">
                <a:latin typeface="Arial" pitchFamily="34" charset="0"/>
                <a:cs typeface="Arial" pitchFamily="34" charset="0"/>
              </a:rPr>
              <a:t>Start with a </a:t>
            </a:r>
            <a:r>
              <a:rPr lang="en-US" dirty="0" smtClean="0">
                <a:solidFill>
                  <a:srgbClr val="0000FF"/>
                </a:solidFill>
                <a:latin typeface="Arial" pitchFamily="34" charset="0"/>
                <a:cs typeface="Arial" pitchFamily="34" charset="0"/>
              </a:rPr>
              <a:t>$ sign</a:t>
            </a:r>
            <a:r>
              <a:rPr lang="en-US" dirty="0" smtClean="0">
                <a:latin typeface="Arial" pitchFamily="34" charset="0"/>
                <a:cs typeface="Arial" pitchFamily="34" charset="0"/>
              </a:rPr>
              <a:t>.</a:t>
            </a:r>
          </a:p>
          <a:p>
            <a:pPr marL="514350" indent="-514350">
              <a:buFont typeface="+mj-lt"/>
              <a:buAutoNum type="arabicParenR"/>
              <a:defRPr/>
            </a:pPr>
            <a:r>
              <a:rPr lang="en-US" dirty="0" smtClean="0">
                <a:latin typeface="Arial" pitchFamily="34" charset="0"/>
                <a:cs typeface="Arial" pitchFamily="34" charset="0"/>
              </a:rPr>
              <a:t>Followed by a </a:t>
            </a:r>
            <a:r>
              <a:rPr lang="en-US" dirty="0" smtClean="0">
                <a:solidFill>
                  <a:srgbClr val="FF0000"/>
                </a:solidFill>
                <a:latin typeface="Arial" pitchFamily="34" charset="0"/>
                <a:cs typeface="Arial" pitchFamily="34" charset="0"/>
              </a:rPr>
              <a:t>letter </a:t>
            </a:r>
            <a:r>
              <a:rPr lang="en-US" dirty="0" smtClean="0">
                <a:latin typeface="Arial" pitchFamily="34" charset="0"/>
                <a:cs typeface="Arial" pitchFamily="34" charset="0"/>
              </a:rPr>
              <a:t>or</a:t>
            </a:r>
            <a:r>
              <a:rPr lang="en-US" dirty="0" smtClean="0">
                <a:solidFill>
                  <a:srgbClr val="FF0000"/>
                </a:solidFill>
                <a:latin typeface="Arial" pitchFamily="34" charset="0"/>
                <a:cs typeface="Arial" pitchFamily="34" charset="0"/>
              </a:rPr>
              <a:t> underscore</a:t>
            </a:r>
            <a:r>
              <a:rPr lang="en-US" dirty="0" smtClean="0">
                <a:latin typeface="Arial" pitchFamily="34" charset="0"/>
                <a:cs typeface="Arial" pitchFamily="34" charset="0"/>
              </a:rPr>
              <a:t>.</a:t>
            </a:r>
          </a:p>
          <a:p>
            <a:pPr marL="514350" indent="-514350">
              <a:buFont typeface="+mj-lt"/>
              <a:buAutoNum type="arabicParenR"/>
              <a:defRPr/>
            </a:pPr>
            <a:r>
              <a:rPr lang="en-US" dirty="0" smtClean="0">
                <a:latin typeface="Arial" pitchFamily="34" charset="0"/>
                <a:cs typeface="Arial" pitchFamily="34" charset="0"/>
              </a:rPr>
              <a:t>Can contain </a:t>
            </a:r>
            <a:r>
              <a:rPr lang="en-US" dirty="0" smtClean="0">
                <a:solidFill>
                  <a:srgbClr val="00B050"/>
                </a:solidFill>
                <a:latin typeface="Arial" pitchFamily="34" charset="0"/>
                <a:cs typeface="Arial" pitchFamily="34" charset="0"/>
              </a:rPr>
              <a:t>letters</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numbers</a:t>
            </a: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underscores</a:t>
            </a:r>
            <a:r>
              <a:rPr lang="en-US" dirty="0" smtClean="0">
                <a:latin typeface="Arial" pitchFamily="34" charset="0"/>
                <a:cs typeface="Arial" pitchFamily="34" charset="0"/>
              </a:rPr>
              <a:t> or </a:t>
            </a:r>
            <a:r>
              <a:rPr lang="en-US" dirty="0" smtClean="0">
                <a:solidFill>
                  <a:schemeClr val="accent3">
                    <a:lumMod val="75000"/>
                  </a:schemeClr>
                </a:solidFill>
                <a:latin typeface="Arial" pitchFamily="34" charset="0"/>
                <a:cs typeface="Arial" pitchFamily="34" charset="0"/>
              </a:rPr>
              <a:t>dashes</a:t>
            </a:r>
            <a:r>
              <a:rPr lang="en-US" dirty="0" smtClean="0">
                <a:latin typeface="Arial" pitchFamily="34" charset="0"/>
                <a:cs typeface="Arial" pitchFamily="34" charset="0"/>
              </a:rPr>
              <a:t>.</a:t>
            </a:r>
          </a:p>
          <a:p>
            <a:pPr marL="514350" indent="-514350">
              <a:buFont typeface="+mj-lt"/>
              <a:buAutoNum type="arabicParenR"/>
              <a:defRPr/>
            </a:pPr>
            <a:r>
              <a:rPr lang="en-US" dirty="0" smtClean="0">
                <a:solidFill>
                  <a:srgbClr val="FF0000"/>
                </a:solidFill>
                <a:latin typeface="Arial" pitchFamily="34" charset="0"/>
                <a:cs typeface="Arial" pitchFamily="34" charset="0"/>
              </a:rPr>
              <a:t>No spaces</a:t>
            </a:r>
            <a:endParaRPr lang="en-US" dirty="0" smtClean="0">
              <a:latin typeface="Arial" pitchFamily="34" charset="0"/>
              <a:cs typeface="Arial" pitchFamily="34" charset="0"/>
            </a:endParaRPr>
          </a:p>
          <a:p>
            <a:pPr marL="514350" indent="-514350">
              <a:buFont typeface="+mj-lt"/>
              <a:buAutoNum type="arabicParenR"/>
              <a:defRPr/>
            </a:pPr>
            <a:r>
              <a:rPr lang="en-US" dirty="0" smtClean="0">
                <a:solidFill>
                  <a:srgbClr val="0000FF"/>
                </a:solidFill>
                <a:latin typeface="Arial" pitchFamily="34" charset="0"/>
                <a:cs typeface="Arial" pitchFamily="34" charset="0"/>
              </a:rPr>
              <a:t>Case sensitive</a:t>
            </a:r>
          </a:p>
          <a:p>
            <a:r>
              <a:rPr lang="en-US" dirty="0">
                <a:latin typeface="Arial" pitchFamily="34" charset="0"/>
                <a:cs typeface="Arial" pitchFamily="34" charset="0"/>
              </a:rPr>
              <a:t>$item</a:t>
            </a:r>
          </a:p>
          <a:p>
            <a:r>
              <a:rPr lang="en-US" dirty="0">
                <a:latin typeface="Arial" pitchFamily="34" charset="0"/>
                <a:cs typeface="Arial" pitchFamily="34" charset="0"/>
              </a:rPr>
              <a:t>$Item</a:t>
            </a:r>
          </a:p>
          <a:p>
            <a:r>
              <a:rPr lang="en-US" dirty="0">
                <a:latin typeface="Arial" pitchFamily="34" charset="0"/>
                <a:cs typeface="Arial" pitchFamily="34" charset="0"/>
              </a:rPr>
              <a:t>$</a:t>
            </a:r>
            <a:r>
              <a:rPr lang="en-US" dirty="0" err="1">
                <a:latin typeface="Arial" pitchFamily="34" charset="0"/>
                <a:cs typeface="Arial" pitchFamily="34" charset="0"/>
              </a:rPr>
              <a:t>myVariable</a:t>
            </a:r>
            <a:endParaRPr lang="en-US" dirty="0">
              <a:latin typeface="Arial" pitchFamily="34" charset="0"/>
              <a:cs typeface="Arial" pitchFamily="34" charset="0"/>
            </a:endParaRPr>
          </a:p>
          <a:p>
            <a:r>
              <a:rPr lang="en-US" dirty="0">
                <a:latin typeface="Arial" pitchFamily="34" charset="0"/>
                <a:cs typeface="Arial" pitchFamily="34" charset="0"/>
              </a:rPr>
              <a:t>$</a:t>
            </a:r>
            <a:r>
              <a:rPr lang="en-US" dirty="0" err="1">
                <a:latin typeface="Arial" pitchFamily="34" charset="0"/>
                <a:cs typeface="Arial" pitchFamily="34" charset="0"/>
              </a:rPr>
              <a:t>this_variable</a:t>
            </a:r>
            <a:endParaRPr lang="en-US" dirty="0">
              <a:latin typeface="Arial" pitchFamily="34" charset="0"/>
              <a:cs typeface="Arial" pitchFamily="34" charset="0"/>
            </a:endParaRPr>
          </a:p>
          <a:p>
            <a:r>
              <a:rPr lang="en-US" dirty="0">
                <a:latin typeface="Arial" pitchFamily="34" charset="0"/>
                <a:cs typeface="Arial" pitchFamily="34" charset="0"/>
              </a:rPr>
              <a:t>$this-variable</a:t>
            </a:r>
          </a:p>
          <a:p>
            <a:r>
              <a:rPr lang="en-US" dirty="0">
                <a:latin typeface="Arial" pitchFamily="34" charset="0"/>
                <a:cs typeface="Arial" pitchFamily="34" charset="0"/>
              </a:rPr>
              <a:t>$product3</a:t>
            </a:r>
          </a:p>
          <a:p>
            <a:r>
              <a:rPr lang="en-US" dirty="0">
                <a:latin typeface="Arial" pitchFamily="34" charset="0"/>
                <a:cs typeface="Arial" pitchFamily="34" charset="0"/>
              </a:rPr>
              <a:t>$_book  </a:t>
            </a:r>
          </a:p>
          <a:p>
            <a:r>
              <a:rPr lang="en-US" dirty="0">
                <a:latin typeface="Arial" pitchFamily="34" charset="0"/>
                <a:cs typeface="Arial" pitchFamily="34" charset="0"/>
              </a:rPr>
              <a:t>$__</a:t>
            </a:r>
            <a:r>
              <a:rPr lang="en-US" dirty="0" err="1">
                <a:latin typeface="Arial" pitchFamily="34" charset="0"/>
                <a:cs typeface="Arial" pitchFamily="34" charset="0"/>
              </a:rPr>
              <a:t>bookPage</a:t>
            </a:r>
            <a:endParaRPr lang="en-US" dirty="0">
              <a:latin typeface="Arial" pitchFamily="34" charset="0"/>
              <a:cs typeface="Arial" pitchFamily="34" charset="0"/>
            </a:endParaRPr>
          </a:p>
          <a:p>
            <a:pPr>
              <a:defRPr/>
            </a:pPr>
            <a:endParaRPr lang="en-US" dirty="0"/>
          </a:p>
        </p:txBody>
      </p:sp>
      <p:sp>
        <p:nvSpPr>
          <p:cNvPr id="4" name="AutoShape 14"/>
          <p:cNvSpPr>
            <a:spLocks noChangeArrowheads="1"/>
          </p:cNvSpPr>
          <p:nvPr/>
        </p:nvSpPr>
        <p:spPr bwMode="auto">
          <a:xfrm>
            <a:off x="4419600" y="3429000"/>
            <a:ext cx="4572000" cy="1600200"/>
          </a:xfrm>
          <a:prstGeom prst="wedgeRectCallout">
            <a:avLst>
              <a:gd name="adj1" fmla="val -94935"/>
              <a:gd name="adj2" fmla="val 58414"/>
            </a:avLst>
          </a:prstGeom>
          <a:solidFill>
            <a:srgbClr val="0070C0"/>
          </a:solidFill>
          <a:ln w="9525">
            <a:noFill/>
            <a:miter lim="800000"/>
            <a:headEnd/>
            <a:tailEnd/>
          </a:ln>
          <a:effectLst/>
        </p:spPr>
        <p:txBody>
          <a:bodyPr/>
          <a:lstStyle/>
          <a:p>
            <a:r>
              <a:rPr lang="en-US" sz="2400" dirty="0" smtClean="0">
                <a:solidFill>
                  <a:schemeClr val="bg1"/>
                </a:solidFill>
              </a:rPr>
              <a:t>Shouldn’t use as a variable starting with single underscore, because PHP uses single underscore itself to define certain types of variables.</a:t>
            </a:r>
            <a:endParaRPr lang="en-US" sz="2400" dirty="0">
              <a:solidFill>
                <a:schemeClr val="bg1"/>
              </a:solidFill>
            </a:endParaRPr>
          </a:p>
        </p:txBody>
      </p:sp>
      <p:sp>
        <p:nvSpPr>
          <p:cNvPr id="5" name="Oval 4"/>
          <p:cNvSpPr/>
          <p:nvPr/>
        </p:nvSpPr>
        <p:spPr>
          <a:xfrm>
            <a:off x="609600" y="4724400"/>
            <a:ext cx="1524000" cy="838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4)">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pPr algn="ctr"/>
            <a:r>
              <a:rPr lang="en-US" b="1" dirty="0" smtClean="0">
                <a:solidFill>
                  <a:schemeClr val="accent6">
                    <a:lumMod val="75000"/>
                  </a:schemeClr>
                </a:solidFill>
              </a:rPr>
              <a:t>EXAMPLES</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US" sz="3200" dirty="0" smtClean="0">
                <a:solidFill>
                  <a:srgbClr val="FF0000"/>
                </a:solidFill>
                <a:latin typeface="Arial" pitchFamily="34" charset="0"/>
                <a:cs typeface="Arial" pitchFamily="34" charset="0"/>
              </a:rPr>
              <a:t>&lt;?</a:t>
            </a:r>
            <a:r>
              <a:rPr lang="en-US" sz="3200" dirty="0" err="1" smtClean="0">
                <a:solidFill>
                  <a:srgbClr val="FF0000"/>
                </a:solidFill>
                <a:latin typeface="Arial" pitchFamily="34" charset="0"/>
                <a:cs typeface="Arial" pitchFamily="34" charset="0"/>
              </a:rPr>
              <a:t>php</a:t>
            </a:r>
            <a:endParaRPr lang="en-US" sz="3200" dirty="0" smtClean="0">
              <a:solidFill>
                <a:srgbClr val="FF0000"/>
              </a:solidFill>
              <a:latin typeface="Arial" pitchFamily="34" charset="0"/>
              <a:cs typeface="Arial" pitchFamily="34" charset="0"/>
            </a:endParaRPr>
          </a:p>
          <a:p>
            <a:pPr lvl="1">
              <a:buNone/>
            </a:pPr>
            <a:r>
              <a:rPr lang="en-US" sz="3200" dirty="0" smtClean="0">
                <a:latin typeface="Arial" pitchFamily="34" charset="0"/>
                <a:cs typeface="Arial" pitchFamily="34" charset="0"/>
              </a:rPr>
              <a:t>	$var1 = 10;</a:t>
            </a:r>
          </a:p>
          <a:p>
            <a:pPr lvl="1">
              <a:buNone/>
            </a:pPr>
            <a:r>
              <a:rPr lang="en-US" sz="3200" dirty="0" smtClean="0">
                <a:latin typeface="Arial" pitchFamily="34" charset="0"/>
                <a:cs typeface="Arial" pitchFamily="34" charset="0"/>
              </a:rPr>
              <a:t>	</a:t>
            </a:r>
            <a:r>
              <a:rPr lang="en-US" sz="3200" dirty="0" smtClean="0">
                <a:solidFill>
                  <a:srgbClr val="0000FF"/>
                </a:solidFill>
                <a:latin typeface="Arial" pitchFamily="34" charset="0"/>
                <a:cs typeface="Arial" pitchFamily="34" charset="0"/>
              </a:rPr>
              <a:t>echo</a:t>
            </a:r>
            <a:r>
              <a:rPr lang="en-US" sz="3200" dirty="0" smtClean="0">
                <a:latin typeface="Arial" pitchFamily="34" charset="0"/>
                <a:cs typeface="Arial" pitchFamily="34" charset="0"/>
              </a:rPr>
              <a:t> $var1;</a:t>
            </a:r>
          </a:p>
          <a:p>
            <a:pPr>
              <a:buNone/>
            </a:pPr>
            <a:r>
              <a:rPr lang="en-US" sz="3200"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?&gt;</a:t>
            </a:r>
          </a:p>
          <a:p>
            <a:pPr>
              <a:buNone/>
            </a:pPr>
            <a:r>
              <a:rPr lang="en-US" dirty="0" smtClean="0">
                <a:solidFill>
                  <a:srgbClr val="FF0000"/>
                </a:solidFill>
                <a:latin typeface="Arial" pitchFamily="34" charset="0"/>
                <a:cs typeface="Arial" pitchFamily="34" charset="0"/>
              </a:rPr>
              <a:t>&lt;?=</a:t>
            </a:r>
            <a:r>
              <a:rPr lang="en-US" dirty="0" smtClean="0">
                <a:solidFill>
                  <a:schemeClr val="tx1">
                    <a:lumMod val="95000"/>
                    <a:lumOff val="5000"/>
                  </a:schemeClr>
                </a:solidFill>
                <a:latin typeface="Arial" pitchFamily="34" charset="0"/>
                <a:cs typeface="Arial" pitchFamily="34" charset="0"/>
              </a:rPr>
              <a:t>$var1;</a:t>
            </a:r>
            <a:r>
              <a:rPr lang="en-US" dirty="0" smtClean="0">
                <a:solidFill>
                  <a:srgbClr val="FF0000"/>
                </a:solidFill>
                <a:latin typeface="Arial" pitchFamily="34" charset="0"/>
                <a:cs typeface="Arial" pitchFamily="34" charset="0"/>
              </a:rPr>
              <a:t>?&gt;</a:t>
            </a:r>
            <a:endParaRPr lang="en-US" sz="3200"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$var2 = “Hello World”;</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$var2;</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sz="3200" dirty="0" smtClean="0">
                <a:solidFill>
                  <a:srgbClr val="FF0000"/>
                </a:solidFill>
                <a:latin typeface="Arial" pitchFamily="34" charset="0"/>
                <a:cs typeface="Arial" pitchFamily="34" charset="0"/>
              </a:rPr>
              <a:t>Case Sensitivity with Variables</a:t>
            </a:r>
          </a:p>
          <a:p>
            <a:r>
              <a:rPr lang="en-US" dirty="0">
                <a:solidFill>
                  <a:srgbClr val="FF0000"/>
                </a:solidFill>
                <a:latin typeface="Arial" pitchFamily="34" charset="0"/>
                <a:cs typeface="Arial" pitchFamily="34" charset="0"/>
              </a:rPr>
              <a:t>&lt;?</a:t>
            </a:r>
            <a:r>
              <a:rPr lang="en-US" dirty="0" err="1">
                <a:solidFill>
                  <a:srgbClr val="FF0000"/>
                </a:solidFill>
                <a:latin typeface="Arial" pitchFamily="34" charset="0"/>
                <a:cs typeface="Arial" pitchFamily="34" charset="0"/>
              </a:rPr>
              <a:t>php</a:t>
            </a:r>
            <a:endParaRPr lang="en-US" dirty="0">
              <a:solidFill>
                <a:srgbClr val="FF0000"/>
              </a:solidFill>
              <a:latin typeface="Arial" pitchFamily="34" charset="0"/>
              <a:cs typeface="Arial" pitchFamily="34" charset="0"/>
            </a:endParaRPr>
          </a:p>
          <a:p>
            <a:pPr>
              <a:buNone/>
            </a:pP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 = “Hello World”;</a:t>
            </a:r>
          </a:p>
          <a:p>
            <a:pPr>
              <a:buNone/>
            </a:pP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 = “Hello World Again”;</a:t>
            </a:r>
          </a:p>
          <a:p>
            <a:pPr>
              <a:buNone/>
            </a:pPr>
            <a:r>
              <a:rPr lang="en-US" dirty="0">
                <a:latin typeface="Arial" pitchFamily="34" charset="0"/>
                <a:cs typeface="Arial" pitchFamily="34" charset="0"/>
              </a:rPr>
              <a:t>		</a:t>
            </a:r>
            <a:r>
              <a:rPr lang="en-US" dirty="0">
                <a:solidFill>
                  <a:srgbClr val="0000FF"/>
                </a:solidFill>
                <a:latin typeface="Arial" pitchFamily="34" charset="0"/>
                <a:cs typeface="Arial" pitchFamily="34" charset="0"/>
              </a:rPr>
              <a:t>echo</a:t>
            </a: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a:t>
            </a:r>
          </a:p>
          <a:p>
            <a:pPr>
              <a:buNone/>
            </a:pPr>
            <a:r>
              <a:rPr lang="en-US" dirty="0">
                <a:latin typeface="Arial" pitchFamily="34" charset="0"/>
                <a:cs typeface="Arial" pitchFamily="34" charset="0"/>
              </a:rPr>
              <a:t>	</a:t>
            </a:r>
            <a:r>
              <a:rPr lang="en-US" dirty="0" smtClean="0">
                <a:solidFill>
                  <a:srgbClr val="FF0000"/>
                </a:solidFill>
                <a:latin typeface="Arial" pitchFamily="34" charset="0"/>
                <a:cs typeface="Arial" pitchFamily="34" charset="0"/>
              </a:rPr>
              <a:t>?&gt;</a:t>
            </a:r>
            <a:endParaRPr lang="en-US" dirty="0"/>
          </a:p>
          <a:p>
            <a:r>
              <a:rPr lang="en-US" dirty="0">
                <a:solidFill>
                  <a:srgbClr val="00B050"/>
                </a:solidFill>
                <a:latin typeface="Arial" pitchFamily="34" charset="0"/>
                <a:cs typeface="Arial" pitchFamily="34" charset="0"/>
              </a:rPr>
              <a:t>Output:</a:t>
            </a:r>
            <a:r>
              <a:rPr lang="en-US" dirty="0">
                <a:latin typeface="Arial" pitchFamily="34" charset="0"/>
                <a:cs typeface="Arial" pitchFamily="34" charset="0"/>
              </a:rPr>
              <a:t> </a:t>
            </a:r>
          </a:p>
          <a:p>
            <a:pPr>
              <a:buNone/>
            </a:pPr>
            <a:r>
              <a:rPr lang="en-US" dirty="0">
                <a:latin typeface="Arial" pitchFamily="34" charset="0"/>
                <a:cs typeface="Arial" pitchFamily="34" charset="0"/>
              </a:rPr>
              <a:t>	Hello World Again</a:t>
            </a:r>
          </a:p>
          <a:p>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20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20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20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20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2000"/>
                                        <p:tgtEl>
                                          <p:spTgt spid="3">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fade">
                                      <p:cBhvr>
                                        <p:cTn id="73" dur="2000"/>
                                        <p:tgtEl>
                                          <p:spTgt spid="3">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5" end="15"/>
                                            </p:txEl>
                                          </p:spTgt>
                                        </p:tgtEl>
                                        <p:attrNameLst>
                                          <p:attrName>style.visibility</p:attrName>
                                        </p:attrNameLst>
                                      </p:cBhvr>
                                      <p:to>
                                        <p:strVal val="visible"/>
                                      </p:to>
                                    </p:set>
                                    <p:animEffect transition="in" filter="fade">
                                      <p:cBhvr>
                                        <p:cTn id="78" dur="2000"/>
                                        <p:tgtEl>
                                          <p:spTgt spid="3">
                                            <p:txEl>
                                              <p:pRg st="15" end="1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6" end="16"/>
                                            </p:txEl>
                                          </p:spTgt>
                                        </p:tgtEl>
                                        <p:attrNameLst>
                                          <p:attrName>style.visibility</p:attrName>
                                        </p:attrNameLst>
                                      </p:cBhvr>
                                      <p:to>
                                        <p:strVal val="visible"/>
                                      </p:to>
                                    </p:set>
                                    <p:animEffect transition="in" filter="fade">
                                      <p:cBhvr>
                                        <p:cTn id="83"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chor="t"/>
          <a:lstStyle/>
          <a:p>
            <a:pPr algn="ctr"/>
            <a:r>
              <a:rPr lang="en-US" b="1" dirty="0" smtClean="0">
                <a:solidFill>
                  <a:schemeClr val="accent6">
                    <a:lumMod val="75000"/>
                  </a:schemeClr>
                </a:solidFill>
              </a:rPr>
              <a:t>String Functions</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534400" cy="5638800"/>
          </a:xfrm>
        </p:spPr>
        <p:txBody>
          <a:bodyPr>
            <a:normAutofit/>
          </a:bodyPr>
          <a:lstStyle/>
          <a:p>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endParaRPr lang="en-US" sz="2800" dirty="0" smtClean="0">
              <a:solidFill>
                <a:srgbClr val="FF0000"/>
              </a:solidFill>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 = “The quick brown fox”;</a:t>
            </a: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secondString</a:t>
            </a:r>
            <a:r>
              <a:rPr lang="en-US" sz="2800" dirty="0" smtClean="0">
                <a:latin typeface="Arial" pitchFamily="34" charset="0"/>
                <a:cs typeface="Arial" pitchFamily="34" charset="0"/>
              </a:rPr>
              <a:t> = “ jumped over the lazy dog”;</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endParaRPr lang="en-US" sz="2800" dirty="0" smtClean="0">
              <a:solidFill>
                <a:srgbClr val="FF0000"/>
              </a:solidFill>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secondString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r>
              <a:rPr lang="en-US" sz="2800" dirty="0" smtClean="0">
                <a:solidFill>
                  <a:srgbClr val="00B050"/>
                </a:solidFill>
                <a:latin typeface="Arial" pitchFamily="34" charset="0"/>
                <a:cs typeface="Arial" pitchFamily="34" charset="0"/>
              </a:rPr>
              <a:t>Output:</a:t>
            </a:r>
            <a:r>
              <a:rPr lang="en-US" sz="2800" dirty="0" smtClean="0">
                <a:latin typeface="Arial" pitchFamily="34" charset="0"/>
                <a:cs typeface="Arial" pitchFamily="34" charset="0"/>
              </a:rPr>
              <a:t> The quick brown fox jumped over the lazy dog.</a:t>
            </a:r>
          </a:p>
        </p:txBody>
      </p:sp>
      <p:sp>
        <p:nvSpPr>
          <p:cNvPr id="4" name="Oval 3"/>
          <p:cNvSpPr/>
          <p:nvPr/>
        </p:nvSpPr>
        <p:spPr>
          <a:xfrm>
            <a:off x="3276600" y="3962400"/>
            <a:ext cx="519332"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utoShape 7"/>
          <p:cNvSpPr>
            <a:spLocks noChangeArrowheads="1"/>
          </p:cNvSpPr>
          <p:nvPr/>
        </p:nvSpPr>
        <p:spPr bwMode="auto">
          <a:xfrm flipH="1">
            <a:off x="6629400" y="4038600"/>
            <a:ext cx="2286000" cy="1371600"/>
          </a:xfrm>
          <a:prstGeom prst="wedgeRectCallout">
            <a:avLst>
              <a:gd name="adj1" fmla="val 171300"/>
              <a:gd name="adj2" fmla="val -21308"/>
            </a:avLst>
          </a:prstGeom>
          <a:solidFill>
            <a:srgbClr val="F4910C"/>
          </a:solidFill>
          <a:ln w="9525">
            <a:solidFill>
              <a:srgbClr val="FFC000"/>
            </a:solidFill>
            <a:miter lim="800000"/>
            <a:headEnd/>
            <a:tailEnd/>
          </a:ln>
          <a:effectLst/>
        </p:spPr>
        <p:txBody>
          <a:bodyPr/>
          <a:lstStyle/>
          <a:p>
            <a:pPr algn="ctr"/>
            <a:r>
              <a:rPr lang="en-US" sz="2800" dirty="0" smtClean="0">
                <a:solidFill>
                  <a:schemeClr val="bg1"/>
                </a:solidFill>
              </a:rPr>
              <a:t>Another way of concatenation </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par>
                          <p:cTn id="53" fill="hold">
                            <p:stCondLst>
                              <p:cond delay="2000"/>
                            </p:stCondLst>
                            <p:childTnLst>
                              <p:par>
                                <p:cTn id="54" presetID="22" presetClass="entr" presetSubtype="8" fill="hold" grpId="0" nodeType="afterEffect">
                                  <p:stCondLst>
                                    <p:cond delay="100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791200"/>
          </a:xfrm>
        </p:spPr>
        <p:txBody>
          <a:bodyPr>
            <a:normAutofit fontScale="92500" lnSpcReduction="20000"/>
          </a:bodyPr>
          <a:lstStyle/>
          <a:p>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php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 = “The quick brown fox”; ?&gt;</a:t>
            </a:r>
          </a:p>
          <a:p>
            <a:pPr>
              <a:buNone/>
            </a:pPr>
            <a:r>
              <a:rPr lang="en-US" sz="2800" dirty="0" smtClean="0">
                <a:latin typeface="Arial" pitchFamily="34" charset="0"/>
                <a:cs typeface="Arial" pitchFamily="34" charset="0"/>
              </a:rPr>
              <a: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Lower case:</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strtolower</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Upper case:</a:t>
            </a:r>
            <a:r>
              <a:rPr lang="en-US" sz="2800" dirty="0" smtClean="0">
                <a:latin typeface="Arial" pitchFamily="34" charset="0"/>
                <a:cs typeface="Arial" pitchFamily="34" charset="0"/>
              </a:rPr>
              <a:t>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strtoupper</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Uppercase first-letter:</a:t>
            </a:r>
            <a:r>
              <a:rPr lang="en-US" sz="2800" dirty="0" smtClean="0">
                <a:latin typeface="Arial" pitchFamily="34" charset="0"/>
                <a:cs typeface="Arial" pitchFamily="34" charset="0"/>
              </a:rPr>
              <a:t>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ucfirst</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pPr>
              <a:buNone/>
            </a:pPr>
            <a:r>
              <a:rPr lang="en-US" sz="2800" dirty="0" smtClean="0">
                <a:latin typeface="Arial" pitchFamily="34" charset="0"/>
                <a:cs typeface="Arial" pitchFamily="34" charset="0"/>
              </a:rPr>
              <a:t> </a:t>
            </a:r>
          </a:p>
          <a:p>
            <a:r>
              <a:rPr lang="en-US" sz="2800" dirty="0" smtClean="0">
                <a:solidFill>
                  <a:srgbClr val="0000FF"/>
                </a:solidFill>
                <a:latin typeface="Arial" pitchFamily="34" charset="0"/>
                <a:cs typeface="Arial" pitchFamily="34" charset="0"/>
              </a:rPr>
              <a:t>Uppercase words: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ucwords</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4518"/>
            <a:ext cx="8686800" cy="5668963"/>
          </a:xfrm>
        </p:spPr>
        <p:txBody>
          <a:bodyPr>
            <a:normAutofit fontScale="85000" lnSpcReduction="20000"/>
          </a:bodyPr>
          <a:lstStyle/>
          <a:p>
            <a:r>
              <a:rPr lang="en-US" dirty="0" smtClean="0">
                <a:solidFill>
                  <a:srgbClr val="0000FF"/>
                </a:solidFill>
                <a:latin typeface="Arial" pitchFamily="34" charset="0"/>
                <a:cs typeface="Arial" pitchFamily="34" charset="0"/>
              </a:rPr>
              <a:t>Length:</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strlen</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firstString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Trim:</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latin typeface="Arial" pitchFamily="34" charset="0"/>
                <a:cs typeface="Arial" pitchFamily="34" charset="0"/>
              </a:rPr>
              <a:t>fourthString</a:t>
            </a:r>
            <a:r>
              <a:rPr lang="en-US" dirty="0" smtClean="0">
                <a:latin typeface="Arial" pitchFamily="34" charset="0"/>
                <a:cs typeface="Arial" pitchFamily="34" charset="0"/>
              </a:rPr>
              <a:t> = $</a:t>
            </a:r>
            <a:r>
              <a:rPr lang="en-US" dirty="0" err="1" smtClean="0">
                <a:latin typeface="Arial" pitchFamily="34" charset="0"/>
                <a:cs typeface="Arial" pitchFamily="34" charset="0"/>
              </a:rPr>
              <a:t>firstString</a:t>
            </a:r>
            <a:r>
              <a:rPr lang="en-US" dirty="0" smtClean="0">
                <a:latin typeface="Arial" pitchFamily="34" charset="0"/>
                <a:cs typeface="Arial" pitchFamily="34" charset="0"/>
              </a:rPr>
              <a:t> </a:t>
            </a:r>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Trim(</a:t>
            </a:r>
            <a:r>
              <a:rPr lang="en-US" dirty="0" err="1" smtClean="0">
                <a:solidFill>
                  <a:srgbClr val="00B050"/>
                </a:solidFill>
                <a:latin typeface="Arial" pitchFamily="34" charset="0"/>
                <a:cs typeface="Arial" pitchFamily="34" charset="0"/>
              </a:rPr>
              <a:t>secondString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Find:</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strstr</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thirdString</a:t>
            </a:r>
            <a:r>
              <a:rPr lang="en-US" dirty="0" smtClean="0">
                <a:solidFill>
                  <a:srgbClr val="00B050"/>
                </a:solidFill>
                <a:latin typeface="Arial" pitchFamily="34" charset="0"/>
                <a:cs typeface="Arial" pitchFamily="34" charset="0"/>
              </a:rPr>
              <a:t>, “brown”);</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Replace by String:</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str_replace</a:t>
            </a:r>
            <a:r>
              <a:rPr lang="en-US" dirty="0" smtClean="0">
                <a:solidFill>
                  <a:srgbClr val="00B050"/>
                </a:solidFill>
                <a:latin typeface="Arial" pitchFamily="34" charset="0"/>
                <a:cs typeface="Arial" pitchFamily="34" charset="0"/>
              </a:rPr>
              <a:t>(“quick”, “super-fast”, $</a:t>
            </a:r>
            <a:r>
              <a:rPr lang="en-US" dirty="0" err="1" smtClean="0">
                <a:solidFill>
                  <a:srgbClr val="00B050"/>
                </a:solidFill>
                <a:latin typeface="Arial" pitchFamily="34" charset="0"/>
                <a:cs typeface="Arial" pitchFamily="34" charset="0"/>
              </a:rPr>
              <a:t>thirdString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p>
          <a:p>
            <a:endParaRPr lang="en-US" dirty="0"/>
          </a:p>
        </p:txBody>
      </p:sp>
      <p:sp>
        <p:nvSpPr>
          <p:cNvPr id="4" name="AutoShape 7"/>
          <p:cNvSpPr>
            <a:spLocks noChangeArrowheads="1"/>
          </p:cNvSpPr>
          <p:nvPr/>
        </p:nvSpPr>
        <p:spPr bwMode="auto">
          <a:xfrm flipH="1">
            <a:off x="6416406" y="2667000"/>
            <a:ext cx="2575193" cy="914400"/>
          </a:xfrm>
          <a:prstGeom prst="wedgeRectCallout">
            <a:avLst>
              <a:gd name="adj1" fmla="val 216224"/>
              <a:gd name="adj2" fmla="val -47770"/>
            </a:avLst>
          </a:prstGeom>
          <a:solidFill>
            <a:srgbClr val="F4910C"/>
          </a:solidFill>
          <a:ln w="9525">
            <a:solidFill>
              <a:srgbClr val="FFC000"/>
            </a:solidFill>
            <a:miter lim="800000"/>
            <a:headEnd/>
            <a:tailEnd/>
          </a:ln>
          <a:effectLst/>
        </p:spPr>
        <p:txBody>
          <a:bodyPr anchor="ctr"/>
          <a:lstStyle/>
          <a:p>
            <a:r>
              <a:rPr lang="en-US" sz="2200" dirty="0" smtClean="0">
                <a:solidFill>
                  <a:schemeClr val="bg1"/>
                </a:solidFill>
              </a:rPr>
              <a:t>This function removes extra white spaces</a:t>
            </a:r>
            <a:r>
              <a:rPr lang="en-US" sz="2800" dirty="0" smtClean="0">
                <a:solidFill>
                  <a:schemeClr val="bg1"/>
                </a:solidFill>
              </a:rPr>
              <a:t> </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4"/>
            <a:ext cx="8229600" cy="715962"/>
          </a:xfrm>
        </p:spPr>
        <p:txBody>
          <a:bodyPr>
            <a:noAutofit/>
          </a:bodyPr>
          <a:lstStyle/>
          <a:p>
            <a:r>
              <a:rPr lang="en-US" b="1" dirty="0" smtClean="0">
                <a:solidFill>
                  <a:schemeClr val="accent6">
                    <a:lumMod val="75000"/>
                  </a:schemeClr>
                </a:solidFill>
              </a:rPr>
              <a:t>MORE STRING FUNCTIONS</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solidFill>
                  <a:srgbClr val="00B050"/>
                </a:solidFill>
                <a:latin typeface="Arial" pitchFamily="34" charset="0"/>
                <a:cs typeface="Arial" pitchFamily="34" charset="0"/>
              </a:rPr>
              <a:t>Repeat:</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str_repeat</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2);</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Make substring: </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substr</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5, 10);</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Find position:</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strpos</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“brown”);</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Find character:</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strchr</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“z”);</a:t>
            </a:r>
            <a:endParaRPr lang="en-US"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685800"/>
          </a:xfrm>
        </p:spPr>
        <p:txBody>
          <a:bodyPr anchor="t">
            <a:noAutofit/>
          </a:bodyPr>
          <a:lstStyle/>
          <a:p>
            <a:pPr algn="ctr"/>
            <a:r>
              <a:rPr lang="en-US" b="1" dirty="0" smtClean="0">
                <a:solidFill>
                  <a:schemeClr val="accent6">
                    <a:lumMod val="75000"/>
                  </a:schemeClr>
                </a:solidFill>
              </a:rPr>
              <a:t>FLOATING POINT NUMBERS</a:t>
            </a:r>
            <a:endParaRPr lang="en-US" b="1" dirty="0">
              <a:solidFill>
                <a:schemeClr val="accent6">
                  <a:lumMod val="75000"/>
                </a:schemeClr>
              </a:solidFill>
            </a:endParaRPr>
          </a:p>
        </p:txBody>
      </p:sp>
      <p:sp>
        <p:nvSpPr>
          <p:cNvPr id="5" name="Content Placeholder 4"/>
          <p:cNvSpPr>
            <a:spLocks noGrp="1"/>
          </p:cNvSpPr>
          <p:nvPr>
            <p:ph idx="1"/>
          </p:nvPr>
        </p:nvSpPr>
        <p:spPr>
          <a:xfrm>
            <a:off x="324728" y="838200"/>
            <a:ext cx="8610600" cy="5287963"/>
          </a:xfrm>
        </p:spPr>
        <p:txBody>
          <a:bodyPr>
            <a:normAutofit fontScale="92500" lnSpcReduction="2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$var1 = 3.14;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Floating Point: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t>
            </a:r>
            <a:r>
              <a:rPr lang="en-US" dirty="0" err="1" smtClean="0">
                <a:latin typeface="Arial" pitchFamily="34" charset="0"/>
                <a:cs typeface="Arial" pitchFamily="34" charset="0"/>
              </a:rPr>
              <a:t>myFloat</a:t>
            </a:r>
            <a:r>
              <a:rPr lang="en-US" dirty="0" smtClean="0">
                <a:latin typeface="Arial" pitchFamily="34" charset="0"/>
                <a:cs typeface="Arial" pitchFamily="34" charset="0"/>
              </a:rPr>
              <a:t> = 3.14;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Round: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round($</a:t>
            </a:r>
            <a:r>
              <a:rPr lang="en-US" dirty="0" err="1" smtClean="0">
                <a:latin typeface="Arial" pitchFamily="34" charset="0"/>
                <a:cs typeface="Arial" pitchFamily="34" charset="0"/>
              </a:rPr>
              <a:t>myFloat</a:t>
            </a:r>
            <a:r>
              <a:rPr lang="en-US" dirty="0" smtClean="0">
                <a:latin typeface="Arial" pitchFamily="34" charset="0"/>
                <a:cs typeface="Arial" pitchFamily="34" charset="0"/>
              </a:rPr>
              <a:t>, 1);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Ceiling: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ceil($</a:t>
            </a:r>
            <a:r>
              <a:rPr lang="en-US" dirty="0" err="1" smtClean="0">
                <a:latin typeface="Arial" pitchFamily="34" charset="0"/>
                <a:cs typeface="Arial" pitchFamily="34" charset="0"/>
              </a:rPr>
              <a:t>myFloat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Floor: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floor($</a:t>
            </a:r>
            <a:r>
              <a:rPr lang="en-US" dirty="0" err="1" smtClean="0">
                <a:latin typeface="Arial" pitchFamily="34" charset="0"/>
                <a:cs typeface="Arial" pitchFamily="34" charset="0"/>
              </a:rPr>
              <a:t>myFloat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Floating Point: 3.14</a:t>
            </a:r>
          </a:p>
          <a:p>
            <a:pPr>
              <a:buNone/>
            </a:pPr>
            <a:r>
              <a:rPr lang="en-US" dirty="0" smtClean="0">
                <a:latin typeface="Arial" pitchFamily="34" charset="0"/>
                <a:cs typeface="Arial" pitchFamily="34" charset="0"/>
              </a:rPr>
              <a:t>			Round: 3.1</a:t>
            </a:r>
          </a:p>
          <a:p>
            <a:pPr>
              <a:buNone/>
            </a:pPr>
            <a:r>
              <a:rPr lang="en-US" dirty="0" smtClean="0">
                <a:latin typeface="Arial" pitchFamily="34" charset="0"/>
                <a:cs typeface="Arial" pitchFamily="34" charset="0"/>
              </a:rPr>
              <a:t>			Ceiling: 4</a:t>
            </a:r>
          </a:p>
          <a:p>
            <a:pPr>
              <a:buNone/>
            </a:pPr>
            <a:r>
              <a:rPr lang="en-US" dirty="0" smtClean="0">
                <a:latin typeface="Arial" pitchFamily="34" charset="0"/>
                <a:cs typeface="Arial" pitchFamily="34" charset="0"/>
              </a:rPr>
              <a:t>			 Floor: 3</a:t>
            </a:r>
          </a:p>
          <a:p>
            <a:endParaRPr lang="en-US" dirty="0" smtClean="0"/>
          </a:p>
        </p:txBody>
      </p:sp>
    </p:spTree>
  </p:cSld>
  <p:clrMapOvr>
    <a:masterClrMapping/>
  </p:clrMapOvr>
  <p:transition spd="med">
    <p:whee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996"/>
            <a:ext cx="7467600" cy="651804"/>
          </a:xfrm>
        </p:spPr>
        <p:txBody>
          <a:bodyPr anchor="t">
            <a:noAutofit/>
          </a:bodyPr>
          <a:lstStyle/>
          <a:p>
            <a:pPr algn="ctr"/>
            <a:r>
              <a:rPr lang="en-US" b="1" dirty="0" smtClean="0">
                <a:solidFill>
                  <a:schemeClr val="accent6">
                    <a:lumMod val="75000"/>
                  </a:schemeClr>
                </a:solidFill>
              </a:rPr>
              <a:t>ARRAYS</a:t>
            </a:r>
            <a:endParaRPr lang="en-US" b="1" dirty="0">
              <a:solidFill>
                <a:schemeClr val="accent6">
                  <a:lumMod val="75000"/>
                </a:schemeClr>
              </a:solidFill>
            </a:endParaRPr>
          </a:p>
        </p:txBody>
      </p:sp>
      <p:sp>
        <p:nvSpPr>
          <p:cNvPr id="4" name="Content Placeholder 3"/>
          <p:cNvSpPr>
            <a:spLocks noGrp="1"/>
          </p:cNvSpPr>
          <p:nvPr>
            <p:ph idx="1"/>
          </p:nvPr>
        </p:nvSpPr>
        <p:spPr>
          <a:xfrm>
            <a:off x="304800" y="914400"/>
            <a:ext cx="8534400" cy="5211763"/>
          </a:xfrm>
        </p:spPr>
        <p:txBody>
          <a:bodyPr>
            <a:normAutofit lnSpcReduction="10000"/>
          </a:bodyPr>
          <a:lstStyle/>
          <a:p>
            <a:r>
              <a:rPr lang="en-US" dirty="0" smtClean="0">
                <a:latin typeface="Arial" pitchFamily="34" charset="0"/>
                <a:cs typeface="Arial" pitchFamily="34" charset="0"/>
              </a:rPr>
              <a:t>You can think of an array is a variable, in which you can</a:t>
            </a:r>
            <a:r>
              <a:rPr lang="en-US" dirty="0" smtClean="0">
                <a:solidFill>
                  <a:srgbClr val="0000FF"/>
                </a:solidFill>
                <a:latin typeface="Arial" pitchFamily="34" charset="0"/>
                <a:cs typeface="Arial" pitchFamily="34" charset="0"/>
              </a:rPr>
              <a:t> assign multiple values</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$array = array(4, 8, 15, 17 , 23, 42);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$array[1]; </a:t>
            </a:r>
            <a:r>
              <a:rPr lang="en-US" dirty="0" smtClean="0">
                <a:solidFill>
                  <a:srgbClr val="FF0000"/>
                </a:solidFill>
                <a:latin typeface="Arial" pitchFamily="34" charset="0"/>
                <a:cs typeface="Arial" pitchFamily="34" charset="0"/>
              </a:rPr>
              <a:t>?&gt;</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8</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Note:</a:t>
            </a:r>
            <a:r>
              <a:rPr lang="en-US" dirty="0" smtClean="0">
                <a:latin typeface="Arial" pitchFamily="34" charset="0"/>
                <a:cs typeface="Arial" pitchFamily="34" charset="0"/>
              </a:rPr>
              <a:t> array’s position is starting from zero</a:t>
            </a:r>
          </a:p>
          <a:p>
            <a:pPr>
              <a:buNone/>
            </a:pPr>
            <a:r>
              <a:rPr lang="en-US" dirty="0" smtClean="0">
                <a:latin typeface="Arial" pitchFamily="34" charset="0"/>
                <a:cs typeface="Arial" pitchFamily="34" charset="0"/>
              </a:rPr>
              <a:t>		     The first pocket is zero.</a:t>
            </a:r>
          </a:p>
        </p:txBody>
      </p:sp>
    </p:spTree>
  </p:cSld>
  <p:clrMapOvr>
    <a:masterClrMapping/>
  </p:clrMapOvr>
  <p:transition spd="med">
    <p:whee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858"/>
            <a:ext cx="8382000" cy="715962"/>
          </a:xfrm>
        </p:spPr>
        <p:txBody>
          <a:bodyPr>
            <a:no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3" name="Content Placeholder 2"/>
          <p:cNvSpPr>
            <a:spLocks noGrp="1"/>
          </p:cNvSpPr>
          <p:nvPr>
            <p:ph idx="1"/>
          </p:nvPr>
        </p:nvSpPr>
        <p:spPr>
          <a:xfrm>
            <a:off x="457200" y="762000"/>
            <a:ext cx="8229600" cy="5638800"/>
          </a:xfrm>
        </p:spPr>
        <p:txBody>
          <a:bodyPr>
            <a:normAutofit fontScale="925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$array2 = array(6, “</a:t>
            </a:r>
            <a:r>
              <a:rPr lang="en-US" dirty="0" err="1" smtClean="0">
                <a:latin typeface="Arial" pitchFamily="34" charset="0"/>
                <a:cs typeface="Arial" pitchFamily="34" charset="0"/>
              </a:rPr>
              <a:t>amjad</a:t>
            </a:r>
            <a:r>
              <a:rPr lang="en-US" dirty="0" smtClean="0">
                <a:latin typeface="Arial" pitchFamily="34" charset="0"/>
                <a:cs typeface="Arial" pitchFamily="34" charset="0"/>
              </a:rPr>
              <a:t>”, “</a:t>
            </a:r>
            <a:r>
              <a:rPr lang="en-US" dirty="0" err="1" smtClean="0">
                <a:latin typeface="Arial" pitchFamily="34" charset="0"/>
                <a:cs typeface="Arial" pitchFamily="34" charset="0"/>
              </a:rPr>
              <a:t>aslam</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array(“x”, “y”, “z”));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$array2[2];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$array2[3];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$array2[3][1]; </a:t>
            </a:r>
            <a:r>
              <a:rPr lang="en-US" dirty="0" smtClean="0">
                <a:solidFill>
                  <a:srgbClr val="FF0000"/>
                </a:solidFill>
                <a:latin typeface="Arial" pitchFamily="34" charset="0"/>
                <a:cs typeface="Arial" pitchFamily="34" charset="0"/>
              </a:rPr>
              <a:t>?&gt;</a:t>
            </a:r>
          </a:p>
          <a:p>
            <a:pPr>
              <a:buNone/>
            </a:pPr>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a:t>
            </a:r>
            <a:r>
              <a:rPr lang="en-US" dirty="0" err="1" smtClean="0">
                <a:latin typeface="Arial" pitchFamily="34" charset="0"/>
                <a:cs typeface="Arial" pitchFamily="34" charset="0"/>
              </a:rPr>
              <a:t>aslam</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Array</a:t>
            </a:r>
          </a:p>
          <a:p>
            <a:pPr>
              <a:buNone/>
            </a:pPr>
            <a:r>
              <a:rPr lang="en-US" dirty="0" smtClean="0">
                <a:latin typeface="Arial" pitchFamily="34" charset="0"/>
                <a:cs typeface="Arial" pitchFamily="34" charset="0"/>
              </a:rPr>
              <a:t>		         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516563"/>
          </a:xfrm>
        </p:spPr>
        <p:txBody>
          <a:bodyPr>
            <a:normAutofit fontScale="85000" lnSpcReduction="10000"/>
          </a:bodyPr>
          <a:lstStyle/>
          <a:p>
            <a:r>
              <a:rPr lang="en-US" dirty="0" smtClean="0">
                <a:latin typeface="Arial" pitchFamily="34" charset="0"/>
                <a:cs typeface="Arial" pitchFamily="34" charset="0"/>
              </a:rPr>
              <a:t>PHP is a </a:t>
            </a:r>
            <a:r>
              <a:rPr lang="en-US" dirty="0" smtClean="0">
                <a:solidFill>
                  <a:srgbClr val="0000FF"/>
                </a:solidFill>
                <a:latin typeface="Arial" pitchFamily="34" charset="0"/>
                <a:cs typeface="Arial" pitchFamily="34" charset="0"/>
              </a:rPr>
              <a:t>server side scripting</a:t>
            </a:r>
            <a:r>
              <a:rPr lang="en-US" dirty="0" smtClean="0">
                <a:latin typeface="Arial" pitchFamily="34" charset="0"/>
                <a:cs typeface="Arial" pitchFamily="34" charset="0"/>
              </a:rPr>
              <a:t> language.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Through PHP we can </a:t>
            </a:r>
            <a:r>
              <a:rPr lang="en-US" dirty="0" smtClean="0">
                <a:solidFill>
                  <a:srgbClr val="FF0000"/>
                </a:solidFill>
                <a:latin typeface="Arial" pitchFamily="34" charset="0"/>
                <a:cs typeface="Arial" pitchFamily="34" charset="0"/>
              </a:rPr>
              <a:t>develop dynamic websites</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b="1" dirty="0" smtClean="0">
                <a:solidFill>
                  <a:srgbClr val="00B050"/>
                </a:solidFill>
                <a:latin typeface="Arial" pitchFamily="34" charset="0"/>
                <a:cs typeface="Arial" pitchFamily="34" charset="0"/>
              </a:rPr>
              <a:t>Static Websites:</a:t>
            </a:r>
            <a:r>
              <a:rPr lang="en-US" dirty="0" smtClean="0">
                <a:latin typeface="Arial" pitchFamily="34" charset="0"/>
                <a:cs typeface="Arial" pitchFamily="34" charset="0"/>
              </a:rPr>
              <a:t> those websites which structure contents are not changing. User’s can’t bring changing to the contents.</a:t>
            </a:r>
          </a:p>
          <a:p>
            <a:endParaRPr lang="en-US" dirty="0" smtClean="0">
              <a:latin typeface="Arial" pitchFamily="34" charset="0"/>
              <a:cs typeface="Arial" pitchFamily="34" charset="0"/>
            </a:endParaRPr>
          </a:p>
          <a:p>
            <a:r>
              <a:rPr lang="en-US" b="1" dirty="0" smtClean="0">
                <a:solidFill>
                  <a:srgbClr val="00B050"/>
                </a:solidFill>
                <a:latin typeface="Arial" pitchFamily="34" charset="0"/>
                <a:cs typeface="Arial" pitchFamily="34" charset="0"/>
              </a:rPr>
              <a:t>Dynamic Websites:</a:t>
            </a:r>
            <a:r>
              <a:rPr lang="en-US" dirty="0" smtClean="0">
                <a:latin typeface="Arial" pitchFamily="34" charset="0"/>
                <a:cs typeface="Arial" pitchFamily="34" charset="0"/>
              </a:rPr>
              <a:t> those websites, whose structure and contents are changing e.g. facebook.com (user upload pictures, links, videos, comments) User is interacting with the website and change the contents or modify the contents.</a:t>
            </a:r>
          </a:p>
          <a:p>
            <a:endParaRPr lang="en-US" dirty="0">
              <a:latin typeface="Arial" pitchFamily="34" charset="0"/>
              <a:cs typeface="Arial" pitchFamily="34" charset="0"/>
            </a:endParaRPr>
          </a:p>
        </p:txBody>
      </p:sp>
      <p:sp>
        <p:nvSpPr>
          <p:cNvPr id="4" name="Title 1"/>
          <p:cNvSpPr>
            <a:spLocks noGrp="1"/>
          </p:cNvSpPr>
          <p:nvPr>
            <p:ph type="title"/>
          </p:nvPr>
        </p:nvSpPr>
        <p:spPr>
          <a:xfrm>
            <a:off x="457200" y="-42204"/>
            <a:ext cx="8229600" cy="715962"/>
          </a:xfrm>
        </p:spPr>
        <p:txBody>
          <a:bodyPr>
            <a:noAutofit/>
          </a:bodyPr>
          <a:lstStyle/>
          <a:p>
            <a:r>
              <a:rPr lang="en-US" b="1" dirty="0" smtClean="0">
                <a:solidFill>
                  <a:schemeClr val="accent6">
                    <a:lumMod val="75000"/>
                  </a:schemeClr>
                </a:solidFill>
              </a:rPr>
              <a:t>What is PHP?</a:t>
            </a:r>
            <a:endParaRPr lang="en-US" b="1" dirty="0">
              <a:solidFill>
                <a:schemeClr val="accent6">
                  <a:lumMod val="75000"/>
                </a:schemeClr>
              </a:solidFill>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ASSOCIATIVE ARRAY</a:t>
            </a:r>
          </a:p>
        </p:txBody>
      </p:sp>
      <p:sp>
        <p:nvSpPr>
          <p:cNvPr id="3" name="Content Placeholder 2"/>
          <p:cNvSpPr>
            <a:spLocks noGrp="1"/>
          </p:cNvSpPr>
          <p:nvPr>
            <p:ph idx="1"/>
          </p:nvPr>
        </p:nvSpPr>
        <p:spPr>
          <a:xfrm>
            <a:off x="228600" y="762000"/>
            <a:ext cx="8763000" cy="5715000"/>
          </a:xfrm>
        </p:spPr>
        <p:txBody>
          <a:bodyPr>
            <a:normAutofit/>
          </a:bodyPr>
          <a:lstStyle/>
          <a:p>
            <a:pPr>
              <a:defRPr/>
            </a:pP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$array3 = array(“</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=&gt; “</a:t>
            </a:r>
            <a:r>
              <a:rPr lang="en-US" sz="2800" dirty="0" err="1" smtClean="0">
                <a:latin typeface="Arial" pitchFamily="34" charset="0"/>
                <a:cs typeface="Arial" pitchFamily="34" charset="0"/>
              </a:rPr>
              <a:t>Yasir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last_name</a:t>
            </a:r>
            <a:r>
              <a:rPr lang="en-US" sz="2800" dirty="0" smtClean="0">
                <a:latin typeface="Arial" pitchFamily="34" charset="0"/>
                <a:cs typeface="Arial" pitchFamily="34" charset="0"/>
              </a:rPr>
              <a:t>” =&gt; “</a:t>
            </a:r>
            <a:r>
              <a:rPr lang="en-US" sz="2800" dirty="0" err="1" smtClean="0">
                <a:latin typeface="Arial" pitchFamily="34" charset="0"/>
                <a:cs typeface="Arial" pitchFamily="34" charset="0"/>
              </a:rPr>
              <a:t>Naeem</a:t>
            </a:r>
            <a:r>
              <a:rPr lang="en-US" sz="2800" dirty="0" smtClean="0">
                <a:latin typeface="Arial" pitchFamily="34" charset="0"/>
                <a:cs typeface="Arial" pitchFamily="34" charset="0"/>
              </a:rPr>
              <a:t>”); </a:t>
            </a:r>
          </a:p>
          <a:p>
            <a:pPr>
              <a:buNone/>
              <a:defRPr/>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pPr>
              <a:buNone/>
              <a:defRPr/>
            </a:pPr>
            <a:r>
              <a:rPr lang="en-US" sz="2800" dirty="0" smtClean="0">
                <a:solidFill>
                  <a:srgbClr val="C00000"/>
                </a:solidFill>
                <a:latin typeface="Arial" pitchFamily="34" charset="0"/>
                <a:cs typeface="Arial" pitchFamily="34" charset="0"/>
              </a:rPr>
              <a:t>	</a:t>
            </a:r>
            <a:endParaRPr lang="en-US" sz="2800" dirty="0">
              <a:solidFill>
                <a:srgbClr val="C00000"/>
              </a:solidFill>
              <a:latin typeface="Arial" pitchFamily="34" charset="0"/>
              <a:cs typeface="Arial" pitchFamily="34" charset="0"/>
            </a:endParaRPr>
          </a:p>
          <a:p>
            <a:pPr marL="0" indent="0">
              <a:buFont typeface="Wingdings" pitchFamily="2" charset="2"/>
              <a:buNone/>
              <a:defRPr/>
            </a:pPr>
            <a:endParaRPr lang="en-US" sz="2800" b="0" dirty="0">
              <a:solidFill>
                <a:schemeClr val="tx1"/>
              </a:solidFill>
              <a:latin typeface="Arial" pitchFamily="34" charset="0"/>
              <a:cs typeface="Arial" pitchFamily="34" charset="0"/>
            </a:endParaRPr>
          </a:p>
          <a:p>
            <a:pPr marL="0" indent="0">
              <a:defRPr/>
            </a:pPr>
            <a:r>
              <a:rPr lang="en-US" sz="2800" dirty="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/&gt;</a:t>
            </a:r>
          </a:p>
          <a:p>
            <a:pPr marL="0" indent="0">
              <a:defRPr/>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r>
              <a:rPr lang="en-US" sz="2800" dirty="0" smtClean="0">
                <a:solidFill>
                  <a:srgbClr val="FF0000"/>
                </a:solidFill>
                <a:latin typeface="Arial" pitchFamily="34" charset="0"/>
                <a:cs typeface="Arial" pitchFamily="34" charset="0"/>
              </a:rPr>
              <a:t> “ ”</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p>
          <a:p>
            <a:pPr marL="0" indent="0">
              <a:buNone/>
              <a:defRPr/>
            </a:pP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last_name</a:t>
            </a:r>
            <a:r>
              <a:rPr lang="en-US" sz="2800" dirty="0" smtClean="0">
                <a:latin typeface="Arial" pitchFamily="34" charset="0"/>
                <a:cs typeface="Arial" pitchFamily="34" charset="0"/>
              </a:rPr>
              <a:t>”]; ?&gt;</a:t>
            </a:r>
          </a:p>
          <a:p>
            <a:pPr marL="0" indent="0">
              <a:defRPr/>
            </a:pPr>
            <a:endParaRPr lang="en-US" sz="2800" dirty="0" smtClean="0">
              <a:latin typeface="Arial" pitchFamily="34" charset="0"/>
              <a:cs typeface="Arial" pitchFamily="34" charset="0"/>
            </a:endParaRPr>
          </a:p>
          <a:p>
            <a:pPr marL="0" indent="0">
              <a:defRPr/>
            </a:pPr>
            <a:r>
              <a:rPr lang="en-US" sz="2800" dirty="0" smtClean="0">
                <a:latin typeface="Arial" pitchFamily="34" charset="0"/>
                <a:cs typeface="Arial" pitchFamily="34" charset="0"/>
              </a:rPr>
              <a:t> </a:t>
            </a:r>
            <a:r>
              <a:rPr lang="en-US" sz="2800" dirty="0" smtClean="0">
                <a:solidFill>
                  <a:srgbClr val="00B050"/>
                </a:solidFill>
                <a:latin typeface="Arial" pitchFamily="34" charset="0"/>
                <a:cs typeface="Arial" pitchFamily="34" charset="0"/>
              </a:rPr>
              <a:t>Output: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Yasir</a:t>
            </a:r>
            <a:endParaRPr lang="en-US" sz="2800" dirty="0" smtClean="0">
              <a:latin typeface="Arial" pitchFamily="34" charset="0"/>
              <a:cs typeface="Arial" pitchFamily="34" charset="0"/>
            </a:endParaRPr>
          </a:p>
          <a:p>
            <a:pPr marL="0" indent="0">
              <a:buNone/>
              <a:defRPr/>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Yasir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Naeem</a:t>
            </a:r>
            <a:endParaRPr lang="en-US" sz="2800" dirty="0">
              <a:latin typeface="Arial" pitchFamily="34" charset="0"/>
              <a:cs typeface="Arial" pitchFamily="34" charset="0"/>
            </a:endParaRPr>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239064"/>
            <a:ext cx="152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7"/>
          <p:cNvSpPr>
            <a:spLocks noChangeArrowheads="1"/>
          </p:cNvSpPr>
          <p:nvPr/>
        </p:nvSpPr>
        <p:spPr bwMode="auto">
          <a:xfrm flipH="1">
            <a:off x="5867400" y="4038600"/>
            <a:ext cx="3200400" cy="1828800"/>
          </a:xfrm>
          <a:prstGeom prst="wedgeRectCallout">
            <a:avLst>
              <a:gd name="adj1" fmla="val 53586"/>
              <a:gd name="adj2" fmla="val -205340"/>
            </a:avLst>
          </a:prstGeom>
          <a:solidFill>
            <a:srgbClr val="F4910C"/>
          </a:solidFill>
          <a:ln w="9525">
            <a:solidFill>
              <a:srgbClr val="FFC000"/>
            </a:solidFill>
            <a:miter lim="800000"/>
            <a:headEnd/>
            <a:tailEnd/>
          </a:ln>
          <a:effectLst/>
        </p:spPr>
        <p:txBody>
          <a:bodyPr/>
          <a:lstStyle/>
          <a:p>
            <a:r>
              <a:rPr lang="en-US" sz="2800" dirty="0" smtClean="0">
                <a:solidFill>
                  <a:schemeClr val="bg1"/>
                </a:solidFill>
              </a:rPr>
              <a:t>We have created a key value pair. First name is the key, </a:t>
            </a:r>
            <a:r>
              <a:rPr lang="en-US" sz="2800" dirty="0" err="1" smtClean="0">
                <a:solidFill>
                  <a:schemeClr val="bg1"/>
                </a:solidFill>
              </a:rPr>
              <a:t>Yasir</a:t>
            </a:r>
            <a:r>
              <a:rPr lang="en-US" sz="2800" dirty="0" smtClean="0">
                <a:solidFill>
                  <a:schemeClr val="bg1"/>
                </a:solidFill>
              </a:rPr>
              <a:t> is the value</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$array3[“</a:t>
            </a:r>
            <a:r>
              <a:rPr lang="en-US" dirty="0" err="1" smtClean="0">
                <a:latin typeface="Arial" pitchFamily="34" charset="0"/>
                <a:cs typeface="Arial" pitchFamily="34" charset="0"/>
              </a:rPr>
              <a:t>first_name</a:t>
            </a:r>
            <a:r>
              <a:rPr lang="en-US" dirty="0" smtClean="0">
                <a:latin typeface="Arial" pitchFamily="34" charset="0"/>
                <a:cs typeface="Arial" pitchFamily="34" charset="0"/>
              </a:rPr>
              <a:t>”] = “</a:t>
            </a:r>
            <a:r>
              <a:rPr lang="en-US" dirty="0" err="1" smtClean="0">
                <a:latin typeface="Arial" pitchFamily="34" charset="0"/>
                <a:cs typeface="Arial" pitchFamily="34" charset="0"/>
              </a:rPr>
              <a:t>Kashif</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$array3[“</a:t>
            </a:r>
            <a:r>
              <a:rPr lang="en-US" dirty="0" err="1" smtClean="0">
                <a:latin typeface="Arial" pitchFamily="34" charset="0"/>
                <a:cs typeface="Arial" pitchFamily="34" charset="0"/>
              </a:rPr>
              <a:t>first_name</a:t>
            </a:r>
            <a:r>
              <a:rPr lang="en-US" dirty="0" smtClean="0">
                <a:latin typeface="Arial" pitchFamily="34" charset="0"/>
                <a:cs typeface="Arial" pitchFamily="34" charset="0"/>
              </a:rPr>
              <a:t>”]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p>
          <a:p>
            <a:pPr marL="0" indent="0">
              <a:buNone/>
              <a:defRPr/>
            </a:pPr>
            <a:r>
              <a:rPr lang="en-US" dirty="0" smtClean="0">
                <a:latin typeface="Arial" pitchFamily="34" charset="0"/>
                <a:cs typeface="Arial" pitchFamily="34" charset="0"/>
              </a:rPr>
              <a:t>    $array3[“</a:t>
            </a:r>
            <a:r>
              <a:rPr lang="en-US" dirty="0" err="1" smtClean="0">
                <a:latin typeface="Arial" pitchFamily="34" charset="0"/>
                <a:cs typeface="Arial" pitchFamily="34" charset="0"/>
              </a:rPr>
              <a:t>last_name</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marL="0" indent="0">
              <a:buNone/>
              <a:defRPr/>
            </a:pPr>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a:t>
            </a:r>
            <a:r>
              <a:rPr lang="en-US" dirty="0" err="1" smtClean="0">
                <a:latin typeface="Arial" pitchFamily="34" charset="0"/>
                <a:cs typeface="Arial" pitchFamily="34" charset="0"/>
              </a:rPr>
              <a:t>Kashif</a:t>
            </a:r>
            <a:r>
              <a:rPr lang="en-US" dirty="0" smtClean="0">
                <a:latin typeface="Arial" pitchFamily="34" charset="0"/>
                <a:cs typeface="Arial" pitchFamily="34" charset="0"/>
              </a:rPr>
              <a:t> </a:t>
            </a:r>
            <a:r>
              <a:rPr lang="en-US" dirty="0" err="1" smtClean="0">
                <a:latin typeface="Arial" pitchFamily="34" charset="0"/>
                <a:cs typeface="Arial" pitchFamily="34" charset="0"/>
              </a:rPr>
              <a:t>Naeem</a:t>
            </a:r>
            <a:endParaRPr lang="en-US" dirty="0" smtClean="0">
              <a:latin typeface="Arial" pitchFamily="34" charset="0"/>
              <a:cs typeface="Arial" pitchFamily="34" charset="0"/>
            </a:endParaRPr>
          </a:p>
          <a:p>
            <a:pPr marL="0" indent="0">
              <a:defRPr/>
            </a:pPr>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&lt;pre&gt;</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err="1" smtClean="0">
                <a:solidFill>
                  <a:srgbClr val="00B0F0"/>
                </a:solidFill>
                <a:latin typeface="Arial" pitchFamily="34" charset="0"/>
                <a:cs typeface="Arial" pitchFamily="34" charset="0"/>
              </a:rPr>
              <a:t>print_r</a:t>
            </a:r>
            <a:r>
              <a:rPr lang="en-US" dirty="0" smtClean="0">
                <a:latin typeface="Arial" pitchFamily="34" charset="0"/>
                <a:cs typeface="Arial" pitchFamily="34" charset="0"/>
              </a:rPr>
              <a:t>($array2);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&lt;/pre&gt;</a:t>
            </a:r>
          </a:p>
          <a:p>
            <a:pPr marL="0" indent="0">
              <a:buNone/>
              <a:defRPr/>
            </a:pPr>
            <a:r>
              <a:rPr lang="en-US" dirty="0" smtClean="0">
                <a:latin typeface="Arial" pitchFamily="34" charset="0"/>
                <a:cs typeface="Arial" pitchFamily="34" charset="0"/>
              </a:rPr>
              <a:t> </a:t>
            </a:r>
            <a:r>
              <a:rPr lang="en-US" dirty="0" smtClean="0"/>
              <a:t> </a:t>
            </a:r>
            <a:endParaRPr lang="en-US" i="1" dirty="0" smtClean="0"/>
          </a:p>
          <a:p>
            <a:endParaRPr lang="en-US" dirty="0" smtClean="0"/>
          </a:p>
        </p:txBody>
      </p:sp>
      <p:sp>
        <p:nvSpPr>
          <p:cNvPr id="4" name="AutoShape 7"/>
          <p:cNvSpPr>
            <a:spLocks noChangeArrowheads="1"/>
          </p:cNvSpPr>
          <p:nvPr/>
        </p:nvSpPr>
        <p:spPr bwMode="auto">
          <a:xfrm flipH="1">
            <a:off x="5638800" y="2362200"/>
            <a:ext cx="3200400" cy="2209800"/>
          </a:xfrm>
          <a:prstGeom prst="wedgeRectCallout">
            <a:avLst>
              <a:gd name="adj1" fmla="val 106773"/>
              <a:gd name="adj2" fmla="val 54660"/>
            </a:avLst>
          </a:prstGeom>
          <a:solidFill>
            <a:srgbClr val="F4910C"/>
          </a:solidFill>
          <a:ln w="9525">
            <a:solidFill>
              <a:srgbClr val="FFC000"/>
            </a:solidFill>
            <a:miter lim="800000"/>
            <a:headEnd/>
            <a:tailEnd/>
          </a:ln>
          <a:effectLst/>
        </p:spPr>
        <p:txBody>
          <a:bodyPr/>
          <a:lstStyle/>
          <a:p>
            <a:r>
              <a:rPr lang="en-US" sz="2800" dirty="0" smtClean="0">
                <a:solidFill>
                  <a:schemeClr val="bg1"/>
                </a:solidFill>
              </a:rPr>
              <a:t>Print readable command gives contents of an array in readable form position wise</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064"/>
            <a:ext cx="7467600" cy="563562"/>
          </a:xfrm>
        </p:spPr>
        <p:txBody>
          <a:bodyPr anchor="t">
            <a:noAutofit/>
          </a:bodyPr>
          <a:lstStyle/>
          <a:p>
            <a:pPr algn="ctr"/>
            <a:r>
              <a:rPr lang="en-US" b="1" dirty="0" smtClean="0">
                <a:solidFill>
                  <a:schemeClr val="accent6">
                    <a:lumMod val="75000"/>
                  </a:schemeClr>
                </a:solidFill>
              </a:rPr>
              <a:t>FOREACH LOOP </a:t>
            </a:r>
            <a:endParaRPr lang="en-US" b="1" dirty="0">
              <a:solidFill>
                <a:schemeClr val="accent6">
                  <a:lumMod val="75000"/>
                </a:schemeClr>
              </a:solidFill>
            </a:endParaRPr>
          </a:p>
        </p:txBody>
      </p:sp>
      <p:sp>
        <p:nvSpPr>
          <p:cNvPr id="5" name="Content Placeholder 4"/>
          <p:cNvSpPr>
            <a:spLocks noGrp="1"/>
          </p:cNvSpPr>
          <p:nvPr>
            <p:ph idx="1"/>
          </p:nvPr>
        </p:nvSpPr>
        <p:spPr>
          <a:xfrm>
            <a:off x="457200" y="838200"/>
            <a:ext cx="8229600" cy="5486400"/>
          </a:xfrm>
        </p:spPr>
        <p:txBody>
          <a:bodyPr>
            <a:normAutofit fontScale="92500" lnSpcReduction="10000"/>
          </a:bodyPr>
          <a:lstStyle/>
          <a:p>
            <a:r>
              <a:rPr lang="en-US" dirty="0" smtClean="0">
                <a:latin typeface="Arial" pitchFamily="34" charset="0"/>
                <a:cs typeface="Arial" pitchFamily="34" charset="0"/>
              </a:rPr>
              <a:t>The format of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loops is as under:</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err="1" smtClean="0">
                <a:solidFill>
                  <a:srgbClr val="0000FF"/>
                </a:solidFill>
                <a:latin typeface="Arial" pitchFamily="34" charset="0"/>
                <a:cs typeface="Arial" pitchFamily="34" charset="0"/>
              </a:rPr>
              <a:t>foreach</a:t>
            </a:r>
            <a:r>
              <a:rPr lang="en-US" dirty="0" smtClean="0">
                <a:solidFill>
                  <a:srgbClr val="0000FF"/>
                </a:solidFill>
                <a:latin typeface="Arial" pitchFamily="34" charset="0"/>
                <a:cs typeface="Arial" pitchFamily="34" charset="0"/>
              </a:rPr>
              <a:t> ($array as $value)</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statement;</a:t>
            </a:r>
          </a:p>
          <a:p>
            <a:pPr>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The </a:t>
            </a:r>
            <a:r>
              <a:rPr lang="en-US" dirty="0" err="1" smtClean="0">
                <a:latin typeface="Arial" pitchFamily="34" charset="0"/>
                <a:cs typeface="Arial" pitchFamily="34" charset="0"/>
              </a:rPr>
              <a:t>boolean</a:t>
            </a:r>
            <a:r>
              <a:rPr lang="en-US" dirty="0" smtClean="0">
                <a:latin typeface="Arial" pitchFamily="34" charset="0"/>
                <a:cs typeface="Arial" pitchFamily="34" charset="0"/>
              </a:rPr>
              <a:t> test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 is, do we have items still left in array.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 will go through every single element of an array.</a:t>
            </a:r>
          </a:p>
          <a:p>
            <a:r>
              <a:rPr lang="en-US" dirty="0" err="1" smtClean="0">
                <a:latin typeface="Arial" pitchFamily="34" charset="0"/>
                <a:cs typeface="Arial" pitchFamily="34" charset="0"/>
              </a:rPr>
              <a:t>Foreach</a:t>
            </a:r>
            <a:r>
              <a:rPr lang="en-US" dirty="0" smtClean="0">
                <a:latin typeface="Arial" pitchFamily="34" charset="0"/>
                <a:cs typeface="Arial" pitchFamily="34" charset="0"/>
              </a:rPr>
              <a:t> loop only works with array. </a:t>
            </a:r>
          </a:p>
          <a:p>
            <a:r>
              <a:rPr lang="en-US" dirty="0" err="1" smtClean="0">
                <a:latin typeface="Arial" pitchFamily="34" charset="0"/>
                <a:cs typeface="Arial" pitchFamily="34" charset="0"/>
              </a:rPr>
              <a:t>Foreach</a:t>
            </a:r>
            <a:r>
              <a:rPr lang="en-US" dirty="0" smtClean="0">
                <a:latin typeface="Arial" pitchFamily="34" charset="0"/>
                <a:cs typeface="Arial" pitchFamily="34" charset="0"/>
              </a:rPr>
              <a:t> loop works, it stores elements in array in a temporary variable</a:t>
            </a:r>
          </a:p>
          <a:p>
            <a:endParaRPr lang="en-US" dirty="0" smtClean="0"/>
          </a:p>
        </p:txBody>
      </p:sp>
    </p:spTree>
  </p:cSld>
  <p:clrMapOvr>
    <a:masterClrMapping/>
  </p:clrMapOvr>
  <p:transition spd="med">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EXAMPLE</a:t>
            </a:r>
          </a:p>
        </p:txBody>
      </p:sp>
      <p:sp>
        <p:nvSpPr>
          <p:cNvPr id="3" name="Content Placeholder 2"/>
          <p:cNvSpPr>
            <a:spLocks noGrp="1"/>
          </p:cNvSpPr>
          <p:nvPr>
            <p:ph idx="1"/>
          </p:nvPr>
        </p:nvSpPr>
        <p:spPr>
          <a:xfrm>
            <a:off x="228600" y="762000"/>
            <a:ext cx="8763000" cy="5715000"/>
          </a:xfrm>
        </p:spPr>
        <p:txBody>
          <a:bodyPr>
            <a:normAutofit lnSpcReduction="10000"/>
          </a:bodyPr>
          <a:lstStyle/>
          <a:p>
            <a:pPr>
              <a:defRPr/>
            </a:pP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a:t>
            </a:r>
          </a:p>
          <a:p>
            <a:pPr>
              <a:buNone/>
              <a:defRPr/>
            </a:pPr>
            <a:r>
              <a:rPr lang="en-US" dirty="0" smtClean="0">
                <a:latin typeface="Arial" pitchFamily="34" charset="0"/>
                <a:cs typeface="Arial" pitchFamily="34" charset="0"/>
              </a:rPr>
              <a:t>		$</a:t>
            </a:r>
            <a:r>
              <a:rPr lang="en-US" dirty="0" err="1" smtClean="0">
                <a:latin typeface="Arial" pitchFamily="34" charset="0"/>
                <a:cs typeface="Arial" pitchFamily="34" charset="0"/>
              </a:rPr>
              <a:t>agesArray</a:t>
            </a:r>
            <a:r>
              <a:rPr lang="en-US" dirty="0" smtClean="0">
                <a:latin typeface="Arial" pitchFamily="34" charset="0"/>
                <a:cs typeface="Arial" pitchFamily="34" charset="0"/>
              </a:rPr>
              <a:t> = array(4, 8, 15, 17, 23, 42);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defRPr/>
            </a:pPr>
            <a:r>
              <a:rPr lang="en-US" dirty="0" smtClean="0">
                <a:solidFill>
                  <a:srgbClr val="FF0000"/>
                </a:solidFill>
                <a:latin typeface="Arial" pitchFamily="34" charset="0"/>
                <a:cs typeface="Arial" pitchFamily="34" charset="0"/>
              </a:rPr>
              <a:t>	&lt;?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defRPr/>
            </a:pPr>
            <a:r>
              <a:rPr lang="en-US" dirty="0" smtClean="0">
                <a:latin typeface="Arial" pitchFamily="34" charset="0"/>
                <a:cs typeface="Arial" pitchFamily="34" charset="0"/>
              </a:rPr>
              <a:t>		// using each value</a:t>
            </a:r>
          </a:p>
          <a:p>
            <a:pPr>
              <a:buNone/>
              <a:defRPr/>
            </a:pPr>
            <a:r>
              <a:rPr lang="en-US" dirty="0" smtClean="0">
                <a:latin typeface="Arial" pitchFamily="34" charset="0"/>
                <a:cs typeface="Arial" pitchFamily="34" charset="0"/>
              </a:rPr>
              <a:t>		</a:t>
            </a:r>
            <a:r>
              <a:rPr lang="en-US" dirty="0" err="1" smtClean="0">
                <a:solidFill>
                  <a:srgbClr val="00B050"/>
                </a:solidFill>
                <a:latin typeface="Arial" pitchFamily="34" charset="0"/>
                <a:cs typeface="Arial" pitchFamily="34" charset="0"/>
              </a:rPr>
              <a:t>foreach</a:t>
            </a:r>
            <a:r>
              <a:rPr lang="en-US" dirty="0" smtClean="0">
                <a:solidFill>
                  <a:srgbClr val="00B050"/>
                </a:solidFill>
                <a:latin typeface="Arial" pitchFamily="34" charset="0"/>
                <a:cs typeface="Arial" pitchFamily="34" charset="0"/>
              </a:rPr>
              <a:t> ($</a:t>
            </a:r>
            <a:r>
              <a:rPr lang="en-US" dirty="0" err="1" smtClean="0">
                <a:solidFill>
                  <a:srgbClr val="00B050"/>
                </a:solidFill>
                <a:latin typeface="Arial" pitchFamily="34" charset="0"/>
                <a:cs typeface="Arial" pitchFamily="34" charset="0"/>
              </a:rPr>
              <a:t>agesArray</a:t>
            </a:r>
            <a:r>
              <a:rPr lang="en-US" dirty="0" smtClean="0">
                <a:solidFill>
                  <a:srgbClr val="00B050"/>
                </a:solidFill>
                <a:latin typeface="Arial" pitchFamily="34" charset="0"/>
                <a:cs typeface="Arial" pitchFamily="34" charset="0"/>
              </a:rPr>
              <a:t> as $age)</a:t>
            </a:r>
            <a:r>
              <a:rPr lang="en-US" dirty="0" smtClean="0">
                <a:latin typeface="Arial" pitchFamily="34" charset="0"/>
                <a:cs typeface="Arial" pitchFamily="34" charset="0"/>
              </a:rPr>
              <a:t> {</a:t>
            </a:r>
          </a:p>
          <a:p>
            <a:pPr>
              <a:buNone/>
              <a:defRPr/>
            </a:pPr>
            <a:endParaRPr lang="en-US" dirty="0" smtClean="0">
              <a:latin typeface="Arial" pitchFamily="34" charset="0"/>
              <a:cs typeface="Arial" pitchFamily="34" charset="0"/>
            </a:endParaRPr>
          </a:p>
          <a:p>
            <a:pPr>
              <a:buNone/>
              <a:defRPr/>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$age . “, ”;</a:t>
            </a:r>
          </a:p>
          <a:p>
            <a:pPr>
              <a:buNone/>
              <a:defRPr/>
            </a:pPr>
            <a:r>
              <a:rPr lang="en-US" dirty="0" smtClean="0">
                <a:latin typeface="Arial" pitchFamily="34" charset="0"/>
                <a:cs typeface="Arial" pitchFamily="34" charset="0"/>
              </a:rPr>
              <a:t>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i="1" dirty="0" smtClean="0"/>
              <a:t>Syntax for associative array</a:t>
            </a:r>
          </a:p>
          <a:p>
            <a:r>
              <a:rPr lang="en-US" i="1" dirty="0" err="1" smtClean="0"/>
              <a:t>Foreach</a:t>
            </a:r>
            <a:r>
              <a:rPr lang="en-US" i="1" dirty="0" smtClean="0"/>
              <a:t> loop can </a:t>
            </a:r>
            <a:r>
              <a:rPr lang="en-US" i="1" dirty="0" smtClean="0">
                <a:solidFill>
                  <a:schemeClr val="accent6">
                    <a:lumMod val="75000"/>
                  </a:schemeClr>
                </a:solidFill>
              </a:rPr>
              <a:t>take each array as a key value pair</a:t>
            </a:r>
            <a:r>
              <a:rPr lang="en-US" i="1" dirty="0" smtClean="0"/>
              <a:t>. </a:t>
            </a:r>
          </a:p>
          <a:p>
            <a:endParaRPr lang="en-US" i="1" dirty="0" smtClean="0"/>
          </a:p>
          <a:p>
            <a:pPr>
              <a:buNone/>
            </a:pPr>
            <a:r>
              <a:rPr lang="en-US" i="1" dirty="0" smtClean="0"/>
              <a:t>		</a:t>
            </a:r>
            <a:r>
              <a:rPr lang="en-US" dirty="0" err="1" smtClean="0">
                <a:solidFill>
                  <a:srgbClr val="FF0000"/>
                </a:solidFill>
              </a:rPr>
              <a:t>foreach</a:t>
            </a:r>
            <a:r>
              <a:rPr lang="en-US" dirty="0" smtClean="0"/>
              <a:t> </a:t>
            </a:r>
            <a:r>
              <a:rPr lang="en-US" dirty="0" smtClean="0">
                <a:solidFill>
                  <a:srgbClr val="0000FF"/>
                </a:solidFill>
              </a:rPr>
              <a:t>($array </a:t>
            </a:r>
            <a:r>
              <a:rPr lang="en-US" dirty="0" smtClean="0"/>
              <a:t>as </a:t>
            </a:r>
            <a:r>
              <a:rPr lang="en-US" dirty="0" smtClean="0">
                <a:solidFill>
                  <a:srgbClr val="00B050"/>
                </a:solidFill>
              </a:rPr>
              <a:t>$key </a:t>
            </a:r>
            <a:r>
              <a:rPr lang="en-US" dirty="0" smtClean="0"/>
              <a:t>=&gt; </a:t>
            </a:r>
            <a:r>
              <a:rPr lang="en-US" dirty="0" smtClean="0">
                <a:solidFill>
                  <a:srgbClr val="00B050"/>
                </a:solidFill>
              </a:rPr>
              <a:t>$value</a:t>
            </a:r>
            <a:r>
              <a:rPr lang="en-US" dirty="0" smtClean="0"/>
              <a:t>)</a:t>
            </a:r>
          </a:p>
          <a:p>
            <a:pPr>
              <a:buNone/>
            </a:pPr>
            <a:r>
              <a:rPr lang="en-US" dirty="0" smtClean="0"/>
              <a:t>			statement;</a:t>
            </a:r>
          </a:p>
          <a:p>
            <a:endParaRPr lang="en-US" dirty="0" smtClean="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132"/>
            <a:ext cx="8229600" cy="792162"/>
          </a:xfrm>
        </p:spPr>
        <p:txBody>
          <a:bodyPr>
            <a:norm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defRPr/>
            </a:pP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a:t>
            </a:r>
          </a:p>
          <a:p>
            <a:pPr>
              <a:buNone/>
              <a:defRPr/>
            </a:pPr>
            <a:r>
              <a:rPr lang="en-US" dirty="0" smtClean="0">
                <a:latin typeface="Arial" pitchFamily="34" charset="0"/>
                <a:cs typeface="Arial" pitchFamily="34" charset="0"/>
              </a:rPr>
              <a:t>		$ages = array(4, 8, 15, 16, 23, 42);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 using each key =&gt; value pair</a:t>
            </a:r>
          </a:p>
          <a:p>
            <a:pPr>
              <a:buNone/>
            </a:pPr>
            <a:r>
              <a:rPr lang="en-US" dirty="0" smtClean="0">
                <a:latin typeface="Arial" pitchFamily="34" charset="0"/>
                <a:cs typeface="Arial" pitchFamily="34" charset="0"/>
              </a:rPr>
              <a:t>		// key for 4 is 0, key for 8 is 1 and so on…</a:t>
            </a:r>
          </a:p>
          <a:p>
            <a:pPr>
              <a:buNone/>
            </a:pPr>
            <a:r>
              <a:rPr lang="en-US" dirty="0" smtClean="0">
                <a:latin typeface="Arial" pitchFamily="34" charset="0"/>
                <a:cs typeface="Arial" pitchFamily="34" charset="0"/>
              </a:rPr>
              <a:t>		</a:t>
            </a:r>
            <a:r>
              <a:rPr lang="en-US" dirty="0" err="1" smtClean="0">
                <a:solidFill>
                  <a:srgbClr val="0000FF"/>
                </a:solidFill>
                <a:latin typeface="Arial" pitchFamily="34" charset="0"/>
                <a:cs typeface="Arial" pitchFamily="34" charset="0"/>
              </a:rPr>
              <a:t>foreach</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($ages </a:t>
            </a:r>
            <a:r>
              <a:rPr lang="en-US" dirty="0" smtClean="0">
                <a:latin typeface="Arial" pitchFamily="34" charset="0"/>
                <a:cs typeface="Arial" pitchFamily="34" charset="0"/>
              </a:rPr>
              <a:t>as </a:t>
            </a:r>
            <a:r>
              <a:rPr lang="en-US" dirty="0" smtClean="0">
                <a:solidFill>
                  <a:srgbClr val="00B050"/>
                </a:solidFill>
                <a:latin typeface="Arial" pitchFamily="34" charset="0"/>
                <a:cs typeface="Arial" pitchFamily="34" charset="0"/>
              </a:rPr>
              <a:t>$position </a:t>
            </a:r>
            <a:r>
              <a:rPr lang="en-US" dirty="0" smtClean="0">
                <a:latin typeface="Arial" pitchFamily="34" charset="0"/>
                <a:cs typeface="Arial" pitchFamily="34" charset="0"/>
              </a:rPr>
              <a:t>=&gt; </a:t>
            </a:r>
            <a:r>
              <a:rPr lang="en-US" dirty="0" smtClean="0">
                <a:solidFill>
                  <a:srgbClr val="00B050"/>
                </a:solidFill>
                <a:latin typeface="Arial" pitchFamily="34" charset="0"/>
                <a:cs typeface="Arial" pitchFamily="34" charset="0"/>
              </a:rPr>
              <a:t>$age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echo</a:t>
            </a:r>
            <a:r>
              <a:rPr lang="en-US" dirty="0" smtClean="0">
                <a:latin typeface="Arial" pitchFamily="34" charset="0"/>
                <a:cs typeface="Arial" pitchFamily="34" charset="0"/>
              </a:rPr>
              <a:t> $position . “: ” . $age .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5668963"/>
          </a:xfrm>
        </p:spPr>
        <p:txBody>
          <a:bodyPr>
            <a:normAutofit fontScale="850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$prices </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array</a:t>
            </a:r>
            <a:r>
              <a:rPr lang="en-US" dirty="0" smtClean="0">
                <a:latin typeface="Arial" pitchFamily="34" charset="0"/>
                <a:cs typeface="Arial" pitchFamily="34" charset="0"/>
              </a:rPr>
              <a:t>(“Brand new computer”=&gt;2000, “1 month in lynda.com training center”=&gt;25, “Learning PHP”=&gt; “priceless”);</a:t>
            </a:r>
          </a:p>
          <a:p>
            <a:pPr>
              <a:buNone/>
            </a:pPr>
            <a:r>
              <a:rPr lang="en-US" dirty="0" smtClean="0">
                <a:latin typeface="Arial" pitchFamily="34" charset="0"/>
                <a:cs typeface="Arial" pitchFamily="34" charset="0"/>
              </a:rPr>
              <a:t>		</a:t>
            </a:r>
            <a:r>
              <a:rPr lang="en-US" dirty="0" err="1" smtClean="0">
                <a:solidFill>
                  <a:schemeClr val="accent6">
                    <a:lumMod val="75000"/>
                  </a:schemeClr>
                </a:solidFill>
                <a:latin typeface="Arial" pitchFamily="34" charset="0"/>
                <a:cs typeface="Arial" pitchFamily="34" charset="0"/>
              </a:rPr>
              <a:t>foreach</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($prices </a:t>
            </a:r>
            <a:r>
              <a:rPr lang="en-US" dirty="0" smtClean="0">
                <a:latin typeface="Arial" pitchFamily="34" charset="0"/>
                <a:cs typeface="Arial" pitchFamily="34" charset="0"/>
              </a:rPr>
              <a:t>as </a:t>
            </a:r>
            <a:r>
              <a:rPr lang="en-US" dirty="0" smtClean="0">
                <a:solidFill>
                  <a:srgbClr val="00B050"/>
                </a:solidFill>
                <a:latin typeface="Arial" pitchFamily="34" charset="0"/>
                <a:cs typeface="Arial" pitchFamily="34" charset="0"/>
              </a:rPr>
              <a:t>$key </a:t>
            </a:r>
            <a:r>
              <a:rPr lang="en-US" dirty="0" smtClean="0">
                <a:latin typeface="Arial" pitchFamily="34" charset="0"/>
                <a:cs typeface="Arial" pitchFamily="34" charset="0"/>
              </a:rPr>
              <a:t>=&gt; </a:t>
            </a:r>
            <a:r>
              <a:rPr lang="en-US" dirty="0" smtClean="0">
                <a:solidFill>
                  <a:srgbClr val="00B050"/>
                </a:solidFill>
                <a:latin typeface="Arial" pitchFamily="34" charset="0"/>
                <a:cs typeface="Arial" pitchFamily="34" charset="0"/>
              </a:rPr>
              <a:t>$value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if </a:t>
            </a:r>
            <a:r>
              <a:rPr lang="en-US" dirty="0" smtClean="0">
                <a:latin typeface="Arial" pitchFamily="34" charset="0"/>
                <a:cs typeface="Arial" pitchFamily="34" charset="0"/>
              </a:rPr>
              <a:t>(</a:t>
            </a:r>
            <a:r>
              <a:rPr lang="en-US" dirty="0" err="1" smtClean="0">
                <a:solidFill>
                  <a:srgbClr val="FF0000"/>
                </a:solidFill>
                <a:latin typeface="Arial" pitchFamily="34" charset="0"/>
                <a:cs typeface="Arial" pitchFamily="34" charset="0"/>
              </a:rPr>
              <a:t>is_int</a:t>
            </a:r>
            <a:r>
              <a:rPr lang="en-US" dirty="0" smtClean="0">
                <a:solidFill>
                  <a:srgbClr val="FF0000"/>
                </a:solidFill>
                <a:latin typeface="Arial" pitchFamily="34" charset="0"/>
                <a:cs typeface="Arial" pitchFamily="34" charset="0"/>
              </a:rPr>
              <a:t>($value)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echo $key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r>
              <a:rPr lang="en-US" dirty="0" smtClean="0">
                <a:latin typeface="Arial" pitchFamily="34" charset="0"/>
                <a:cs typeface="Arial" pitchFamily="34" charset="0"/>
              </a:rPr>
              <a:t> $value </a:t>
            </a:r>
            <a:r>
              <a:rPr lang="en-US" b="1" dirty="0" smtClean="0">
                <a:latin typeface="Arial" pitchFamily="34" charset="0"/>
                <a:cs typeface="Arial" pitchFamily="34" charset="0"/>
              </a:rPr>
              <a: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 </a:t>
            </a:r>
            <a:r>
              <a:rPr lang="en-US" dirty="0" smtClean="0">
                <a:solidFill>
                  <a:srgbClr val="0000FF"/>
                </a:solidFill>
                <a:latin typeface="Arial" pitchFamily="34" charset="0"/>
                <a:cs typeface="Arial" pitchFamily="34" charset="0"/>
              </a:rPr>
              <a:t>else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echo $key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r>
              <a:rPr lang="en-US" dirty="0" smtClean="0">
                <a:latin typeface="Arial" pitchFamily="34" charset="0"/>
                <a:cs typeface="Arial" pitchFamily="34" charset="0"/>
              </a:rPr>
              <a:t> $value </a:t>
            </a:r>
            <a:r>
              <a:rPr lang="en-US" b="1" dirty="0" smtClean="0">
                <a:latin typeface="Arial" pitchFamily="34" charset="0"/>
                <a:cs typeface="Arial" pitchFamily="34" charset="0"/>
              </a:rPr>
              <a: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normAutofit/>
          </a:bodyPr>
          <a:lstStyle/>
          <a:p>
            <a:r>
              <a:rPr lang="en-US" sz="2400" dirty="0"/>
              <a:t>PHP Global Variables </a:t>
            </a:r>
            <a:r>
              <a:rPr lang="en-US" sz="2400" dirty="0" smtClean="0"/>
              <a:t>– Super </a:t>
            </a:r>
            <a:r>
              <a:rPr lang="en-US" sz="2400" dirty="0" err="1" smtClean="0"/>
              <a:t>globals</a:t>
            </a:r>
            <a:r>
              <a:rPr lang="en-US" sz="2400" dirty="0"/>
              <a:t/>
            </a:r>
            <a:br>
              <a:rPr lang="en-US" sz="2400" dirty="0"/>
            </a:br>
            <a:endParaRPr lang="en-US" sz="2400" dirty="0"/>
          </a:p>
        </p:txBody>
      </p:sp>
      <p:sp>
        <p:nvSpPr>
          <p:cNvPr id="3" name="Content Placeholder 2"/>
          <p:cNvSpPr>
            <a:spLocks noGrp="1"/>
          </p:cNvSpPr>
          <p:nvPr>
            <p:ph idx="1"/>
          </p:nvPr>
        </p:nvSpPr>
        <p:spPr>
          <a:xfrm>
            <a:off x="533400" y="914400"/>
            <a:ext cx="8229600" cy="4525963"/>
          </a:xfrm>
        </p:spPr>
        <p:txBody>
          <a:bodyPr>
            <a:normAutofit fontScale="70000" lnSpcReduction="20000"/>
          </a:bodyPr>
          <a:lstStyle/>
          <a:p>
            <a:pPr marL="0" indent="0">
              <a:buNone/>
            </a:pPr>
            <a:r>
              <a:rPr lang="en-US" dirty="0" smtClean="0"/>
              <a:t>PHP have some </a:t>
            </a:r>
            <a:r>
              <a:rPr lang="en-US" dirty="0" smtClean="0"/>
              <a:t>predefined variables which are </a:t>
            </a:r>
            <a:r>
              <a:rPr lang="en-US" dirty="0"/>
              <a:t>"</a:t>
            </a:r>
            <a:r>
              <a:rPr lang="en-US" dirty="0" err="1"/>
              <a:t>superglobals</a:t>
            </a:r>
            <a:r>
              <a:rPr lang="en-US" dirty="0"/>
              <a:t>", which means that they are always accessible, regardless of scope - and you can access them from any function, class or file without having to do anything special</a:t>
            </a:r>
            <a:r>
              <a:rPr lang="en-US" dirty="0" smtClean="0"/>
              <a:t>.</a:t>
            </a:r>
            <a:endParaRPr lang="en-US" dirty="0"/>
          </a:p>
          <a:p>
            <a:pPr marL="0" indent="0">
              <a:buNone/>
            </a:pPr>
            <a:r>
              <a:rPr lang="en-US" dirty="0"/>
              <a:t>The PHP </a:t>
            </a:r>
            <a:r>
              <a:rPr lang="en-US" dirty="0" err="1"/>
              <a:t>superglobal</a:t>
            </a:r>
            <a:r>
              <a:rPr lang="en-US" dirty="0"/>
              <a:t> variables are:</a:t>
            </a:r>
          </a:p>
          <a:p>
            <a:pPr marL="514350" indent="-514350">
              <a:buFont typeface="+mj-lt"/>
              <a:buAutoNum type="arabicParenR"/>
            </a:pPr>
            <a:r>
              <a:rPr lang="en-US" b="1" dirty="0">
                <a:solidFill>
                  <a:srgbClr val="FF0000"/>
                </a:solidFill>
              </a:rPr>
              <a:t>$_GET</a:t>
            </a:r>
          </a:p>
          <a:p>
            <a:pPr marL="514350" indent="-514350">
              <a:buFont typeface="+mj-lt"/>
              <a:buAutoNum type="arabicParenR"/>
            </a:pPr>
            <a:r>
              <a:rPr lang="en-US" b="1" dirty="0">
                <a:solidFill>
                  <a:srgbClr val="FF0000"/>
                </a:solidFill>
              </a:rPr>
              <a:t>$_POST</a:t>
            </a:r>
          </a:p>
          <a:p>
            <a:pPr marL="514350" indent="-514350">
              <a:buFont typeface="+mj-lt"/>
              <a:buAutoNum type="arabicParenR"/>
            </a:pPr>
            <a:r>
              <a:rPr lang="en-US" b="1" dirty="0">
                <a:solidFill>
                  <a:srgbClr val="FF0000"/>
                </a:solidFill>
              </a:rPr>
              <a:t>$_REQUEST</a:t>
            </a:r>
          </a:p>
          <a:p>
            <a:pPr marL="514350" indent="-514350">
              <a:buFont typeface="+mj-lt"/>
              <a:buAutoNum type="arabicParenR"/>
            </a:pPr>
            <a:r>
              <a:rPr lang="en-US" b="1" dirty="0">
                <a:solidFill>
                  <a:srgbClr val="FF0000"/>
                </a:solidFill>
              </a:rPr>
              <a:t>$_COOKIE</a:t>
            </a:r>
          </a:p>
          <a:p>
            <a:pPr marL="514350" indent="-514350">
              <a:buFont typeface="+mj-lt"/>
              <a:buAutoNum type="arabicParenR"/>
            </a:pPr>
            <a:r>
              <a:rPr lang="en-US" b="1" dirty="0">
                <a:solidFill>
                  <a:srgbClr val="FF0000"/>
                </a:solidFill>
              </a:rPr>
              <a:t>$_</a:t>
            </a:r>
            <a:r>
              <a:rPr lang="en-US" b="1" dirty="0" smtClean="0">
                <a:solidFill>
                  <a:srgbClr val="FF0000"/>
                </a:solidFill>
              </a:rPr>
              <a:t>SESSION</a:t>
            </a:r>
            <a:endParaRPr lang="en-US" b="1" dirty="0">
              <a:solidFill>
                <a:srgbClr val="FF0000"/>
              </a:solidFill>
            </a:endParaRPr>
          </a:p>
          <a:p>
            <a:pPr marL="514350" indent="-514350">
              <a:buFont typeface="+mj-lt"/>
              <a:buAutoNum type="arabicParenR"/>
            </a:pPr>
            <a:r>
              <a:rPr lang="en-US" b="1" dirty="0">
                <a:solidFill>
                  <a:srgbClr val="FF0000"/>
                </a:solidFill>
              </a:rPr>
              <a:t>$_SERVER</a:t>
            </a:r>
          </a:p>
          <a:p>
            <a:pPr marL="514350" indent="-514350">
              <a:buFont typeface="+mj-lt"/>
              <a:buAutoNum type="arabicParenR"/>
            </a:pPr>
            <a:r>
              <a:rPr lang="en-US" b="1" dirty="0">
                <a:solidFill>
                  <a:srgbClr val="FF0000"/>
                </a:solidFill>
              </a:rPr>
              <a:t>$_</a:t>
            </a:r>
            <a:r>
              <a:rPr lang="en-US" b="1" dirty="0" smtClean="0">
                <a:solidFill>
                  <a:srgbClr val="FF0000"/>
                </a:solidFill>
              </a:rPr>
              <a:t>FILES</a:t>
            </a:r>
          </a:p>
          <a:p>
            <a:pPr marL="0" indent="0">
              <a:buNone/>
            </a:pPr>
            <a:r>
              <a:rPr lang="en-US" dirty="0" smtClean="0"/>
              <a:t>There are some more </a:t>
            </a:r>
            <a:r>
              <a:rPr lang="en-US" dirty="0" err="1" smtClean="0"/>
              <a:t>superglobale</a:t>
            </a:r>
            <a:r>
              <a:rPr lang="en-US" dirty="0" smtClean="0"/>
              <a:t> </a:t>
            </a:r>
            <a:r>
              <a:rPr lang="en-US" dirty="0" err="1" smtClean="0"/>
              <a:t>varaibles</a:t>
            </a:r>
            <a:r>
              <a:rPr lang="en-US" dirty="0" smtClean="0"/>
              <a:t> which are not part of this course such as $_ENV, $_GLOBALS </a:t>
            </a:r>
            <a:r>
              <a:rPr lang="en-US" dirty="0" err="1" smtClean="0"/>
              <a:t>etc</a:t>
            </a:r>
            <a:endParaRPr lang="en-US" dirty="0"/>
          </a:p>
          <a:p>
            <a:pPr marL="0" indent="0">
              <a:buNone/>
            </a:pPr>
            <a:endParaRPr lang="en-US" b="1" dirty="0" smtClean="0"/>
          </a:p>
        </p:txBody>
      </p:sp>
    </p:spTree>
    <p:extLst>
      <p:ext uri="{BB962C8B-B14F-4D97-AF65-F5344CB8AC3E}">
        <p14:creationId xmlns:p14="http://schemas.microsoft.com/office/powerpoint/2010/main" val="1422191669"/>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4776196"/>
              </p:ext>
            </p:extLst>
          </p:nvPr>
        </p:nvGraphicFramePr>
        <p:xfrm>
          <a:off x="228600" y="304800"/>
          <a:ext cx="8686800" cy="6797040"/>
        </p:xfrm>
        <a:graphic>
          <a:graphicData uri="http://schemas.openxmlformats.org/drawingml/2006/table">
            <a:tbl>
              <a:tblPr firstRow="1" bandRow="1">
                <a:tableStyleId>{2D5ABB26-0587-4C30-8999-92F81FD0307C}</a:tableStyleId>
              </a:tblPr>
              <a:tblGrid>
                <a:gridCol w="1600200"/>
                <a:gridCol w="7086600"/>
              </a:tblGrid>
              <a:tr h="370840">
                <a:tc>
                  <a:txBody>
                    <a:bodyPr/>
                    <a:lstStyle/>
                    <a:p>
                      <a:pPr algn="ctr"/>
                      <a:r>
                        <a:rPr lang="en-US" sz="3200" b="1" dirty="0" smtClean="0">
                          <a:solidFill>
                            <a:srgbClr val="FF0000"/>
                          </a:solidFill>
                        </a:rPr>
                        <a:t>Array</a:t>
                      </a:r>
                      <a:endParaRPr lang="en-US" sz="3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3200" b="1" dirty="0" smtClean="0">
                          <a:solidFill>
                            <a:srgbClr val="FF0000"/>
                          </a:solidFill>
                        </a:rPr>
                        <a:t>Details</a:t>
                      </a:r>
                      <a:endParaRPr lang="en-US" sz="3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70840">
                <a:tc>
                  <a:txBody>
                    <a:bodyPr/>
                    <a:lstStyle/>
                    <a:p>
                      <a:pPr algn="l"/>
                      <a:r>
                        <a:rPr lang="en-US" sz="2200" b="1" dirty="0" smtClean="0">
                          <a:solidFill>
                            <a:srgbClr val="0000FF"/>
                          </a:solidFill>
                        </a:rPr>
                        <a:t>$_GET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Store data</a:t>
                      </a:r>
                      <a:r>
                        <a:rPr lang="en-US" sz="2200" baseline="0" dirty="0" smtClean="0"/>
                        <a:t> that is sent from URL as query string</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$_POST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from FORM</a:t>
                      </a:r>
                      <a:r>
                        <a:rPr lang="en-US" sz="2200" baseline="0" dirty="0" smtClean="0"/>
                        <a:t> fields store in this array</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$_COOKIE</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from Cookie store in</a:t>
                      </a:r>
                      <a:r>
                        <a:rPr lang="en-US" sz="2200" baseline="0" dirty="0" smtClean="0"/>
                        <a:t> this array e.g. you login to hotmail.com, you provide username and password below it there is a checkbox and when you check this checkbox your username and password stored in cookie, next time to log on you don’t need to provide username and password it retrieve from cookie.</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$_FILES</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When through</a:t>
                      </a:r>
                      <a:r>
                        <a:rPr lang="en-US" sz="2200" baseline="0" dirty="0" smtClean="0"/>
                        <a:t> POST method we upload any file its information stored in this array</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$_SESSION</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$_REQUEST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in $_POST, $_GET, $_COOKIE store in this array, 3 in 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$_SERVER</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$_SERVER is a PHP super global variable which holds information about headers, paths, and script locations.</a:t>
                      </a:r>
                      <a:endParaRPr lang="en-US" sz="2200" dirty="0" smtClean="0"/>
                    </a:p>
                    <a:p>
                      <a:r>
                        <a:rPr lang="en-US" sz="2200" dirty="0" smtClean="0"/>
                        <a:t>This</a:t>
                      </a:r>
                      <a:r>
                        <a:rPr lang="en-US" sz="2200" baseline="0" dirty="0" smtClean="0"/>
                        <a:t> array has data that server send to client including webpage name, Server name, HTTP version, Remote IP address etc.</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a:bodyPr>
          <a:lstStyle/>
          <a:p>
            <a:r>
              <a:rPr lang="en-US" b="1" dirty="0" smtClean="0">
                <a:solidFill>
                  <a:srgbClr val="00B050"/>
                </a:solidFill>
                <a:latin typeface="Arial" pitchFamily="34" charset="0"/>
                <a:cs typeface="Arial" pitchFamily="34" charset="0"/>
              </a:rPr>
              <a:t>JavaScript</a:t>
            </a:r>
            <a:r>
              <a:rPr lang="en-US" dirty="0" smtClean="0">
                <a:latin typeface="Arial" pitchFamily="34" charset="0"/>
                <a:cs typeface="Arial" pitchFamily="34" charset="0"/>
              </a:rPr>
              <a:t> is another example of popular scripting language.</a:t>
            </a:r>
          </a:p>
          <a:p>
            <a:pPr>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Unlike JavaScript, </a:t>
            </a:r>
            <a:r>
              <a:rPr lang="en-US" dirty="0" smtClean="0">
                <a:solidFill>
                  <a:srgbClr val="0000FF"/>
                </a:solidFill>
                <a:latin typeface="Arial" pitchFamily="34" charset="0"/>
                <a:cs typeface="Arial" pitchFamily="34" charset="0"/>
              </a:rPr>
              <a:t>PHP run on server machine</a:t>
            </a:r>
            <a:r>
              <a:rPr lang="en-US" dirty="0" smtClean="0">
                <a:latin typeface="Arial" pitchFamily="34" charset="0"/>
                <a:cs typeface="Arial" pitchFamily="34" charset="0"/>
              </a:rPr>
              <a:t>, JavaScript run on client machine.</a:t>
            </a:r>
          </a:p>
          <a:p>
            <a:endParaRPr lang="en-US" dirty="0" smtClean="0">
              <a:latin typeface="Arial" pitchFamily="34" charset="0"/>
              <a:cs typeface="Arial" pitchFamily="34" charset="0"/>
            </a:endParaRPr>
          </a:p>
          <a:p>
            <a:r>
              <a:rPr lang="en-US" b="1" dirty="0" smtClean="0">
                <a:solidFill>
                  <a:srgbClr val="FF0000"/>
                </a:solidFill>
                <a:latin typeface="Arial" pitchFamily="34" charset="0"/>
                <a:cs typeface="Arial" pitchFamily="34" charset="0"/>
              </a:rPr>
              <a:t>Client side</a:t>
            </a:r>
            <a:r>
              <a:rPr lang="en-US" b="1" dirty="0" smtClean="0">
                <a:latin typeface="Arial" pitchFamily="34" charset="0"/>
                <a:cs typeface="Arial" pitchFamily="34" charset="0"/>
              </a:rPr>
              <a:t> </a:t>
            </a:r>
            <a:r>
              <a:rPr lang="en-US" dirty="0" smtClean="0">
                <a:latin typeface="Arial" pitchFamily="34" charset="0"/>
                <a:cs typeface="Arial" pitchFamily="34" charset="0"/>
              </a:rPr>
              <a:t>= User’s Browser</a:t>
            </a:r>
          </a:p>
          <a:p>
            <a:r>
              <a:rPr lang="en-US" b="1" dirty="0" smtClean="0">
                <a:solidFill>
                  <a:srgbClr val="FF0000"/>
                </a:solidFill>
                <a:latin typeface="Arial" pitchFamily="34" charset="0"/>
                <a:cs typeface="Arial" pitchFamily="34" charset="0"/>
              </a:rPr>
              <a:t>Server side</a:t>
            </a:r>
            <a:r>
              <a:rPr lang="en-US" dirty="0" smtClean="0">
                <a:solidFill>
                  <a:srgbClr val="FF0000"/>
                </a:solidFill>
                <a:latin typeface="Arial" pitchFamily="34" charset="0"/>
                <a:cs typeface="Arial" pitchFamily="34" charset="0"/>
              </a:rPr>
              <a:t> </a:t>
            </a:r>
            <a:r>
              <a:rPr lang="en-US" dirty="0" smtClean="0">
                <a:latin typeface="Arial" pitchFamily="34" charset="0"/>
                <a:cs typeface="Arial" pitchFamily="34" charset="0"/>
              </a:rPr>
              <a:t>= Web Server</a:t>
            </a:r>
          </a:p>
          <a:p>
            <a:endParaRPr lang="en-US" dirty="0" smtClean="0">
              <a:latin typeface="Arial" pitchFamily="34" charset="0"/>
              <a:cs typeface="Arial" pitchFamily="34" charset="0"/>
            </a:endParaRPr>
          </a:p>
          <a:p>
            <a:r>
              <a:rPr lang="en-US" dirty="0" smtClean="0">
                <a:latin typeface="Arial" pitchFamily="34" charset="0"/>
                <a:cs typeface="Arial" pitchFamily="34" charset="0"/>
              </a:rPr>
              <a:t>Because PHP run on server, so </a:t>
            </a:r>
            <a:r>
              <a:rPr lang="en-US" dirty="0" smtClean="0">
                <a:solidFill>
                  <a:schemeClr val="accent6">
                    <a:lumMod val="75000"/>
                  </a:schemeClr>
                </a:solidFill>
                <a:latin typeface="Arial" pitchFamily="34" charset="0"/>
                <a:cs typeface="Arial" pitchFamily="34" charset="0"/>
              </a:rPr>
              <a:t>we need a web server </a:t>
            </a:r>
            <a:r>
              <a:rPr lang="en-US" dirty="0" smtClean="0">
                <a:latin typeface="Arial" pitchFamily="34" charset="0"/>
                <a:cs typeface="Arial" pitchFamily="34" charset="0"/>
              </a:rPr>
              <a:t>to run it on.</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82000" cy="5638800"/>
          </a:xfrm>
        </p:spPr>
        <p:txBody>
          <a:bodyPr>
            <a:normAutofit fontScale="92500" lnSpcReduction="20000"/>
          </a:bodyPr>
          <a:lstStyle/>
          <a:p>
            <a:r>
              <a:rPr lang="en-US" dirty="0" smtClean="0">
                <a:latin typeface="Arial" pitchFamily="34" charset="0"/>
                <a:cs typeface="Arial" pitchFamily="34" charset="0"/>
              </a:rPr>
              <a:t>PHP is designed for </a:t>
            </a:r>
            <a:r>
              <a:rPr lang="en-US" dirty="0" smtClean="0">
                <a:solidFill>
                  <a:schemeClr val="accent6">
                    <a:lumMod val="75000"/>
                  </a:schemeClr>
                </a:solidFill>
                <a:latin typeface="Arial" pitchFamily="34" charset="0"/>
                <a:cs typeface="Arial" pitchFamily="34" charset="0"/>
              </a:rPr>
              <a:t>use with HTML</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PHP can be </a:t>
            </a:r>
            <a:r>
              <a:rPr lang="en-US" dirty="0" smtClean="0">
                <a:solidFill>
                  <a:srgbClr val="00B050"/>
                </a:solidFill>
                <a:latin typeface="Arial" pitchFamily="34" charset="0"/>
                <a:cs typeface="Arial" pitchFamily="34" charset="0"/>
              </a:rPr>
              <a:t>embedded</a:t>
            </a:r>
            <a:r>
              <a:rPr lang="en-US" dirty="0" smtClean="0">
                <a:latin typeface="Arial" pitchFamily="34" charset="0"/>
                <a:cs typeface="Arial" pitchFamily="34" charset="0"/>
              </a:rPr>
              <a:t> with HTML.</a:t>
            </a:r>
          </a:p>
          <a:p>
            <a:pPr lvl="1"/>
            <a:r>
              <a:rPr lang="en-US" dirty="0" smtClean="0">
                <a:latin typeface="Arial" pitchFamily="34" charset="0"/>
                <a:cs typeface="Arial" pitchFamily="34" charset="0"/>
              </a:rPr>
              <a:t>PHP </a:t>
            </a:r>
            <a:r>
              <a:rPr lang="en-US" dirty="0" smtClean="0">
                <a:solidFill>
                  <a:srgbClr val="0000FF"/>
                </a:solidFill>
                <a:latin typeface="Arial" pitchFamily="34" charset="0"/>
                <a:cs typeface="Arial" pitchFamily="34" charset="0"/>
              </a:rPr>
              <a:t>return HTML to browser</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PHP code is </a:t>
            </a:r>
            <a:r>
              <a:rPr lang="en-US" dirty="0" smtClean="0">
                <a:solidFill>
                  <a:srgbClr val="FF0000"/>
                </a:solidFill>
                <a:latin typeface="Arial" pitchFamily="34" charset="0"/>
                <a:cs typeface="Arial" pitchFamily="34" charset="0"/>
              </a:rPr>
              <a:t>our input</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Web pages is </a:t>
            </a:r>
            <a:r>
              <a:rPr lang="en-US" dirty="0" smtClean="0">
                <a:solidFill>
                  <a:srgbClr val="FF0000"/>
                </a:solidFill>
                <a:latin typeface="Arial" pitchFamily="34" charset="0"/>
                <a:cs typeface="Arial" pitchFamily="34" charset="0"/>
              </a:rPr>
              <a:t>out output</a:t>
            </a:r>
            <a:r>
              <a:rPr lang="en-US" dirty="0" smtClean="0">
                <a:latin typeface="Arial" pitchFamily="34" charset="0"/>
                <a:cs typeface="Arial" pitchFamily="34" charset="0"/>
              </a:rPr>
              <a:t>.</a:t>
            </a:r>
          </a:p>
          <a:p>
            <a:r>
              <a:rPr lang="en-US" dirty="0" smtClean="0">
                <a:latin typeface="Arial" pitchFamily="34" charset="0"/>
                <a:cs typeface="Arial" pitchFamily="34" charset="0"/>
              </a:rPr>
              <a:t>PHP provides </a:t>
            </a:r>
            <a:r>
              <a:rPr lang="en-US" dirty="0" smtClean="0">
                <a:solidFill>
                  <a:srgbClr val="00B0F0"/>
                </a:solidFill>
                <a:latin typeface="Arial" pitchFamily="34" charset="0"/>
                <a:cs typeface="Arial" pitchFamily="34" charset="0"/>
              </a:rPr>
              <a:t>more flexibility than HTML</a:t>
            </a:r>
            <a:r>
              <a:rPr lang="en-US" dirty="0" smtClean="0">
                <a:latin typeface="Arial" pitchFamily="34" charset="0"/>
                <a:cs typeface="Arial" pitchFamily="34" charset="0"/>
              </a:rPr>
              <a:t> alone because through HTML you can create only static web pages, through PHP you create dynamic web pages.</a:t>
            </a:r>
          </a:p>
          <a:p>
            <a:r>
              <a:rPr lang="en-US" dirty="0">
                <a:solidFill>
                  <a:srgbClr val="FF0000"/>
                </a:solidFill>
                <a:latin typeface="Arial" pitchFamily="34" charset="0"/>
                <a:cs typeface="Arial" pitchFamily="34" charset="0"/>
              </a:rPr>
              <a:t>PHP syntax </a:t>
            </a:r>
            <a:r>
              <a:rPr lang="en-US" dirty="0">
                <a:latin typeface="Arial" pitchFamily="34" charset="0"/>
                <a:cs typeface="Arial" pitchFamily="34" charset="0"/>
              </a:rPr>
              <a:t>is similar to </a:t>
            </a:r>
            <a:r>
              <a:rPr lang="en-US" dirty="0" smtClean="0">
                <a:latin typeface="Arial" pitchFamily="34" charset="0"/>
                <a:cs typeface="Arial" pitchFamily="34" charset="0"/>
              </a:rPr>
              <a:t>C,C++, </a:t>
            </a:r>
            <a:r>
              <a:rPr lang="en-US" dirty="0">
                <a:latin typeface="Arial" pitchFamily="34" charset="0"/>
                <a:cs typeface="Arial" pitchFamily="34" charset="0"/>
              </a:rPr>
              <a:t>Java and Perl</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If you have knowledge of </a:t>
            </a:r>
            <a:r>
              <a:rPr lang="en-US" dirty="0">
                <a:solidFill>
                  <a:srgbClr val="0000FF"/>
                </a:solidFill>
                <a:latin typeface="Arial" pitchFamily="34" charset="0"/>
                <a:cs typeface="Arial" pitchFamily="34" charset="0"/>
              </a:rPr>
              <a:t>ASP</a:t>
            </a:r>
            <a:r>
              <a:rPr lang="en-US" dirty="0">
                <a:latin typeface="Arial" pitchFamily="34" charset="0"/>
                <a:cs typeface="Arial" pitchFamily="34" charset="0"/>
              </a:rPr>
              <a:t> then it will helpful to learn PHP. We can say ASP is </a:t>
            </a:r>
            <a:r>
              <a:rPr lang="en-US" dirty="0">
                <a:solidFill>
                  <a:schemeClr val="accent6">
                    <a:lumMod val="75000"/>
                  </a:schemeClr>
                </a:solidFill>
                <a:latin typeface="Arial" pitchFamily="34" charset="0"/>
                <a:cs typeface="Arial" pitchFamily="34" charset="0"/>
              </a:rPr>
              <a:t>Microsoft</a:t>
            </a:r>
            <a:r>
              <a:rPr lang="en-US" dirty="0">
                <a:latin typeface="Arial" pitchFamily="34" charset="0"/>
                <a:cs typeface="Arial" pitchFamily="34" charset="0"/>
              </a:rPr>
              <a:t> version of PHP.</a:t>
            </a:r>
          </a:p>
          <a:p>
            <a:endParaRPr lang="en-US" dirty="0" smtClean="0">
              <a:latin typeface="Arial" pitchFamily="34" charset="0"/>
              <a:cs typeface="Arial" pitchFamily="34" charset="0"/>
            </a:endParaRPr>
          </a:p>
          <a:p>
            <a:endParaRPr lang="en-US" dirty="0" smtClean="0"/>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a:defRPr/>
            </a:pPr>
            <a:r>
              <a:rPr lang="en-US" b="1" dirty="0" smtClean="0">
                <a:solidFill>
                  <a:schemeClr val="accent6">
                    <a:lumMod val="75000"/>
                  </a:schemeClr>
                </a:solidFill>
              </a:rPr>
              <a:t>Why use PHP?</a:t>
            </a:r>
            <a:endParaRPr lang="en-US" b="1" dirty="0">
              <a:solidFill>
                <a:schemeClr val="accent6">
                  <a:lumMod val="75000"/>
                </a:schemeClr>
              </a:solidFill>
            </a:endParaRPr>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r>
              <a:rPr lang="en-US" dirty="0" smtClean="0">
                <a:latin typeface="Arial" pitchFamily="34" charset="0"/>
                <a:cs typeface="Arial" pitchFamily="34" charset="0"/>
              </a:rPr>
              <a:t>You want to know the </a:t>
            </a:r>
            <a:r>
              <a:rPr lang="en-US" dirty="0" smtClean="0">
                <a:solidFill>
                  <a:srgbClr val="00B050"/>
                </a:solidFill>
                <a:latin typeface="Arial" pitchFamily="34" charset="0"/>
                <a:cs typeface="Arial" pitchFamily="34" charset="0"/>
              </a:rPr>
              <a:t>limits of HTML</a:t>
            </a:r>
            <a:r>
              <a:rPr lang="en-US" dirty="0" smtClean="0">
                <a:latin typeface="Arial" pitchFamily="34" charset="0"/>
                <a:cs typeface="Arial" pitchFamily="34" charset="0"/>
              </a:rPr>
              <a:t>, and you want to do more.</a:t>
            </a:r>
          </a:p>
          <a:p>
            <a:r>
              <a:rPr lang="en-US" dirty="0" smtClean="0">
                <a:latin typeface="Arial" pitchFamily="34" charset="0"/>
                <a:cs typeface="Arial" pitchFamily="34" charset="0"/>
              </a:rPr>
              <a:t>PHP is </a:t>
            </a:r>
            <a:r>
              <a:rPr lang="en-US" dirty="0" smtClean="0">
                <a:solidFill>
                  <a:srgbClr val="FF0000"/>
                </a:solidFill>
                <a:latin typeface="Arial" pitchFamily="34" charset="0"/>
                <a:cs typeface="Arial" pitchFamily="34" charset="0"/>
              </a:rPr>
              <a:t>Open Source</a:t>
            </a:r>
            <a:r>
              <a:rPr lang="en-US" dirty="0" smtClean="0">
                <a:latin typeface="Arial" pitchFamily="34" charset="0"/>
                <a:cs typeface="Arial" pitchFamily="34" charset="0"/>
              </a:rPr>
              <a:t>/</a:t>
            </a:r>
            <a:r>
              <a:rPr lang="en-US" dirty="0" smtClean="0">
                <a:solidFill>
                  <a:srgbClr val="0000FF"/>
                </a:solidFill>
                <a:latin typeface="Arial" pitchFamily="34" charset="0"/>
                <a:cs typeface="Arial" pitchFamily="34" charset="0"/>
              </a:rPr>
              <a:t>Free Software</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open source </a:t>
            </a:r>
            <a:r>
              <a:rPr lang="en-US" dirty="0" smtClean="0">
                <a:latin typeface="Arial" pitchFamily="34" charset="0"/>
                <a:cs typeface="Arial" pitchFamily="34" charset="0"/>
              </a:rPr>
              <a:t>means, source code is available for every one for study, use and modify)</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free software </a:t>
            </a:r>
            <a:r>
              <a:rPr lang="en-US" dirty="0" smtClean="0">
                <a:latin typeface="Arial" pitchFamily="34" charset="0"/>
                <a:cs typeface="Arial" pitchFamily="34" charset="0"/>
              </a:rPr>
              <a:t>means its free of cost to download and free to use)</a:t>
            </a:r>
          </a:p>
          <a:p>
            <a:r>
              <a:rPr lang="en-US" dirty="0">
                <a:latin typeface="Arial" pitchFamily="34" charset="0"/>
                <a:cs typeface="Arial" pitchFamily="34" charset="0"/>
              </a:rPr>
              <a:t>PHP is </a:t>
            </a:r>
            <a:r>
              <a:rPr lang="en-US" dirty="0">
                <a:solidFill>
                  <a:srgbClr val="0000FF"/>
                </a:solidFill>
                <a:latin typeface="Arial" pitchFamily="34" charset="0"/>
                <a:cs typeface="Arial" pitchFamily="34" charset="0"/>
              </a:rPr>
              <a:t>cross platform</a:t>
            </a:r>
            <a:r>
              <a:rPr lang="en-US" dirty="0">
                <a:latin typeface="Arial" pitchFamily="34" charset="0"/>
                <a:cs typeface="Arial" pitchFamily="34" charset="0"/>
              </a:rPr>
              <a:t> to </a:t>
            </a:r>
            <a:r>
              <a:rPr lang="en-US" dirty="0">
                <a:solidFill>
                  <a:srgbClr val="00B050"/>
                </a:solidFill>
                <a:latin typeface="Arial" pitchFamily="34" charset="0"/>
                <a:cs typeface="Arial" pitchFamily="34" charset="0"/>
              </a:rPr>
              <a:t>develop</a:t>
            </a:r>
            <a:r>
              <a:rPr lang="en-US" dirty="0">
                <a:latin typeface="Arial" pitchFamily="34" charset="0"/>
                <a:cs typeface="Arial" pitchFamily="34" charset="0"/>
              </a:rPr>
              <a:t>, to </a:t>
            </a:r>
            <a:r>
              <a:rPr lang="en-US" dirty="0">
                <a:solidFill>
                  <a:schemeClr val="accent6">
                    <a:lumMod val="75000"/>
                  </a:schemeClr>
                </a:solidFill>
                <a:latin typeface="Arial" pitchFamily="34" charset="0"/>
                <a:cs typeface="Arial" pitchFamily="34" charset="0"/>
              </a:rPr>
              <a:t>deploy </a:t>
            </a:r>
            <a:r>
              <a:rPr lang="en-US" dirty="0">
                <a:latin typeface="Arial" pitchFamily="34" charset="0"/>
                <a:cs typeface="Arial" pitchFamily="34" charset="0"/>
              </a:rPr>
              <a:t>and to </a:t>
            </a:r>
            <a:r>
              <a:rPr lang="en-US" dirty="0">
                <a:solidFill>
                  <a:srgbClr val="FF0000"/>
                </a:solidFill>
                <a:latin typeface="Arial" pitchFamily="34" charset="0"/>
                <a:cs typeface="Arial" pitchFamily="34" charset="0"/>
              </a:rPr>
              <a:t>use</a:t>
            </a:r>
            <a:r>
              <a:rPr lang="en-US" dirty="0">
                <a:latin typeface="Arial" pitchFamily="34" charset="0"/>
                <a:cs typeface="Arial" pitchFamily="34" charset="0"/>
              </a:rPr>
              <a:t>. (means we put PHP on window server, on MAC server or on Linux/Unix server</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PHP is </a:t>
            </a:r>
            <a:r>
              <a:rPr lang="en-US" dirty="0">
                <a:solidFill>
                  <a:srgbClr val="FF0000"/>
                </a:solidFill>
                <a:latin typeface="Arial" pitchFamily="34" charset="0"/>
                <a:cs typeface="Arial" pitchFamily="34" charset="0"/>
              </a:rPr>
              <a:t>web development</a:t>
            </a:r>
            <a:r>
              <a:rPr lang="en-US" dirty="0">
                <a:latin typeface="Arial" pitchFamily="34" charset="0"/>
                <a:cs typeface="Arial" pitchFamily="34" charset="0"/>
              </a:rPr>
              <a:t> specific</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PHP can be </a:t>
            </a:r>
            <a:r>
              <a:rPr lang="en-US" dirty="0">
                <a:solidFill>
                  <a:srgbClr val="92D050"/>
                </a:solidFill>
                <a:latin typeface="Arial" pitchFamily="34" charset="0"/>
                <a:cs typeface="Arial" pitchFamily="34" charset="0"/>
              </a:rPr>
              <a:t>object oriented</a:t>
            </a:r>
            <a:r>
              <a:rPr lang="en-US" dirty="0">
                <a:latin typeface="Arial" pitchFamily="34" charset="0"/>
                <a:cs typeface="Arial" pitchFamily="34" charset="0"/>
              </a:rPr>
              <a:t>, especially version 5.</a:t>
            </a:r>
          </a:p>
          <a:p>
            <a:endParaRPr lang="en-US" dirty="0" smtClean="0"/>
          </a:p>
          <a:p>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b="1" dirty="0" smtClean="0">
                <a:solidFill>
                  <a:schemeClr val="accent6">
                    <a:lumMod val="75000"/>
                  </a:schemeClr>
                </a:solidFill>
              </a:rPr>
              <a:t>INSTALLATION</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b="1" dirty="0" smtClean="0">
                <a:solidFill>
                  <a:srgbClr val="00B0F0"/>
                </a:solidFill>
                <a:latin typeface="Arial" pitchFamily="34" charset="0"/>
                <a:cs typeface="Arial" pitchFamily="34" charset="0"/>
              </a:rPr>
              <a:t>You will need?</a:t>
            </a:r>
          </a:p>
          <a:p>
            <a:endParaRPr lang="en-US" dirty="0" smtClean="0">
              <a:latin typeface="Arial" pitchFamily="34" charset="0"/>
              <a:cs typeface="Arial" pitchFamily="34" charset="0"/>
            </a:endParaRPr>
          </a:p>
          <a:p>
            <a:pPr lvl="1">
              <a:buFont typeface="Wingdings" pitchFamily="2" charset="2"/>
              <a:buChar char="§"/>
            </a:pPr>
            <a:r>
              <a:rPr lang="en-US" sz="3200" dirty="0" smtClean="0">
                <a:solidFill>
                  <a:schemeClr val="accent4">
                    <a:lumMod val="75000"/>
                  </a:schemeClr>
                </a:solidFill>
                <a:latin typeface="Arial" pitchFamily="34" charset="0"/>
                <a:cs typeface="Arial" pitchFamily="34" charset="0"/>
              </a:rPr>
              <a:t>Web Server</a:t>
            </a:r>
          </a:p>
          <a:p>
            <a:pPr lvl="2"/>
            <a:r>
              <a:rPr lang="en-US" dirty="0" smtClean="0">
                <a:solidFill>
                  <a:srgbClr val="FF0000"/>
                </a:solidFill>
                <a:latin typeface="Arial" pitchFamily="34" charset="0"/>
                <a:cs typeface="Arial" pitchFamily="34" charset="0"/>
              </a:rPr>
              <a:t>WAMP:</a:t>
            </a:r>
          </a:p>
          <a:p>
            <a:pPr lvl="1">
              <a:buNone/>
            </a:pPr>
            <a:r>
              <a:rPr lang="en-US" dirty="0" smtClean="0">
                <a:latin typeface="Arial" pitchFamily="34" charset="0"/>
                <a:cs typeface="Arial" pitchFamily="34" charset="0"/>
              </a:rPr>
              <a:t>                   www.wampserver.com/en/index.php</a:t>
            </a:r>
          </a:p>
          <a:p>
            <a:pPr>
              <a:buNone/>
            </a:pPr>
            <a:endParaRPr lang="en-US" dirty="0" smtClean="0">
              <a:latin typeface="Arial" pitchFamily="34" charset="0"/>
              <a:cs typeface="Arial" pitchFamily="34" charset="0"/>
            </a:endParaRPr>
          </a:p>
          <a:p>
            <a:pPr lvl="2"/>
            <a:r>
              <a:rPr lang="en-US" dirty="0" smtClean="0">
                <a:solidFill>
                  <a:srgbClr val="FF0000"/>
                </a:solidFill>
                <a:latin typeface="Arial" pitchFamily="34" charset="0"/>
                <a:cs typeface="Arial" pitchFamily="34" charset="0"/>
              </a:rPr>
              <a:t>XAMPP:</a:t>
            </a:r>
          </a:p>
          <a:p>
            <a:pPr lvl="1">
              <a:buNone/>
            </a:pPr>
            <a:r>
              <a:rPr lang="en-US" dirty="0" smtClean="0">
                <a:latin typeface="Arial" pitchFamily="34" charset="0"/>
                <a:cs typeface="Arial" pitchFamily="34" charset="0"/>
              </a:rPr>
              <a:t>                   www.apachefriends.org/ </a:t>
            </a:r>
          </a:p>
          <a:p>
            <a:pPr lvl="2">
              <a:buFont typeface="Wingdings" pitchFamily="2" charset="2"/>
              <a:buChar char="§"/>
            </a:pPr>
            <a:endParaRPr lang="en-US" dirty="0" smtClean="0">
              <a:solidFill>
                <a:schemeClr val="accent4">
                  <a:lumMod val="75000"/>
                </a:schemeClr>
              </a:solidFill>
              <a:latin typeface="Arial" pitchFamily="34" charset="0"/>
              <a:cs typeface="Arial" pitchFamily="34" charset="0"/>
            </a:endParaRPr>
          </a:p>
          <a:p>
            <a:pPr lvl="1">
              <a:buFont typeface="Wingdings" pitchFamily="2" charset="2"/>
              <a:buChar char="§"/>
            </a:pPr>
            <a:r>
              <a:rPr lang="en-US" sz="3200" dirty="0" smtClean="0">
                <a:solidFill>
                  <a:srgbClr val="FF0000"/>
                </a:solidFill>
                <a:latin typeface="Arial" pitchFamily="34" charset="0"/>
                <a:cs typeface="Arial" pitchFamily="34" charset="0"/>
              </a:rPr>
              <a:t>PHP</a:t>
            </a:r>
          </a:p>
          <a:p>
            <a:pPr lvl="1">
              <a:buFont typeface="Wingdings" pitchFamily="2" charset="2"/>
              <a:buChar char="§"/>
            </a:pPr>
            <a:r>
              <a:rPr lang="en-US" sz="3200" dirty="0" smtClean="0">
                <a:solidFill>
                  <a:srgbClr val="00B050"/>
                </a:solidFill>
                <a:latin typeface="Arial" pitchFamily="34" charset="0"/>
                <a:cs typeface="Arial" pitchFamily="34" charset="0"/>
              </a:rPr>
              <a:t>Database</a:t>
            </a:r>
          </a:p>
          <a:p>
            <a:pPr lvl="1">
              <a:buFont typeface="Wingdings" pitchFamily="2" charset="2"/>
              <a:buChar char="§"/>
            </a:pPr>
            <a:r>
              <a:rPr lang="en-US" sz="3200" dirty="0" smtClean="0">
                <a:solidFill>
                  <a:srgbClr val="0000FF"/>
                </a:solidFill>
                <a:latin typeface="Arial" pitchFamily="34" charset="0"/>
                <a:cs typeface="Arial" pitchFamily="34" charset="0"/>
              </a:rPr>
              <a:t>Text Editor- (</a:t>
            </a:r>
            <a:r>
              <a:rPr lang="en-US" sz="3200" dirty="0" err="1" smtClean="0">
                <a:solidFill>
                  <a:srgbClr val="0000FF"/>
                </a:solidFill>
                <a:latin typeface="Arial" pitchFamily="34" charset="0"/>
                <a:cs typeface="Arial" pitchFamily="34" charset="0"/>
              </a:rPr>
              <a:t>Sublime,Php</a:t>
            </a:r>
            <a:r>
              <a:rPr lang="en-US" sz="3200" dirty="0" smtClean="0">
                <a:solidFill>
                  <a:srgbClr val="0000FF"/>
                </a:solidFill>
                <a:latin typeface="Arial" pitchFamily="34" charset="0"/>
                <a:cs typeface="Arial" pitchFamily="34" charset="0"/>
              </a:rPr>
              <a:t> Storm)</a:t>
            </a:r>
          </a:p>
          <a:p>
            <a:pPr lvl="1">
              <a:buFont typeface="Wingdings" pitchFamily="2" charset="2"/>
              <a:buChar char="§"/>
            </a:pPr>
            <a:r>
              <a:rPr lang="en-US" sz="3200" dirty="0" smtClean="0">
                <a:solidFill>
                  <a:schemeClr val="accent2">
                    <a:lumMod val="75000"/>
                  </a:schemeClr>
                </a:solidFill>
                <a:latin typeface="Arial" pitchFamily="34" charset="0"/>
                <a:cs typeface="Arial" pitchFamily="34" charset="0"/>
              </a:rPr>
              <a:t>Web Browser</a:t>
            </a:r>
          </a:p>
          <a:p>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2000"/>
                                        <p:tgtEl>
                                          <p:spTgt spid="3">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20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2000"/>
                                        <p:tgtEl>
                                          <p:spTgt spid="3">
                                            <p:txEl>
                                              <p:pRg st="11" end="1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563562"/>
          </a:xfrm>
        </p:spPr>
        <p:txBody>
          <a:bodyPr anchor="t">
            <a:noAutofit/>
          </a:bodyPr>
          <a:lstStyle/>
          <a:p>
            <a:r>
              <a:rPr lang="en-US" b="1" dirty="0" smtClean="0">
                <a:solidFill>
                  <a:schemeClr val="accent6">
                    <a:lumMod val="75000"/>
                  </a:schemeClr>
                </a:solidFill>
              </a:rPr>
              <a:t>Embedding PHP</a:t>
            </a:r>
            <a:endParaRPr lang="en-US" b="1" dirty="0">
              <a:solidFill>
                <a:schemeClr val="accent6">
                  <a:lumMod val="75000"/>
                </a:schemeClr>
              </a:solidFill>
            </a:endParaRPr>
          </a:p>
        </p:txBody>
      </p:sp>
      <p:sp>
        <p:nvSpPr>
          <p:cNvPr id="5" name="Content Placeholder 4"/>
          <p:cNvSpPr>
            <a:spLocks noGrp="1"/>
          </p:cNvSpPr>
          <p:nvPr>
            <p:ph idx="1"/>
          </p:nvPr>
        </p:nvSpPr>
        <p:spPr>
          <a:xfrm>
            <a:off x="457200" y="838200"/>
            <a:ext cx="8229600" cy="5562600"/>
          </a:xfrm>
        </p:spPr>
        <p:txBody>
          <a:bodyPr>
            <a:normAutofit fontScale="85000" lnSpcReduction="20000"/>
          </a:bodyPr>
          <a:lstStyle/>
          <a:p>
            <a:r>
              <a:rPr lang="en-US" dirty="0" smtClean="0">
                <a:latin typeface="Arial" pitchFamily="34" charset="0"/>
                <a:cs typeface="Arial" pitchFamily="34" charset="0"/>
              </a:rPr>
              <a:t>PHP is </a:t>
            </a:r>
            <a:r>
              <a:rPr lang="en-US" dirty="0" smtClean="0">
                <a:solidFill>
                  <a:srgbClr val="FF0000"/>
                </a:solidFill>
                <a:latin typeface="Arial" pitchFamily="34" charset="0"/>
                <a:cs typeface="Arial" pitchFamily="34" charset="0"/>
              </a:rPr>
              <a:t>embedded in html</a:t>
            </a:r>
            <a:r>
              <a:rPr lang="en-US" dirty="0" smtClean="0">
                <a:latin typeface="Arial" pitchFamily="34" charset="0"/>
                <a:cs typeface="Arial" pitchFamily="34" charset="0"/>
              </a:rPr>
              <a:t>.</a:t>
            </a:r>
          </a:p>
          <a:p>
            <a:pPr>
              <a:buNone/>
            </a:pPr>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&lt;?</a:t>
            </a:r>
            <a:r>
              <a:rPr lang="en-US" dirty="0" err="1" smtClean="0">
                <a:solidFill>
                  <a:srgbClr val="0000FF"/>
                </a:solidFill>
                <a:latin typeface="Arial" pitchFamily="34" charset="0"/>
                <a:cs typeface="Arial" pitchFamily="34" charset="0"/>
              </a:rPr>
              <a:t>php</a:t>
            </a:r>
            <a:r>
              <a:rPr lang="en-US" dirty="0" smtClean="0">
                <a:solidFill>
                  <a:srgbClr val="0000FF"/>
                </a:solidFill>
                <a:latin typeface="Arial" pitchFamily="34" charset="0"/>
                <a:cs typeface="Arial" pitchFamily="34" charset="0"/>
              </a:rPr>
              <a:t> ?&gt;</a:t>
            </a:r>
            <a:r>
              <a:rPr lang="en-US" dirty="0" smtClean="0">
                <a:latin typeface="Arial" pitchFamily="34" charset="0"/>
                <a:cs typeface="Arial" pitchFamily="34" charset="0"/>
              </a:rPr>
              <a:t>, tells web server begin and ends the </a:t>
            </a:r>
            <a:r>
              <a:rPr lang="en-US" dirty="0" err="1" smtClean="0">
                <a:latin typeface="Arial" pitchFamily="34" charset="0"/>
                <a:cs typeface="Arial" pitchFamily="34" charset="0"/>
              </a:rPr>
              <a:t>php</a:t>
            </a:r>
            <a:r>
              <a:rPr lang="en-US" dirty="0" smtClean="0">
                <a:latin typeface="Arial" pitchFamily="34" charset="0"/>
                <a:cs typeface="Arial" pitchFamily="34" charset="0"/>
              </a:rPr>
              <a:t> commands.</a:t>
            </a:r>
          </a:p>
          <a:p>
            <a:r>
              <a:rPr lang="en-US" dirty="0" smtClean="0">
                <a:latin typeface="Arial" pitchFamily="34" charset="0"/>
                <a:cs typeface="Arial" pitchFamily="34" charset="0"/>
              </a:rPr>
              <a:t>Short Open Tags</a:t>
            </a:r>
          </a:p>
          <a:p>
            <a:pPr>
              <a:buNone/>
            </a:pPr>
            <a:r>
              <a:rPr lang="en-US" dirty="0" smtClean="0">
                <a:latin typeface="Arial" pitchFamily="34" charset="0"/>
                <a:cs typeface="Arial" pitchFamily="34" charset="0"/>
              </a:rPr>
              <a:t> 			&lt;?     ?&gt;</a:t>
            </a:r>
          </a:p>
          <a:p>
            <a:pPr>
              <a:buNone/>
            </a:pPr>
            <a:r>
              <a:rPr lang="en-US" dirty="0" smtClean="0">
                <a:latin typeface="Arial" pitchFamily="34" charset="0"/>
                <a:cs typeface="Arial" pitchFamily="34" charset="0"/>
              </a:rPr>
              <a:t>		          &lt;?=   ?&gt;</a:t>
            </a:r>
          </a:p>
          <a:p>
            <a:r>
              <a:rPr lang="en-US" dirty="0" smtClean="0">
                <a:latin typeface="Arial" pitchFamily="34" charset="0"/>
                <a:cs typeface="Arial" pitchFamily="34" charset="0"/>
              </a:rPr>
              <a:t>The server access the webpage, it knows to be ready for </a:t>
            </a:r>
            <a:r>
              <a:rPr lang="en-US" dirty="0" err="1" smtClean="0">
                <a:latin typeface="Arial" pitchFamily="34" charset="0"/>
                <a:cs typeface="Arial" pitchFamily="34" charset="0"/>
              </a:rPr>
              <a:t>php</a:t>
            </a:r>
            <a:r>
              <a:rPr lang="en-US" dirty="0" smtClean="0">
                <a:latin typeface="Arial" pitchFamily="34" charset="0"/>
                <a:cs typeface="Arial" pitchFamily="34" charset="0"/>
              </a:rPr>
              <a:t> because we have </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php</a:t>
            </a:r>
            <a:r>
              <a:rPr lang="en-US" dirty="0" smtClean="0">
                <a:solidFill>
                  <a:srgbClr val="00B050"/>
                </a:solidFill>
                <a:latin typeface="Arial" pitchFamily="34" charset="0"/>
                <a:cs typeface="Arial" pitchFamily="34" charset="0"/>
              </a:rPr>
              <a:t> extension</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Server still needs some extension where </a:t>
            </a:r>
            <a:r>
              <a:rPr lang="en-US" dirty="0" err="1" smtClean="0">
                <a:latin typeface="Arial" pitchFamily="34" charset="0"/>
                <a:cs typeface="Arial" pitchFamily="34" charset="0"/>
              </a:rPr>
              <a:t>php</a:t>
            </a:r>
            <a:r>
              <a:rPr lang="en-US" dirty="0" smtClean="0">
                <a:latin typeface="Arial" pitchFamily="34" charset="0"/>
                <a:cs typeface="Arial" pitchFamily="34" charset="0"/>
              </a:rPr>
              <a:t> start and stops, with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it </a:t>
            </a:r>
            <a:r>
              <a:rPr lang="en-US" dirty="0" smtClean="0">
                <a:solidFill>
                  <a:srgbClr val="0000FF"/>
                </a:solidFill>
                <a:latin typeface="Arial" pitchFamily="34" charset="0"/>
                <a:cs typeface="Arial" pitchFamily="34" charset="0"/>
              </a:rPr>
              <a:t>turned on </a:t>
            </a:r>
            <a:r>
              <a:rPr lang="en-US" dirty="0" err="1" smtClean="0">
                <a:solidFill>
                  <a:srgbClr val="0000FF"/>
                </a:solidFill>
                <a:latin typeface="Arial" pitchFamily="34" charset="0"/>
                <a:cs typeface="Arial" pitchFamily="34" charset="0"/>
              </a:rPr>
              <a:t>php</a:t>
            </a:r>
            <a:r>
              <a:rPr lang="en-US" dirty="0" smtClean="0">
                <a:latin typeface="Arial" pitchFamily="34" charset="0"/>
                <a:cs typeface="Arial" pitchFamily="34" charset="0"/>
              </a:rPr>
              <a:t>, start filtering </a:t>
            </a:r>
            <a:endParaRPr lang="en-US" dirty="0">
              <a:latin typeface="Arial" pitchFamily="34" charset="0"/>
              <a:cs typeface="Arial" pitchFamily="34" charset="0"/>
            </a:endParaRPr>
          </a:p>
        </p:txBody>
      </p:sp>
    </p:spTree>
  </p:cSld>
  <p:clrMapOvr>
    <a:masterClrMapping/>
  </p:clrMapOvr>
  <p:transition spd="med">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996"/>
            <a:ext cx="7467600" cy="563562"/>
          </a:xfrm>
        </p:spPr>
        <p:txBody>
          <a:bodyPr anchor="t">
            <a:noAutofit/>
          </a:bodyPr>
          <a:lstStyle/>
          <a:p>
            <a:pPr algn="ctr"/>
            <a:r>
              <a:rPr lang="en-US" b="1" dirty="0" smtClean="0">
                <a:solidFill>
                  <a:schemeClr val="accent6">
                    <a:lumMod val="75000"/>
                  </a:schemeClr>
                </a:solidFill>
              </a:rPr>
              <a:t>NOTE</a:t>
            </a:r>
            <a:endParaRPr lang="en-US" b="1" dirty="0">
              <a:solidFill>
                <a:schemeClr val="accent6">
                  <a:lumMod val="75000"/>
                </a:schemeClr>
              </a:solidFill>
            </a:endParaRPr>
          </a:p>
        </p:txBody>
      </p:sp>
      <p:sp>
        <p:nvSpPr>
          <p:cNvPr id="4" name="Content Placeholder 3"/>
          <p:cNvSpPr>
            <a:spLocks noGrp="1"/>
          </p:cNvSpPr>
          <p:nvPr>
            <p:ph idx="1"/>
          </p:nvPr>
        </p:nvSpPr>
        <p:spPr>
          <a:xfrm>
            <a:off x="457200" y="914400"/>
            <a:ext cx="8229600" cy="5211763"/>
          </a:xfrm>
        </p:spPr>
        <p:txBody>
          <a:bodyPr/>
          <a:lstStyle/>
          <a:p>
            <a:r>
              <a:rPr lang="en-US" dirty="0" smtClean="0">
                <a:latin typeface="Arial" pitchFamily="34" charset="0"/>
                <a:cs typeface="Arial" pitchFamily="34" charset="0"/>
              </a:rPr>
              <a:t>We will </a:t>
            </a:r>
            <a:r>
              <a:rPr lang="en-US" dirty="0" smtClean="0">
                <a:solidFill>
                  <a:srgbClr val="0000FF"/>
                </a:solidFill>
                <a:latin typeface="Arial" pitchFamily="34" charset="0"/>
                <a:cs typeface="Arial" pitchFamily="34" charset="0"/>
              </a:rPr>
              <a:t>embed </a:t>
            </a:r>
            <a:r>
              <a:rPr lang="en-US" dirty="0" err="1" smtClean="0">
                <a:solidFill>
                  <a:srgbClr val="0000FF"/>
                </a:solidFill>
                <a:latin typeface="Arial" pitchFamily="34" charset="0"/>
                <a:cs typeface="Arial" pitchFamily="34" charset="0"/>
              </a:rPr>
              <a:t>php</a:t>
            </a:r>
            <a:r>
              <a:rPr lang="en-US" dirty="0" smtClean="0">
                <a:solidFill>
                  <a:srgbClr val="0000FF"/>
                </a:solidFill>
                <a:latin typeface="Arial" pitchFamily="34" charset="0"/>
                <a:cs typeface="Arial" pitchFamily="34" charset="0"/>
              </a:rPr>
              <a:t> code</a:t>
            </a:r>
            <a:r>
              <a:rPr lang="en-US" dirty="0" smtClean="0">
                <a:latin typeface="Arial" pitchFamily="34" charset="0"/>
                <a:cs typeface="Arial" pitchFamily="34" charset="0"/>
              </a:rPr>
              <a:t> in html code.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Whenever we embed </a:t>
            </a:r>
            <a:r>
              <a:rPr lang="en-US" dirty="0" err="1" smtClean="0">
                <a:latin typeface="Arial" pitchFamily="34" charset="0"/>
                <a:cs typeface="Arial" pitchFamily="34" charset="0"/>
              </a:rPr>
              <a:t>php</a:t>
            </a:r>
            <a:r>
              <a:rPr lang="en-US" dirty="0" smtClean="0">
                <a:latin typeface="Arial" pitchFamily="34" charset="0"/>
                <a:cs typeface="Arial" pitchFamily="34" charset="0"/>
              </a:rPr>
              <a:t> code in html, the </a:t>
            </a:r>
            <a:r>
              <a:rPr lang="en-US" dirty="0" smtClean="0">
                <a:solidFill>
                  <a:srgbClr val="00B050"/>
                </a:solidFill>
                <a:latin typeface="Arial" pitchFamily="34" charset="0"/>
                <a:cs typeface="Arial" pitchFamily="34" charset="0"/>
              </a:rPr>
              <a:t>file extension will always be .</a:t>
            </a:r>
            <a:r>
              <a:rPr lang="en-US" dirty="0" err="1" smtClean="0">
                <a:solidFill>
                  <a:srgbClr val="00B050"/>
                </a:solidFill>
                <a:latin typeface="Arial" pitchFamily="34" charset="0"/>
                <a:cs typeface="Arial" pitchFamily="34" charset="0"/>
              </a:rPr>
              <a:t>php</a:t>
            </a:r>
            <a:r>
              <a:rPr lang="en-US" dirty="0" smtClean="0">
                <a:latin typeface="Arial" pitchFamily="34" charset="0"/>
                <a:cs typeface="Arial" pitchFamily="34" charset="0"/>
              </a:rPr>
              <a:t>, otherwise if extension will .html. The server treats it the </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code as text</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PHP code will embed in anywhere of HTML code.</a:t>
            </a:r>
            <a:endParaRPr lang="en-US" dirty="0">
              <a:latin typeface="Arial" pitchFamily="34" charset="0"/>
              <a:cs typeface="Arial" pitchFamily="34" charset="0"/>
            </a:endParaRPr>
          </a:p>
        </p:txBody>
      </p:sp>
    </p:spTree>
  </p:cSld>
  <p:clrMapOvr>
    <a:masterClrMapping/>
  </p:clrMapOvr>
  <p:transition spd="med">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064"/>
            <a:ext cx="7467600" cy="563562"/>
          </a:xfrm>
        </p:spPr>
        <p:txBody>
          <a:bodyPr anchor="t">
            <a:noAutofit/>
          </a:bodyPr>
          <a:lstStyle/>
          <a:p>
            <a:pPr algn="ctr"/>
            <a:r>
              <a:rPr lang="en-US" b="1" dirty="0" smtClean="0">
                <a:solidFill>
                  <a:schemeClr val="accent6">
                    <a:lumMod val="75000"/>
                  </a:schemeClr>
                </a:solidFill>
              </a:rPr>
              <a:t>CONCATENATION</a:t>
            </a:r>
            <a:r>
              <a:rPr lang="en-US" b="1" dirty="0" smtClean="0">
                <a:solidFill>
                  <a:srgbClr val="FF0000"/>
                </a:solidFill>
              </a:rPr>
              <a:t> </a:t>
            </a:r>
            <a:endParaRPr lang="en-US" b="1" dirty="0">
              <a:solidFill>
                <a:srgbClr val="FF0000"/>
              </a:solidFill>
            </a:endParaRPr>
          </a:p>
        </p:txBody>
      </p:sp>
      <p:sp>
        <p:nvSpPr>
          <p:cNvPr id="5" name="Content Placeholder 4"/>
          <p:cNvSpPr>
            <a:spLocks noGrp="1"/>
          </p:cNvSpPr>
          <p:nvPr>
            <p:ph idx="1"/>
          </p:nvPr>
        </p:nvSpPr>
        <p:spPr>
          <a:xfrm>
            <a:off x="457200" y="838200"/>
            <a:ext cx="8229600" cy="5287963"/>
          </a:xfrm>
        </p:spPr>
        <p:txBody>
          <a:bodyPr>
            <a:normAutofit fontScale="850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“Hello” </a:t>
            </a:r>
            <a:r>
              <a:rPr lang="en-US" dirty="0" smtClean="0">
                <a:solidFill>
                  <a:srgbClr val="0000FF"/>
                </a:solidFill>
                <a:latin typeface="Arial" pitchFamily="34" charset="0"/>
                <a:cs typeface="Arial" pitchFamily="34" charset="0"/>
              </a:rPr>
              <a:t>.</a:t>
            </a:r>
            <a:r>
              <a:rPr lang="en-US" dirty="0" smtClean="0">
                <a:latin typeface="Arial" pitchFamily="34" charset="0"/>
                <a:cs typeface="Arial" pitchFamily="34" charset="0"/>
              </a:rPr>
              <a:t> “ World!”; </a:t>
            </a:r>
            <a:r>
              <a:rPr lang="en-US" dirty="0" smtClean="0">
                <a:solidFill>
                  <a:srgbClr val="FF0000"/>
                </a:solidFill>
                <a:latin typeface="Arial" pitchFamily="34" charset="0"/>
                <a:cs typeface="Arial" pitchFamily="34" charset="0"/>
              </a:rPr>
              <a:t>?&gt;</a:t>
            </a:r>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2+3; </a:t>
            </a:r>
            <a:r>
              <a:rPr lang="en-US" dirty="0" smtClean="0">
                <a:solidFill>
                  <a:srgbClr val="FF0000"/>
                </a:solidFill>
                <a:latin typeface="Arial" pitchFamily="34" charset="0"/>
                <a:cs typeface="Arial" pitchFamily="34" charset="0"/>
              </a:rPr>
              <a:t>?&gt;</a:t>
            </a:r>
          </a:p>
          <a:p>
            <a:endParaRPr lang="en-US" dirty="0" smtClean="0">
              <a:solidFill>
                <a:srgbClr val="FF0000"/>
              </a:solidFill>
              <a:latin typeface="Arial" pitchFamily="34" charset="0"/>
              <a:cs typeface="Arial" pitchFamily="34" charset="0"/>
            </a:endParaRPr>
          </a:p>
          <a:p>
            <a:r>
              <a:rPr lang="en-US" dirty="0" smtClean="0"/>
              <a:t>Programming language constructs in PHP are mostly case </a:t>
            </a:r>
            <a:r>
              <a:rPr lang="en-US" b="1" dirty="0" smtClean="0">
                <a:solidFill>
                  <a:srgbClr val="00B050"/>
                </a:solidFill>
              </a:rPr>
              <a:t>insensitive</a:t>
            </a:r>
            <a:r>
              <a:rPr lang="en-US" dirty="0" smtClean="0">
                <a:solidFill>
                  <a:srgbClr val="00B050"/>
                </a:solidFill>
              </a:rPr>
              <a:t>.</a:t>
            </a:r>
            <a:r>
              <a:rPr lang="en-US" b="1" dirty="0" smtClean="0"/>
              <a:t/>
            </a:r>
            <a:br>
              <a:rPr lang="en-US" b="1" dirty="0" smtClean="0"/>
            </a:br>
            <a:endParaRPr lang="en-US" dirty="0" smtClean="0"/>
          </a:p>
          <a:p>
            <a:pPr>
              <a:buNone/>
            </a:pPr>
            <a:r>
              <a:rPr lang="en-US" sz="2400" dirty="0" smtClean="0">
                <a:latin typeface="Courier New" pitchFamily="49"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"&lt;p&gt;Explore &lt;strong&gt;Africa&lt;/strong&gt;, &lt;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"&lt;strong&gt;South America&lt;/strong&gt;, &lt;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 and &lt;strong&gt;Australia&lt;/strong&gt;!&lt;/p&gt;";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a:solidFill>
                <a:srgbClr val="FF0000"/>
              </a:solidFill>
              <a:latin typeface="Arial" pitchFamily="34" charset="0"/>
              <a:cs typeface="Arial" pitchFamily="34" charset="0"/>
            </a:endParaRPr>
          </a:p>
        </p:txBody>
      </p:sp>
      <p:sp>
        <p:nvSpPr>
          <p:cNvPr id="4" name="AutoShape 14"/>
          <p:cNvSpPr>
            <a:spLocks noChangeArrowheads="1"/>
          </p:cNvSpPr>
          <p:nvPr/>
        </p:nvSpPr>
        <p:spPr bwMode="auto">
          <a:xfrm>
            <a:off x="6934200" y="990600"/>
            <a:ext cx="2209800" cy="1447800"/>
          </a:xfrm>
          <a:prstGeom prst="wedgeRectCallout">
            <a:avLst>
              <a:gd name="adj1" fmla="val -150253"/>
              <a:gd name="adj2" fmla="val -28417"/>
            </a:avLst>
          </a:prstGeom>
          <a:solidFill>
            <a:schemeClr val="accent6"/>
          </a:solidFill>
          <a:ln w="9525">
            <a:noFill/>
            <a:miter lim="800000"/>
            <a:headEnd/>
            <a:tailEnd/>
          </a:ln>
          <a:effectLst/>
        </p:spPr>
        <p:txBody>
          <a:bodyPr/>
          <a:lstStyle/>
          <a:p>
            <a:r>
              <a:rPr lang="en-US" sz="2400" dirty="0" smtClean="0">
                <a:solidFill>
                  <a:schemeClr val="bg1"/>
                </a:solidFill>
              </a:rPr>
              <a:t>Dot (.) is used to concatenate two strings</a:t>
            </a:r>
            <a:endParaRPr lang="en-US" sz="2400" dirty="0">
              <a:solidFill>
                <a:schemeClr val="bg1"/>
              </a:solidFill>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8227</TotalTime>
  <Words>1027</Words>
  <Application>Microsoft Office PowerPoint</Application>
  <PresentationFormat>On-screen Show (4:3)</PresentationFormat>
  <Paragraphs>303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CS428 Web Engineering Lecture 09  Introduction to PHP  </vt:lpstr>
      <vt:lpstr>What is PHP?</vt:lpstr>
      <vt:lpstr>PowerPoint Presentation</vt:lpstr>
      <vt:lpstr>PowerPoint Presentation</vt:lpstr>
      <vt:lpstr>Why use PHP?</vt:lpstr>
      <vt:lpstr>INSTALLATION</vt:lpstr>
      <vt:lpstr>Embedding PHP</vt:lpstr>
      <vt:lpstr>NOTE</vt:lpstr>
      <vt:lpstr>CONCATENATION </vt:lpstr>
      <vt:lpstr>The Operational Trail</vt:lpstr>
      <vt:lpstr>Variables Names</vt:lpstr>
      <vt:lpstr>EXAMPLES</vt:lpstr>
      <vt:lpstr>String Functions</vt:lpstr>
      <vt:lpstr>PowerPoint Presentation</vt:lpstr>
      <vt:lpstr>PowerPoint Presentation</vt:lpstr>
      <vt:lpstr>MORE STRING FUNCTIONS</vt:lpstr>
      <vt:lpstr>FLOATING POINT NUMBERS</vt:lpstr>
      <vt:lpstr>ARRAYS</vt:lpstr>
      <vt:lpstr>EXAMPLE</vt:lpstr>
      <vt:lpstr>ASSOCIATIVE ARRAY</vt:lpstr>
      <vt:lpstr>PowerPoint Presentation</vt:lpstr>
      <vt:lpstr>FOREACH LOOP </vt:lpstr>
      <vt:lpstr>EXAMPLE</vt:lpstr>
      <vt:lpstr>PowerPoint Presentation</vt:lpstr>
      <vt:lpstr>EXAMPLE</vt:lpstr>
      <vt:lpstr>PowerPoint Presentation</vt:lpstr>
      <vt:lpstr>PHP Global Variables – Super globals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C &amp; M</dc:creator>
  <cp:lastModifiedBy>Muhammad Idrees</cp:lastModifiedBy>
  <cp:revision>448</cp:revision>
  <dcterms:created xsi:type="dcterms:W3CDTF">2013-04-01T14:15:44Z</dcterms:created>
  <dcterms:modified xsi:type="dcterms:W3CDTF">2020-11-22T06:07:55Z</dcterms:modified>
</cp:coreProperties>
</file>