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420" r:id="rId2"/>
    <p:sldId id="334" r:id="rId3"/>
    <p:sldId id="421" r:id="rId4"/>
    <p:sldId id="425" r:id="rId5"/>
    <p:sldId id="426" r:id="rId6"/>
    <p:sldId id="452" r:id="rId7"/>
    <p:sldId id="473" r:id="rId8"/>
    <p:sldId id="433" r:id="rId9"/>
    <p:sldId id="435" r:id="rId10"/>
    <p:sldId id="491" r:id="rId11"/>
    <p:sldId id="492" r:id="rId12"/>
    <p:sldId id="494" r:id="rId13"/>
    <p:sldId id="495" r:id="rId14"/>
    <p:sldId id="438" r:id="rId15"/>
    <p:sldId id="439" r:id="rId16"/>
    <p:sldId id="440" r:id="rId17"/>
    <p:sldId id="482" r:id="rId18"/>
    <p:sldId id="483" r:id="rId19"/>
    <p:sldId id="484" r:id="rId20"/>
    <p:sldId id="485" r:id="rId21"/>
    <p:sldId id="487" r:id="rId22"/>
    <p:sldId id="488" r:id="rId23"/>
    <p:sldId id="489" r:id="rId24"/>
    <p:sldId id="49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434"/>
    <a:srgbClr val="2E27B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4" autoAdjust="0"/>
    <p:restoredTop sz="93298" autoAdjust="0"/>
  </p:normalViewPr>
  <p:slideViewPr>
    <p:cSldViewPr>
      <p:cViewPr varScale="1">
        <p:scale>
          <a:sx n="80" d="100"/>
          <a:sy n="80" d="100"/>
        </p:scale>
        <p:origin x="153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0B9C8-1DA6-4025-B72F-C4350C10D530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A5F6-02DC-4725-9A6E-E1F16B14CA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5400">
                <a:solidFill>
                  <a:srgbClr val="009900"/>
                </a:solidFill>
              </a:rPr>
              <a:t> </a:t>
            </a:r>
            <a:r>
              <a:rPr lang="en-US" sz="5400" dirty="0">
                <a:solidFill>
                  <a:srgbClr val="009900"/>
                </a:solidFill>
              </a:rPr>
              <a:t>Web Engineering</a:t>
            </a:r>
            <a:br>
              <a:rPr lang="en-US" sz="5400"/>
            </a:br>
            <a:br>
              <a:rPr lang="en-US" sz="16600" b="1" dirty="0"/>
            </a:br>
            <a:r>
              <a:rPr lang="en-US" sz="3600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4700" dirty="0">
                <a:solidFill>
                  <a:prstClr val="black"/>
                </a:solidFill>
                <a:latin typeface="Calibri" pitchFamily="34" charset="0"/>
              </a:rPr>
              <a:t>MySQL Basics, Database Connectivity</a:t>
            </a:r>
            <a:r>
              <a:rPr lang="en-US" sz="4200" dirty="0">
                <a:solidFill>
                  <a:schemeClr val="tx1"/>
                </a:solidFill>
              </a:rPr>
              <a:t> </a:t>
            </a:r>
            <a:br>
              <a:rPr lang="en-US" sz="4200" dirty="0">
                <a:solidFill>
                  <a:schemeClr val="tx1"/>
                </a:solidFill>
              </a:rPr>
            </a:br>
            <a:endParaRPr lang="en-US" sz="47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064"/>
            <a:ext cx="7467600" cy="563562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COMMONLY USED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8640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mysqli_connect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(“</a:t>
            </a:r>
            <a:r>
              <a:rPr lang="en-US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hostname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”,”</a:t>
            </a:r>
            <a:r>
              <a:rPr lang="en-US" sz="28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user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”,”</a:t>
            </a:r>
            <a:r>
              <a:rPr lang="en-US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pass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”,’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databasename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’);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mysqli_select_db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(“</a:t>
            </a:r>
            <a:r>
              <a:rPr lang="en-US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database name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”, “</a:t>
            </a:r>
            <a:r>
              <a:rPr lang="en-US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handle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”);</a:t>
            </a:r>
          </a:p>
          <a:p>
            <a:pPr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mysqli_query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($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connection,“</a:t>
            </a:r>
            <a:r>
              <a:rPr lang="en-US" sz="2800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query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”);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mysqli_num_rows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result variable from query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flipH="1">
            <a:off x="5559088" y="1738532"/>
            <a:ext cx="2667000" cy="762000"/>
          </a:xfrm>
          <a:prstGeom prst="wedgeRectCallout">
            <a:avLst>
              <a:gd name="adj1" fmla="val 179680"/>
              <a:gd name="adj2" fmla="val -104609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Connects to </a:t>
            </a:r>
            <a:r>
              <a:rPr lang="en-US" b="1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MySQL</a:t>
            </a:r>
            <a:r>
              <a:rPr lang="en-US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server.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 flipH="1">
            <a:off x="5943600" y="3214468"/>
            <a:ext cx="2322344" cy="671732"/>
          </a:xfrm>
          <a:prstGeom prst="wedgeRectCallout">
            <a:avLst>
              <a:gd name="adj1" fmla="val 167548"/>
              <a:gd name="adj2" fmla="val -84302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Selects a database to use.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flipH="1">
            <a:off x="5638800" y="4191000"/>
            <a:ext cx="2667000" cy="762000"/>
          </a:xfrm>
          <a:prstGeom prst="wedgeRectCallout">
            <a:avLst>
              <a:gd name="adj1" fmla="val 164208"/>
              <a:gd name="adj2" fmla="val -30148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Execute database query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 flipH="1">
            <a:off x="5638800" y="6134100"/>
            <a:ext cx="2667000" cy="990600"/>
          </a:xfrm>
          <a:prstGeom prst="wedgeRectCallout">
            <a:avLst>
              <a:gd name="adj1" fmla="val 180208"/>
              <a:gd name="adj2" fmla="val -86148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Return number of rows, after execution of query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 animBg="1" autoUpdateAnimBg="0"/>
      <p:bldP spid="7" grpId="0" animBg="1" autoUpdateAnimBg="0"/>
      <p:bldP spid="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mysqli_fetch_array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(“</a:t>
            </a:r>
            <a:r>
              <a:rPr lang="en-US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result variable from query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”);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mysqli_fetch_assoc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(“</a:t>
            </a:r>
            <a:r>
              <a:rPr lang="en-US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result variable from query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”)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flipH="1">
            <a:off x="5867400" y="2398524"/>
            <a:ext cx="2667000" cy="1219200"/>
          </a:xfrm>
          <a:prstGeom prst="wedgeRectCallout">
            <a:avLst>
              <a:gd name="adj1" fmla="val 165966"/>
              <a:gd name="adj2" fmla="val -56610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Used to return several rows of the entire results of a database query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 flipH="1">
            <a:off x="5867400" y="4227324"/>
            <a:ext cx="2667000" cy="1219200"/>
          </a:xfrm>
          <a:prstGeom prst="wedgeRectCallout">
            <a:avLst>
              <a:gd name="adj1" fmla="val 167548"/>
              <a:gd name="adj2" fmla="val -84302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Used to return several rows of the entire results of a database query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mysqli_error</a:t>
            </a:r>
            <a:r>
              <a:rPr lang="en-US" dirty="0"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md5</a:t>
            </a:r>
            <a:r>
              <a:rPr lang="en-US" dirty="0">
                <a:latin typeface="Arial" pitchFamily="34" charset="0"/>
                <a:cs typeface="Arial" pitchFamily="34" charset="0"/>
              </a:rPr>
              <a:t>(string);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flipH="1">
            <a:off x="5867400" y="1143000"/>
            <a:ext cx="2667000" cy="1200436"/>
          </a:xfrm>
          <a:prstGeom prst="wedgeRectCallout">
            <a:avLst>
              <a:gd name="adj1" fmla="val 168603"/>
              <a:gd name="adj2" fmla="val -46802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Shows the error message that has been returned directly from </a:t>
            </a:r>
            <a:r>
              <a:rPr lang="en-US" b="1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MySQL</a:t>
            </a:r>
            <a:r>
              <a:rPr lang="en-US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server.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flipH="1">
            <a:off x="5867400" y="3352800"/>
            <a:ext cx="2667000" cy="1219200"/>
          </a:xfrm>
          <a:prstGeom prst="wedgeRectCallout">
            <a:avLst>
              <a:gd name="adj1" fmla="val 167548"/>
              <a:gd name="adj2" fmla="val -84302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It uses is to encrypt a string. It returns 32 characters hexadecimal number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064"/>
            <a:ext cx="7467600" cy="563562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md5()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287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$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dirty="0">
                <a:latin typeface="Arial" pitchFamily="34" charset="0"/>
                <a:cs typeface="Arial" pitchFamily="34" charset="0"/>
              </a:rPr>
              <a:t> = “Hello”;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echo 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md5</a:t>
            </a:r>
            <a:r>
              <a:rPr lang="en-US" dirty="0">
                <a:latin typeface="Arial" pitchFamily="34" charset="0"/>
                <a:cs typeface="Arial" pitchFamily="34" charset="0"/>
              </a:rPr>
              <a:t>($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dirty="0"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8bla9953c4611296a827abf8c47804d7</a:t>
            </a:r>
          </a:p>
        </p:txBody>
      </p:sp>
    </p:spTree>
  </p:cSld>
  <p:clrMapOvr>
    <a:masterClrMapping/>
  </p:clrMapOvr>
  <p:transition spd="med">
    <p:wheel spokes="8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064"/>
            <a:ext cx="7467600" cy="563562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STEP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28796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php</a:t>
            </a:r>
            <a:endParaRPr lang="en-US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// 1. Create a database connection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$connection </a:t>
            </a:r>
            <a:r>
              <a:rPr lang="en-US" dirty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mysqli_connect</a:t>
            </a:r>
            <a:r>
              <a:rPr lang="en-US" dirty="0">
                <a:latin typeface="Arial" pitchFamily="34" charset="0"/>
                <a:cs typeface="Arial" pitchFamily="34" charset="0"/>
              </a:rPr>
              <a:t>(“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localhost</a:t>
            </a:r>
            <a:r>
              <a:rPr lang="en-US" dirty="0">
                <a:latin typeface="Arial" pitchFamily="34" charset="0"/>
                <a:cs typeface="Arial" pitchFamily="34" charset="0"/>
              </a:rPr>
              <a:t>”, 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root</a:t>
            </a:r>
            <a:r>
              <a:rPr lang="en-US" dirty="0">
                <a:latin typeface="Arial" pitchFamily="34" charset="0"/>
                <a:cs typeface="Arial" pitchFamily="34" charset="0"/>
              </a:rPr>
              <a:t>”, 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n-US" dirty="0">
                <a:latin typeface="Arial" pitchFamily="34" charset="0"/>
                <a:cs typeface="Arial" pitchFamily="34" charset="0"/>
              </a:rPr>
              <a:t>”);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if (!$connection) {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    die(“Database connection failed: ” 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mysql_error</a:t>
            </a:r>
            <a:r>
              <a:rPr lang="en-US" dirty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?&gt;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&lt;html&gt;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…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&lt;/html&gt;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this function returns a value, that will stored in $connection. That value is called handle.</a:t>
            </a:r>
          </a:p>
        </p:txBody>
      </p:sp>
    </p:spTree>
  </p:cSld>
  <p:clrMapOvr>
    <a:masterClrMapping/>
  </p:clrMapOvr>
  <p:transition spd="med">
    <p:wheel spokes="8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225"/>
            <a:ext cx="8229600" cy="7080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7150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php</a:t>
            </a:r>
            <a:endParaRPr lang="en-US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// 1. Create a database connection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    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$connection </a:t>
            </a:r>
            <a:r>
              <a:rPr lang="en-US" dirty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mysqli_connect</a:t>
            </a:r>
            <a:r>
              <a:rPr lang="en-US" dirty="0">
                <a:latin typeface="Arial" pitchFamily="34" charset="0"/>
                <a:cs typeface="Arial" pitchFamily="34" charset="0"/>
              </a:rPr>
              <a:t>(“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localhost</a:t>
            </a:r>
            <a:r>
              <a:rPr lang="en-US" dirty="0">
                <a:latin typeface="Arial" pitchFamily="34" charset="0"/>
                <a:cs typeface="Arial" pitchFamily="34" charset="0"/>
              </a:rPr>
              <a:t>”, 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root</a:t>
            </a:r>
            <a:r>
              <a:rPr lang="en-US" dirty="0">
                <a:latin typeface="Arial" pitchFamily="34" charset="0"/>
                <a:cs typeface="Arial" pitchFamily="34" charset="0"/>
              </a:rPr>
              <a:t>”, 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n-US" dirty="0">
                <a:latin typeface="Arial" pitchFamily="34" charset="0"/>
                <a:cs typeface="Arial" pitchFamily="34" charset="0"/>
              </a:rPr>
              <a:t>”);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     if(!$connection) {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         die(“Database connection failed: ” 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mysql_error</a:t>
            </a:r>
            <a:r>
              <a:rPr lang="en-US" dirty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      }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// 2. Select a database to use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    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db_select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mysqli_select_db</a:t>
            </a:r>
            <a:r>
              <a:rPr lang="en-US" dirty="0">
                <a:latin typeface="Arial" pitchFamily="34" charset="0"/>
                <a:cs typeface="Arial" pitchFamily="34" charset="0"/>
              </a:rPr>
              <a:t>(“</a:t>
            </a:r>
            <a:r>
              <a:rPr lang="en-US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widget_corp</a:t>
            </a:r>
            <a:r>
              <a:rPr lang="en-US" dirty="0">
                <a:latin typeface="Arial" pitchFamily="34" charset="0"/>
                <a:cs typeface="Arial" pitchFamily="34" charset="0"/>
              </a:rPr>
              <a:t>”, 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$connection</a:t>
            </a:r>
            <a:r>
              <a:rPr lang="en-US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      if(!$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db_select</a:t>
            </a:r>
            <a:r>
              <a:rPr lang="en-US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         die(“Database selection failed: ” 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mysql_error</a:t>
            </a:r>
            <a:r>
              <a:rPr lang="en-US" dirty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?&gt;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&lt;html&gt;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…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&lt;/html&gt;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2132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912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1</a:t>
            </a:r>
            <a:r>
              <a:rPr lang="en-US" dirty="0">
                <a:latin typeface="Arial" pitchFamily="34" charset="0"/>
                <a:cs typeface="Arial" pitchFamily="34" charset="0"/>
              </a:rPr>
              <a:t> (create a database connection)</a:t>
            </a:r>
          </a:p>
          <a:p>
            <a:pPr>
              <a:defRPr/>
            </a:pP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2</a:t>
            </a:r>
            <a:r>
              <a:rPr lang="en-US" dirty="0">
                <a:latin typeface="Arial" pitchFamily="34" charset="0"/>
                <a:cs typeface="Arial" pitchFamily="34" charset="0"/>
              </a:rPr>
              <a:t> (select a database to use)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&lt;head&gt;&lt;/head&gt;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&lt;body&gt;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php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// 3. Perform database query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  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$result </a:t>
            </a:r>
            <a:r>
              <a:rPr lang="en-US" dirty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mysqli_query</a:t>
            </a:r>
            <a:r>
              <a:rPr lang="en-US" dirty="0">
                <a:latin typeface="Arial" pitchFamily="34" charset="0"/>
                <a:cs typeface="Arial" pitchFamily="34" charset="0"/>
              </a:rPr>
              <a:t>(“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SELECT * FROM subjects”, 						$connection</a:t>
            </a:r>
            <a:r>
              <a:rPr lang="en-US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   if (!result) {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	    die(“Database query failed: ” 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mysql_error</a:t>
            </a:r>
            <a:r>
              <a:rPr lang="en-US" dirty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?&gt;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&lt;/body&gt;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&lt;/html&gt;</a:t>
            </a:r>
          </a:p>
          <a:p>
            <a:pPr>
              <a:buNone/>
              <a:defRPr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196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…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php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// 3. Perform database query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  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$result </a:t>
            </a:r>
            <a:r>
              <a:rPr lang="en-US" dirty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 err="1">
                <a:solidFill>
                  <a:srgbClr val="007434"/>
                </a:solidFill>
                <a:latin typeface="Arial" pitchFamily="34" charset="0"/>
                <a:cs typeface="Arial" pitchFamily="34" charset="0"/>
              </a:rPr>
              <a:t>mysqli_query</a:t>
            </a:r>
            <a:r>
              <a:rPr lang="en-US" dirty="0">
                <a:latin typeface="Arial" pitchFamily="34" charset="0"/>
                <a:cs typeface="Arial" pitchFamily="34" charset="0"/>
              </a:rPr>
              <a:t>(“SELECT * FROM subjects”, $connection);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	if (!result) {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	    die(“Database query failed: ” 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mysql_error</a:t>
            </a:r>
            <a:r>
              <a:rPr lang="en-US" dirty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// 4. Use returned data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$row </a:t>
            </a:r>
            <a:r>
              <a:rPr lang="en-US" dirty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mysqli_fetch_array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($result)) </a:t>
            </a:r>
            <a:r>
              <a:rPr lang="en-US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	    echo $row[1] . “ ” . $row[2] . “&lt;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br</a:t>
            </a:r>
            <a:r>
              <a:rPr lang="en-US" dirty="0">
                <a:latin typeface="Arial" pitchFamily="34" charset="0"/>
                <a:cs typeface="Arial" pitchFamily="34" charset="0"/>
              </a:rPr>
              <a:t> /&gt;”;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&lt;/html&gt;</a:t>
            </a: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026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 1</a:t>
            </a:r>
          </a:p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 2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&lt;head&gt;&lt;/head&gt;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&lt;body&gt;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 3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 4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&lt;/body&gt;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&lt;/html&gt;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&lt;?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php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// 5. Close connection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mysql_close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$connection</a:t>
            </a:r>
            <a:r>
              <a:rPr lang="en-US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?&gt;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Create a database </a:t>
            </a:r>
            <a:r>
              <a:rPr lang="en-US" dirty="0">
                <a:latin typeface="Arial" pitchFamily="34" charset="0"/>
                <a:cs typeface="Arial" pitchFamily="34" charset="0"/>
              </a:rPr>
              <a:t>name 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school</a:t>
            </a:r>
            <a:r>
              <a:rPr lang="en-US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MySQL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Create a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table name result</a:t>
            </a:r>
            <a:r>
              <a:rPr lang="en-US" dirty="0">
                <a:latin typeface="Arial" pitchFamily="34" charset="0"/>
                <a:cs typeface="Arial" pitchFamily="34" charset="0"/>
              </a:rPr>
              <a:t>, with following fields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sId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sName</a:t>
            </a:r>
            <a:r>
              <a:rPr lang="en-US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Marks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Create a file name 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connection.php 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516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 order to have really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full featured application</a:t>
            </a:r>
            <a:r>
              <a:rPr lang="en-US" dirty="0">
                <a:latin typeface="Arial" pitchFamily="34" charset="0"/>
                <a:cs typeface="Arial" pitchFamily="34" charset="0"/>
              </a:rPr>
              <a:t>. We are going to need to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incorporate a database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We can store lots of information in database, 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search through it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Added it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updated</a:t>
            </a:r>
            <a:r>
              <a:rPr lang="en-US" dirty="0">
                <a:latin typeface="Arial" pitchFamily="34" charset="0"/>
                <a:cs typeface="Arial" pitchFamily="34" charset="0"/>
              </a:rPr>
              <a:t>. Keep it there for long period of time. There are so many benefits of using database.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42204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EXAMPLE: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Create connection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&lt;?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php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// 1. create a connection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$connection =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mysqli_connect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(“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localhost”,”root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”,””);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if(!connection) {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die(“database connection failed” 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mysqli_error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?&gt;</a:t>
            </a: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225"/>
            <a:ext cx="8229600" cy="7080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EXAMPLE: 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7150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&lt;?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php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    // 1. Create a database connection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   $connection 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mysqli_connect</a:t>
            </a:r>
            <a:r>
              <a:rPr lang="en-US" dirty="0">
                <a:latin typeface="Arial" pitchFamily="34" charset="0"/>
                <a:cs typeface="Arial" pitchFamily="34" charset="0"/>
              </a:rPr>
              <a:t>(“localhost”, “root”, “password”);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   if (!$connection) {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      die(“Database connection failed: ” 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mysqli_error</a:t>
            </a:r>
            <a:r>
              <a:rPr lang="en-US" dirty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   }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    // 2. Select a database to use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   $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db_select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mysqli_select_db</a:t>
            </a:r>
            <a:r>
              <a:rPr lang="en-US" dirty="0">
                <a:latin typeface="Arial" pitchFamily="34" charset="0"/>
                <a:cs typeface="Arial" pitchFamily="34" charset="0"/>
              </a:rPr>
              <a:t>(“</a:t>
            </a:r>
            <a:r>
              <a:rPr lang="en-US" sz="3100" dirty="0">
                <a:latin typeface="Arial" pitchFamily="34" charset="0"/>
                <a:cs typeface="Arial" pitchFamily="34" charset="0"/>
              </a:rPr>
              <a:t>school”</a:t>
            </a:r>
            <a:r>
              <a:rPr lang="en-US" dirty="0">
                <a:latin typeface="Arial" pitchFamily="34" charset="0"/>
                <a:cs typeface="Arial" pitchFamily="34" charset="0"/>
              </a:rPr>
              <a:t>, $connection);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    if(!$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db_select</a:t>
            </a:r>
            <a:r>
              <a:rPr lang="en-US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      die(“Database selection failed: ” 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mysqli_error</a:t>
            </a:r>
            <a:r>
              <a:rPr lang="en-US" dirty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?&gt;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&lt;html&gt;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…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&lt;/html&gt;</a:t>
            </a: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2132"/>
            <a:ext cx="82296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EXAMPLE: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912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Step 1 (create a database connection)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Step 2 (select a database to use)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&lt;head&gt;&lt;/head&gt;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&lt;body&gt;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&lt;?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php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   // 3. Perform database query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   $query = “SELECT * FROM result”;	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   $result 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mysqli_query</a:t>
            </a:r>
            <a:r>
              <a:rPr lang="en-US" dirty="0">
                <a:latin typeface="Arial" pitchFamily="34" charset="0"/>
                <a:cs typeface="Arial" pitchFamily="34" charset="0"/>
              </a:rPr>
              <a:t>($query, $connection);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   if (!$result) {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	    die(“Database query failed: ” 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mysqli_error</a:t>
            </a:r>
            <a:r>
              <a:rPr lang="en-US" dirty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   if(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mysqli_num_rows</a:t>
            </a:r>
            <a:r>
              <a:rPr lang="en-US" dirty="0">
                <a:latin typeface="Arial" pitchFamily="34" charset="0"/>
                <a:cs typeface="Arial" pitchFamily="34" charset="0"/>
              </a:rPr>
              <a:t>($result &lt;= 0)){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	    die(“No record found”);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	}	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?&gt;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&lt;/body&gt;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&lt;/html&gt;</a:t>
            </a:r>
          </a:p>
          <a:p>
            <a:pPr>
              <a:buNone/>
              <a:defRPr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196"/>
            <a:ext cx="8229600" cy="71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EXAMPLE: 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Step 1 (create a database connection)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Step 2 (select a database to use)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…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&lt;?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php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  Step 3 (perform database query)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    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 // 4. Use returned data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	while ($row 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mysqli_fetch_array</a:t>
            </a:r>
            <a:r>
              <a:rPr lang="en-US" dirty="0">
                <a:latin typeface="Arial" pitchFamily="34" charset="0"/>
                <a:cs typeface="Arial" pitchFamily="34" charset="0"/>
              </a:rPr>
              <a:t>($result)) {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	    echo $row[0] . “&lt;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br</a:t>
            </a:r>
            <a:r>
              <a:rPr lang="en-US" dirty="0">
                <a:latin typeface="Arial" pitchFamily="34" charset="0"/>
                <a:cs typeface="Arial" pitchFamily="34" charset="0"/>
              </a:rPr>
              <a:t> /&gt;”;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	    echo $row[1] . “&lt;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br</a:t>
            </a:r>
            <a:r>
              <a:rPr lang="en-US" dirty="0">
                <a:latin typeface="Arial" pitchFamily="34" charset="0"/>
                <a:cs typeface="Arial" pitchFamily="34" charset="0"/>
              </a:rPr>
              <a:t> /&gt;”;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	    echo $row[2] . “&lt;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br</a:t>
            </a:r>
            <a:r>
              <a:rPr lang="en-US" dirty="0">
                <a:latin typeface="Arial" pitchFamily="34" charset="0"/>
                <a:cs typeface="Arial" pitchFamily="34" charset="0"/>
              </a:rPr>
              <a:t> /&gt;”;	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?&gt;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&lt;/html&gt;</a:t>
            </a: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026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EXAMPLE: 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Step 1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Step 2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&lt;head&gt;&lt;/head&gt;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&lt;body&gt;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Step 3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Step 4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&lt;/body&gt;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&lt;/html&gt;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&lt;?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php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// 5. Close connection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>
                <a:latin typeface="Arial" pitchFamily="34" charset="0"/>
                <a:cs typeface="Arial" pitchFamily="34" charset="0"/>
              </a:rPr>
              <a:t>mysqli_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close</a:t>
            </a:r>
            <a:r>
              <a:rPr lang="en-US" dirty="0">
                <a:latin typeface="Arial" pitchFamily="34" charset="0"/>
                <a:cs typeface="Arial" pitchFamily="34" charset="0"/>
              </a:rPr>
              <a:t>($connection);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?&gt;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CRUD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CRUD is acronym and it stands for…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		     </a:t>
            </a:r>
            <a:r>
              <a:rPr lang="en-US" sz="4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CRUD</a:t>
            </a:r>
          </a:p>
          <a:p>
            <a:pPr>
              <a:buNone/>
            </a:pPr>
            <a:r>
              <a:rPr lang="en-US" sz="4200" dirty="0">
                <a:latin typeface="Arial" pitchFamily="34" charset="0"/>
                <a:cs typeface="Arial" pitchFamily="34" charset="0"/>
              </a:rPr>
              <a:t>	  </a:t>
            </a:r>
            <a:r>
              <a:rPr lang="en-US" sz="4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Create</a:t>
            </a:r>
            <a:r>
              <a:rPr lang="en-US" sz="4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4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n-US" sz="4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4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Update</a:t>
            </a:r>
            <a:r>
              <a:rPr lang="en-US" sz="4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4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Delete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These are the basic operations perform on the data base.</a:t>
            </a: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SQL SELECT (Read)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Format: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SELECT</a:t>
            </a:r>
            <a:r>
              <a:rPr lang="en-US" dirty="0">
                <a:latin typeface="Arial" pitchFamily="34" charset="0"/>
                <a:cs typeface="Arial" pitchFamily="34" charset="0"/>
              </a:rPr>
              <a:t> *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table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en-US" dirty="0">
                <a:latin typeface="Arial" pitchFamily="34" charset="0"/>
                <a:cs typeface="Arial" pitchFamily="34" charset="0"/>
              </a:rPr>
              <a:t> column1 = ‘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some_text</a:t>
            </a:r>
            <a:r>
              <a:rPr lang="en-US" dirty="0">
                <a:latin typeface="Arial" pitchFamily="34" charset="0"/>
                <a:cs typeface="Arial" pitchFamily="34" charset="0"/>
              </a:rPr>
              <a:t>’</a:t>
            </a:r>
          </a:p>
          <a:p>
            <a:pPr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ORDER BY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column1, column2 </a:t>
            </a:r>
            <a:r>
              <a:rPr lang="en-US" sz="3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ASC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36" y="28136"/>
            <a:ext cx="8229600" cy="7620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SQL INSERT (Create)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41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Format: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INTO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</a:t>
            </a:r>
            <a:r>
              <a:rPr lang="en-US" dirty="0">
                <a:latin typeface="Arial" pitchFamily="34" charset="0"/>
                <a:cs typeface="Arial" pitchFamily="34" charset="0"/>
              </a:rPr>
              <a:t> (column1, column2, column3)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VALUES</a:t>
            </a:r>
            <a:r>
              <a:rPr lang="en-US" dirty="0">
                <a:latin typeface="Arial" pitchFamily="34" charset="0"/>
                <a:cs typeface="Arial" pitchFamily="34" charset="0"/>
              </a:rPr>
              <a:t> (val1, val2, val3);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SQL UPDATE (Update)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Format: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UPDATE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en-US" dirty="0">
                <a:latin typeface="Arial" pitchFamily="34" charset="0"/>
                <a:cs typeface="Arial" pitchFamily="34" charset="0"/>
              </a:rPr>
              <a:t> column1 = ‘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some_text</a:t>
            </a:r>
            <a:r>
              <a:rPr lang="en-US" dirty="0">
                <a:latin typeface="Arial" pitchFamily="34" charset="0"/>
                <a:cs typeface="Arial" pitchFamily="34" charset="0"/>
              </a:rPr>
              <a:t>’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en-US" dirty="0">
                <a:latin typeface="Arial" pitchFamily="34" charset="0"/>
                <a:cs typeface="Arial" pitchFamily="34" charset="0"/>
              </a:rPr>
              <a:t> id = 1;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SQL DELETE (Delete)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Format: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DELETE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en-US" dirty="0">
                <a:latin typeface="Arial" pitchFamily="34" charset="0"/>
                <a:cs typeface="Arial" pitchFamily="34" charset="0"/>
              </a:rPr>
              <a:t> id = 1;</a:t>
            </a: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3038"/>
            <a:ext cx="8229600" cy="79216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PHP with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MySQL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996"/>
            <a:ext cx="7467600" cy="1261404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PHP Database Interaction in FIVE steps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Create a database </a:t>
            </a:r>
            <a:r>
              <a:rPr lang="en-US" dirty="0">
                <a:latin typeface="Arial" pitchFamily="34" charset="0"/>
                <a:cs typeface="Arial" pitchFamily="34" charset="0"/>
              </a:rPr>
              <a:t>connection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Select a database </a:t>
            </a:r>
            <a:r>
              <a:rPr lang="en-US" dirty="0">
                <a:latin typeface="Arial" pitchFamily="34" charset="0"/>
                <a:cs typeface="Arial" pitchFamily="34" charset="0"/>
              </a:rPr>
              <a:t>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itchFamily="34" charset="0"/>
                <a:cs typeface="Arial" pitchFamily="34" charset="0"/>
              </a:rPr>
              <a:t>Perform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database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Use returned data </a:t>
            </a:r>
            <a:r>
              <a:rPr lang="en-US" dirty="0">
                <a:latin typeface="Arial" pitchFamily="34" charset="0"/>
                <a:cs typeface="Arial" pitchFamily="34" charset="0"/>
              </a:rPr>
              <a:t>(if any)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Close connection</a:t>
            </a:r>
          </a:p>
        </p:txBody>
      </p:sp>
    </p:spTree>
  </p:cSld>
  <p:clrMapOvr>
    <a:masterClrMapping/>
  </p:clrMapOvr>
  <p:transition spd="med">
    <p:whee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7981</TotalTime>
  <Words>1397</Words>
  <Application>Microsoft Office PowerPoint</Application>
  <PresentationFormat>On-screen Show (4:3)</PresentationFormat>
  <Paragraphs>237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 Web Engineering   MySQL Basics, Database Connectivity  </vt:lpstr>
      <vt:lpstr>INTRODUCTION</vt:lpstr>
      <vt:lpstr>CRUD</vt:lpstr>
      <vt:lpstr>SQL SELECT (Read)</vt:lpstr>
      <vt:lpstr>SQL INSERT (Create)</vt:lpstr>
      <vt:lpstr>SQL UPDATE (Update)</vt:lpstr>
      <vt:lpstr>SQL DELETE (Delete)</vt:lpstr>
      <vt:lpstr>PHP with MySQL</vt:lpstr>
      <vt:lpstr>PHP Database Interaction in FIVE steps</vt:lpstr>
      <vt:lpstr>COMMONLY USED FUNCTIONS</vt:lpstr>
      <vt:lpstr>PowerPoint Presentation</vt:lpstr>
      <vt:lpstr>PowerPoint Presentation</vt:lpstr>
      <vt:lpstr>md5()</vt:lpstr>
      <vt:lpstr>STEP 1</vt:lpstr>
      <vt:lpstr>STEP 2</vt:lpstr>
      <vt:lpstr>STEP 3</vt:lpstr>
      <vt:lpstr>STEP 4</vt:lpstr>
      <vt:lpstr>STEP 5</vt:lpstr>
      <vt:lpstr>EXAMPLE</vt:lpstr>
      <vt:lpstr>EXAMPLE: STEP 1</vt:lpstr>
      <vt:lpstr>EXAMPLE: STEP 2</vt:lpstr>
      <vt:lpstr>EXAMPLE: STEP 3</vt:lpstr>
      <vt:lpstr>EXAMPLE: STEP 4</vt:lpstr>
      <vt:lpstr>EXAMPLE: STEP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computing</dc:title>
  <dc:creator>C &amp; M</dc:creator>
  <cp:lastModifiedBy>Muhammad Arham Tariq</cp:lastModifiedBy>
  <cp:revision>560</cp:revision>
  <dcterms:created xsi:type="dcterms:W3CDTF">2013-04-01T14:15:44Z</dcterms:created>
  <dcterms:modified xsi:type="dcterms:W3CDTF">2022-12-30T10:12:15Z</dcterms:modified>
</cp:coreProperties>
</file>