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60" r:id="rId4"/>
    <p:sldId id="259" r:id="rId5"/>
    <p:sldId id="261" r:id="rId6"/>
    <p:sldId id="262" r:id="rId7"/>
    <p:sldId id="264" r:id="rId8"/>
    <p:sldId id="263"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71F6755-2CFF-452B-A0C2-36C1F9D183D9}" type="datetimeFigureOut">
              <a:rPr lang="en-US" smtClean="0"/>
              <a:pPr/>
              <a:t>11/25/2022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B757FEF-DB5F-4C34-A9A8-3A1C032F76F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71F6755-2CFF-452B-A0C2-36C1F9D183D9}"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57FEF-DB5F-4C34-A9A8-3A1C032F76F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71F6755-2CFF-452B-A0C2-36C1F9D183D9}"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57FEF-DB5F-4C34-A9A8-3A1C032F76F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71F6755-2CFF-452B-A0C2-36C1F9D183D9}"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57FEF-DB5F-4C34-A9A8-3A1C032F76FA}"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71F6755-2CFF-452B-A0C2-36C1F9D183D9}"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57FEF-DB5F-4C34-A9A8-3A1C032F76FA}"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71F6755-2CFF-452B-A0C2-36C1F9D183D9}" type="datetimeFigureOut">
              <a:rPr lang="en-US" smtClean="0"/>
              <a:pPr/>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757FEF-DB5F-4C34-A9A8-3A1C032F76FA}"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71F6755-2CFF-452B-A0C2-36C1F9D183D9}" type="datetimeFigureOut">
              <a:rPr lang="en-US" smtClean="0"/>
              <a:pPr/>
              <a:t>11/25/2022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757FEF-DB5F-4C34-A9A8-3A1C032F76F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71F6755-2CFF-452B-A0C2-36C1F9D183D9}" type="datetimeFigureOut">
              <a:rPr lang="en-US" smtClean="0"/>
              <a:pPr/>
              <a:t>11/25/2022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757FEF-DB5F-4C34-A9A8-3A1C032F76FA}"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F6755-2CFF-452B-A0C2-36C1F9D183D9}" type="datetimeFigureOut">
              <a:rPr lang="en-US" smtClean="0"/>
              <a:pPr/>
              <a:t>11/25/2022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757FEF-DB5F-4C34-A9A8-3A1C032F76F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71F6755-2CFF-452B-A0C2-36C1F9D183D9}" type="datetimeFigureOut">
              <a:rPr lang="en-US" smtClean="0"/>
              <a:pPr/>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757FEF-DB5F-4C34-A9A8-3A1C032F76F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71F6755-2CFF-452B-A0C2-36C1F9D183D9}" type="datetimeFigureOut">
              <a:rPr lang="en-US" smtClean="0"/>
              <a:pPr/>
              <a:t>11/25/2022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B757FEF-DB5F-4C34-A9A8-3A1C032F76FA}"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71F6755-2CFF-452B-A0C2-36C1F9D183D9}" type="datetimeFigureOut">
              <a:rPr lang="en-US" smtClean="0"/>
              <a:pPr/>
              <a:t>11/25/2022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B757FEF-DB5F-4C34-A9A8-3A1C032F76F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 Engineering</a:t>
            </a:r>
          </a:p>
        </p:txBody>
      </p:sp>
      <p:sp>
        <p:nvSpPr>
          <p:cNvPr id="3" name="Subtitle 2"/>
          <p:cNvSpPr>
            <a:spLocks noGrp="1"/>
          </p:cNvSpPr>
          <p:nvPr>
            <p:ph type="subTitle" idx="1"/>
          </p:nvPr>
        </p:nvSpPr>
        <p:spPr/>
        <p:txBody>
          <a:bodyPr>
            <a:normAutofit/>
          </a:bodyPr>
          <a:lstStyle/>
          <a:p>
            <a:endParaRPr lang="en-US" sz="2800" b="1" dirty="0"/>
          </a:p>
          <a:p>
            <a:r>
              <a:rPr lang="en-US" sz="2800" b="1" dirty="0" err="1"/>
              <a:t>Javascript</a:t>
            </a:r>
            <a:r>
              <a:rPr lang="en-US" sz="2800" b="1" dirty="0"/>
              <a:t> </a:t>
            </a:r>
            <a:r>
              <a:rPr lang="en-US" sz="2800" b="1" dirty="0" err="1"/>
              <a:t>Regix</a:t>
            </a:r>
            <a:r>
              <a:rPr lang="en-US" sz="2800" b="1" dirty="0"/>
              <a:t> Validation</a:t>
            </a:r>
            <a:endParaRPr lang="en-US" dirty="0"/>
          </a:p>
        </p:txBody>
      </p:sp>
    </p:spTree>
    <p:extLst>
      <p:ext uri="{BB962C8B-B14F-4D97-AF65-F5344CB8AC3E}">
        <p14:creationId xmlns:p14="http://schemas.microsoft.com/office/powerpoint/2010/main" val="4247165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4400" b="1" dirty="0"/>
              <a:t>     </a:t>
            </a:r>
            <a:r>
              <a:rPr lang="en-US" sz="4400" b="1" dirty="0" err="1"/>
              <a:t>Javascript</a:t>
            </a:r>
            <a:r>
              <a:rPr lang="en-US" sz="4400" b="1" dirty="0"/>
              <a:t> </a:t>
            </a:r>
            <a:r>
              <a:rPr lang="en-US" sz="4400" b="1" dirty="0" err="1"/>
              <a:t>Regix</a:t>
            </a:r>
            <a:r>
              <a:rPr lang="en-US" sz="4400" b="1" dirty="0"/>
              <a:t> Validation</a:t>
            </a:r>
            <a:br>
              <a:rPr lang="en-US" dirty="0"/>
            </a:br>
            <a:endParaRPr lang="en-US" dirty="0"/>
          </a:p>
        </p:txBody>
      </p:sp>
      <p:sp>
        <p:nvSpPr>
          <p:cNvPr id="4" name="Content Placeholder 3">
            <a:extLst>
              <a:ext uri="{FF2B5EF4-FFF2-40B4-BE49-F238E27FC236}">
                <a16:creationId xmlns:a16="http://schemas.microsoft.com/office/drawing/2014/main" id="{E55AA47F-60DA-BF86-0AFD-C89E031B92CB}"/>
              </a:ext>
            </a:extLst>
          </p:cNvPr>
          <p:cNvSpPr>
            <a:spLocks noGrp="1"/>
          </p:cNvSpPr>
          <p:nvPr>
            <p:ph idx="1"/>
          </p:nvPr>
        </p:nvSpPr>
        <p:spPr/>
        <p:txBody>
          <a:bodyPr/>
          <a:lstStyle/>
          <a:p>
            <a:br>
              <a:rPr lang="en-US" dirty="0"/>
            </a:br>
            <a:endParaRPr lang="en-US" dirty="0"/>
          </a:p>
        </p:txBody>
      </p:sp>
      <p:pic>
        <p:nvPicPr>
          <p:cNvPr id="8" name="Picture 7">
            <a:extLst>
              <a:ext uri="{FF2B5EF4-FFF2-40B4-BE49-F238E27FC236}">
                <a16:creationId xmlns:a16="http://schemas.microsoft.com/office/drawing/2014/main" id="{8B473042-0135-AFAE-BD85-AE0EF4023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676400"/>
            <a:ext cx="5562600" cy="3124199"/>
          </a:xfrm>
          <a:prstGeom prst="rect">
            <a:avLst/>
          </a:prstGeom>
        </p:spPr>
      </p:pic>
    </p:spTree>
    <p:extLst>
      <p:ext uri="{BB962C8B-B14F-4D97-AF65-F5344CB8AC3E}">
        <p14:creationId xmlns:p14="http://schemas.microsoft.com/office/powerpoint/2010/main" val="1325360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4400" b="1" dirty="0"/>
              <a:t>     </a:t>
            </a:r>
            <a:r>
              <a:rPr lang="en-US" sz="4400" b="1" dirty="0" err="1"/>
              <a:t>Javascript</a:t>
            </a:r>
            <a:r>
              <a:rPr lang="en-US" sz="4400" b="1" dirty="0"/>
              <a:t> </a:t>
            </a:r>
            <a:r>
              <a:rPr lang="en-US" sz="4400" b="1" dirty="0" err="1"/>
              <a:t>Regix</a:t>
            </a:r>
            <a:r>
              <a:rPr lang="en-US" sz="4400" b="1" dirty="0"/>
              <a:t> Validation</a:t>
            </a:r>
            <a:br>
              <a:rPr lang="en-US" dirty="0"/>
            </a:br>
            <a:endParaRPr lang="en-US" dirty="0"/>
          </a:p>
        </p:txBody>
      </p:sp>
      <p:sp>
        <p:nvSpPr>
          <p:cNvPr id="4" name="Content Placeholder 3">
            <a:extLst>
              <a:ext uri="{FF2B5EF4-FFF2-40B4-BE49-F238E27FC236}">
                <a16:creationId xmlns:a16="http://schemas.microsoft.com/office/drawing/2014/main" id="{E55AA47F-60DA-BF86-0AFD-C89E031B92CB}"/>
              </a:ext>
            </a:extLst>
          </p:cNvPr>
          <p:cNvSpPr>
            <a:spLocks noGrp="1"/>
          </p:cNvSpPr>
          <p:nvPr>
            <p:ph idx="1"/>
          </p:nvPr>
        </p:nvSpPr>
        <p:spPr/>
        <p:txBody>
          <a:bodyPr/>
          <a:lstStyle/>
          <a:p>
            <a:br>
              <a:rPr lang="en-US" dirty="0"/>
            </a:br>
            <a:endParaRPr lang="en-US" dirty="0"/>
          </a:p>
        </p:txBody>
      </p:sp>
      <p:pic>
        <p:nvPicPr>
          <p:cNvPr id="5" name="Picture 4">
            <a:extLst>
              <a:ext uri="{FF2B5EF4-FFF2-40B4-BE49-F238E27FC236}">
                <a16:creationId xmlns:a16="http://schemas.microsoft.com/office/drawing/2014/main" id="{E70D45CD-E21D-B35D-CB36-1379982DF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1" y="1481328"/>
            <a:ext cx="4701716" cy="2625911"/>
          </a:xfrm>
          <a:prstGeom prst="rect">
            <a:avLst/>
          </a:prstGeom>
        </p:spPr>
      </p:pic>
    </p:spTree>
    <p:extLst>
      <p:ext uri="{BB962C8B-B14F-4D97-AF65-F5344CB8AC3E}">
        <p14:creationId xmlns:p14="http://schemas.microsoft.com/office/powerpoint/2010/main" val="1022451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4400" b="1" dirty="0"/>
              <a:t>     </a:t>
            </a:r>
            <a:r>
              <a:rPr lang="en-US" sz="4400" b="1" dirty="0" err="1"/>
              <a:t>Javascript</a:t>
            </a:r>
            <a:r>
              <a:rPr lang="en-US" sz="4400" b="1" dirty="0"/>
              <a:t> </a:t>
            </a:r>
            <a:r>
              <a:rPr lang="en-US" sz="4400" b="1" dirty="0" err="1"/>
              <a:t>Regix</a:t>
            </a:r>
            <a:r>
              <a:rPr lang="en-US" sz="4400" b="1" dirty="0"/>
              <a:t> Validation</a:t>
            </a:r>
            <a:br>
              <a:rPr lang="en-US" dirty="0"/>
            </a:br>
            <a:endParaRPr lang="en-US" dirty="0"/>
          </a:p>
        </p:txBody>
      </p:sp>
      <p:sp>
        <p:nvSpPr>
          <p:cNvPr id="4" name="Content Placeholder 3">
            <a:extLst>
              <a:ext uri="{FF2B5EF4-FFF2-40B4-BE49-F238E27FC236}">
                <a16:creationId xmlns:a16="http://schemas.microsoft.com/office/drawing/2014/main" id="{E55AA47F-60DA-BF86-0AFD-C89E031B92CB}"/>
              </a:ext>
            </a:extLst>
          </p:cNvPr>
          <p:cNvSpPr>
            <a:spLocks noGrp="1"/>
          </p:cNvSpPr>
          <p:nvPr>
            <p:ph idx="1"/>
          </p:nvPr>
        </p:nvSpPr>
        <p:spPr/>
        <p:txBody>
          <a:bodyPr/>
          <a:lstStyle/>
          <a:p>
            <a:br>
              <a:rPr lang="en-US" dirty="0"/>
            </a:br>
            <a:endParaRPr lang="en-US" dirty="0"/>
          </a:p>
        </p:txBody>
      </p:sp>
      <p:pic>
        <p:nvPicPr>
          <p:cNvPr id="6" name="Picture 5">
            <a:extLst>
              <a:ext uri="{FF2B5EF4-FFF2-40B4-BE49-F238E27FC236}">
                <a16:creationId xmlns:a16="http://schemas.microsoft.com/office/drawing/2014/main" id="{0DFF7420-7F41-81D5-DFD0-D386E646A4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481329"/>
            <a:ext cx="5334000" cy="2713548"/>
          </a:xfrm>
          <a:prstGeom prst="rect">
            <a:avLst/>
          </a:prstGeom>
        </p:spPr>
      </p:pic>
    </p:spTree>
    <p:extLst>
      <p:ext uri="{BB962C8B-B14F-4D97-AF65-F5344CB8AC3E}">
        <p14:creationId xmlns:p14="http://schemas.microsoft.com/office/powerpoint/2010/main" val="265939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4400" b="1" dirty="0"/>
              <a:t>     </a:t>
            </a:r>
            <a:r>
              <a:rPr lang="en-US" sz="4400" b="1" dirty="0" err="1"/>
              <a:t>Javascript</a:t>
            </a:r>
            <a:r>
              <a:rPr lang="en-US" sz="4400" b="1" dirty="0"/>
              <a:t> </a:t>
            </a:r>
            <a:r>
              <a:rPr lang="en-US" sz="4400" b="1" dirty="0" err="1"/>
              <a:t>Regix</a:t>
            </a:r>
            <a:r>
              <a:rPr lang="en-US" sz="4400" b="1" dirty="0"/>
              <a:t> Validation</a:t>
            </a:r>
            <a:br>
              <a:rPr lang="en-US" dirty="0"/>
            </a:br>
            <a:endParaRPr lang="en-US" dirty="0"/>
          </a:p>
        </p:txBody>
      </p:sp>
      <p:sp>
        <p:nvSpPr>
          <p:cNvPr id="4" name="Content Placeholder 3">
            <a:extLst>
              <a:ext uri="{FF2B5EF4-FFF2-40B4-BE49-F238E27FC236}">
                <a16:creationId xmlns:a16="http://schemas.microsoft.com/office/drawing/2014/main" id="{E55AA47F-60DA-BF86-0AFD-C89E031B92CB}"/>
              </a:ext>
            </a:extLst>
          </p:cNvPr>
          <p:cNvSpPr>
            <a:spLocks noGrp="1"/>
          </p:cNvSpPr>
          <p:nvPr>
            <p:ph idx="1"/>
          </p:nvPr>
        </p:nvSpPr>
        <p:spPr/>
        <p:txBody>
          <a:bodyPr/>
          <a:lstStyle/>
          <a:p>
            <a:br>
              <a:rPr lang="en-US" dirty="0"/>
            </a:br>
            <a:endParaRPr lang="en-US" dirty="0"/>
          </a:p>
        </p:txBody>
      </p:sp>
      <p:pic>
        <p:nvPicPr>
          <p:cNvPr id="5" name="Picture 4">
            <a:extLst>
              <a:ext uri="{FF2B5EF4-FFF2-40B4-BE49-F238E27FC236}">
                <a16:creationId xmlns:a16="http://schemas.microsoft.com/office/drawing/2014/main" id="{510A2BC9-9CC1-7E84-65CA-7D34B066F3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0"/>
            <a:ext cx="9067800" cy="6096000"/>
          </a:xfrm>
          <a:prstGeom prst="rect">
            <a:avLst/>
          </a:prstGeom>
        </p:spPr>
      </p:pic>
    </p:spTree>
    <p:extLst>
      <p:ext uri="{BB962C8B-B14F-4D97-AF65-F5344CB8AC3E}">
        <p14:creationId xmlns:p14="http://schemas.microsoft.com/office/powerpoint/2010/main" val="1961781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4400" b="1" dirty="0"/>
              <a:t>     </a:t>
            </a:r>
            <a:r>
              <a:rPr lang="en-US" sz="4400" b="1" dirty="0" err="1"/>
              <a:t>Javascript</a:t>
            </a:r>
            <a:r>
              <a:rPr lang="en-US" sz="4400" b="1" dirty="0"/>
              <a:t> </a:t>
            </a:r>
            <a:r>
              <a:rPr lang="en-US" sz="4400" b="1" dirty="0" err="1"/>
              <a:t>Regix</a:t>
            </a:r>
            <a:r>
              <a:rPr lang="en-US" sz="4400" b="1" dirty="0"/>
              <a:t> Validation</a:t>
            </a:r>
            <a:br>
              <a:rPr lang="en-US" dirty="0"/>
            </a:br>
            <a:endParaRPr lang="en-US" dirty="0"/>
          </a:p>
        </p:txBody>
      </p:sp>
      <p:sp>
        <p:nvSpPr>
          <p:cNvPr id="4" name="Content Placeholder 3">
            <a:extLst>
              <a:ext uri="{FF2B5EF4-FFF2-40B4-BE49-F238E27FC236}">
                <a16:creationId xmlns:a16="http://schemas.microsoft.com/office/drawing/2014/main" id="{E55AA47F-60DA-BF86-0AFD-C89E031B92CB}"/>
              </a:ext>
            </a:extLst>
          </p:cNvPr>
          <p:cNvSpPr>
            <a:spLocks noGrp="1"/>
          </p:cNvSpPr>
          <p:nvPr>
            <p:ph idx="1"/>
          </p:nvPr>
        </p:nvSpPr>
        <p:spPr/>
        <p:txBody>
          <a:bodyPr/>
          <a:lstStyle/>
          <a:p>
            <a:br>
              <a:rPr lang="en-US" dirty="0"/>
            </a:br>
            <a:endParaRPr lang="en-US" dirty="0"/>
          </a:p>
        </p:txBody>
      </p:sp>
      <p:pic>
        <p:nvPicPr>
          <p:cNvPr id="6" name="Picture 5">
            <a:extLst>
              <a:ext uri="{FF2B5EF4-FFF2-40B4-BE49-F238E27FC236}">
                <a16:creationId xmlns:a16="http://schemas.microsoft.com/office/drawing/2014/main" id="{2DC8FF69-D903-9A53-FCD4-0175E71A5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990600"/>
            <a:ext cx="8389957" cy="4386072"/>
          </a:xfrm>
          <a:prstGeom prst="rect">
            <a:avLst/>
          </a:prstGeom>
        </p:spPr>
      </p:pic>
    </p:spTree>
    <p:extLst>
      <p:ext uri="{BB962C8B-B14F-4D97-AF65-F5344CB8AC3E}">
        <p14:creationId xmlns:p14="http://schemas.microsoft.com/office/powerpoint/2010/main" val="2783741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4400" b="1" dirty="0"/>
              <a:t>     </a:t>
            </a:r>
            <a:r>
              <a:rPr lang="en-US" sz="4400" dirty="0" err="1"/>
              <a:t>Practise</a:t>
            </a:r>
            <a:r>
              <a:rPr lang="en-US" sz="4400" dirty="0"/>
              <a:t> Examples</a:t>
            </a:r>
            <a:r>
              <a:rPr lang="en-US" sz="4400" b="1" dirty="0"/>
              <a:t> Validation</a:t>
            </a:r>
            <a:br>
              <a:rPr lang="en-US" dirty="0"/>
            </a:br>
            <a:endParaRPr lang="en-US" dirty="0"/>
          </a:p>
        </p:txBody>
      </p:sp>
      <p:sp>
        <p:nvSpPr>
          <p:cNvPr id="4" name="Content Placeholder 3">
            <a:extLst>
              <a:ext uri="{FF2B5EF4-FFF2-40B4-BE49-F238E27FC236}">
                <a16:creationId xmlns:a16="http://schemas.microsoft.com/office/drawing/2014/main" id="{E55AA47F-60DA-BF86-0AFD-C89E031B92CB}"/>
              </a:ext>
            </a:extLst>
          </p:cNvPr>
          <p:cNvSpPr>
            <a:spLocks noGrp="1"/>
          </p:cNvSpPr>
          <p:nvPr>
            <p:ph idx="1"/>
          </p:nvPr>
        </p:nvSpPr>
        <p:spPr/>
        <p:txBody>
          <a:bodyPr/>
          <a:lstStyle/>
          <a:p>
            <a:r>
              <a:rPr lang="en-US" dirty="0"/>
              <a:t>(A) Mobile number that starts with 8 or 9 and total number of digits are 10.</a:t>
            </a:r>
          </a:p>
          <a:p>
            <a:r>
              <a:rPr lang="en-US" dirty="0"/>
              <a:t>(B)Write a </a:t>
            </a:r>
            <a:r>
              <a:rPr lang="en-US" dirty="0" err="1"/>
              <a:t>regix</a:t>
            </a:r>
            <a:r>
              <a:rPr lang="en-US" dirty="0"/>
              <a:t> starts with Upper case and end with lower case ,in between only one numeric digit is </a:t>
            </a:r>
            <a:r>
              <a:rPr lang="en-US" dirty="0" err="1"/>
              <a:t>allowed,length</a:t>
            </a:r>
            <a:r>
              <a:rPr lang="en-US" dirty="0"/>
              <a:t> of characters is not </a:t>
            </a:r>
            <a:r>
              <a:rPr lang="en-US" dirty="0" err="1"/>
              <a:t>limited.Valid</a:t>
            </a:r>
            <a:r>
              <a:rPr lang="en-US" dirty="0"/>
              <a:t> string is ‘Testing2dasa’</a:t>
            </a:r>
          </a:p>
          <a:p>
            <a:r>
              <a:rPr lang="en-US" dirty="0"/>
              <a:t>(C) </a:t>
            </a:r>
            <a:r>
              <a:rPr lang="en-US" dirty="0" err="1"/>
              <a:t>Regix</a:t>
            </a:r>
            <a:r>
              <a:rPr lang="en-US" dirty="0"/>
              <a:t> Operation for only Emails , Example of valid string is Arham@gmail.com</a:t>
            </a:r>
          </a:p>
          <a:p>
            <a:br>
              <a:rPr lang="en-US" dirty="0"/>
            </a:br>
            <a:endParaRPr lang="en-US" dirty="0"/>
          </a:p>
        </p:txBody>
      </p:sp>
    </p:spTree>
    <p:extLst>
      <p:ext uri="{BB962C8B-B14F-4D97-AF65-F5344CB8AC3E}">
        <p14:creationId xmlns:p14="http://schemas.microsoft.com/office/powerpoint/2010/main" val="3357676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685800"/>
            <a:ext cx="8229600" cy="5321491"/>
          </a:xfrm>
        </p:spPr>
        <p:txBody>
          <a:bodyPr>
            <a:normAutofit/>
          </a:bodyPr>
          <a:lstStyle/>
          <a:p>
            <a:endParaRPr lang="en-US" sz="2800" b="1" dirty="0"/>
          </a:p>
          <a:p>
            <a:r>
              <a:rPr lang="en-US" b="0" i="0" dirty="0">
                <a:solidFill>
                  <a:srgbClr val="414141"/>
                </a:solidFill>
                <a:effectLst/>
                <a:latin typeface="-apple-system"/>
              </a:rPr>
              <a:t>Regular Expressions, commonly known as "</a:t>
            </a:r>
            <a:r>
              <a:rPr lang="en-US" b="1" i="0" dirty="0">
                <a:solidFill>
                  <a:srgbClr val="414141"/>
                </a:solidFill>
                <a:effectLst/>
                <a:latin typeface="-apple-system"/>
              </a:rPr>
              <a:t>regex</a:t>
            </a:r>
            <a:r>
              <a:rPr lang="en-US" b="0" i="0" dirty="0">
                <a:solidFill>
                  <a:srgbClr val="414141"/>
                </a:solidFill>
                <a:effectLst/>
                <a:latin typeface="-apple-system"/>
              </a:rPr>
              <a:t>" or "</a:t>
            </a:r>
            <a:r>
              <a:rPr lang="en-US" b="1" i="0" dirty="0" err="1">
                <a:solidFill>
                  <a:srgbClr val="414141"/>
                </a:solidFill>
                <a:effectLst/>
                <a:latin typeface="-apple-system"/>
              </a:rPr>
              <a:t>RegExp</a:t>
            </a:r>
            <a:r>
              <a:rPr lang="en-US" b="0" i="0" dirty="0">
                <a:solidFill>
                  <a:srgbClr val="414141"/>
                </a:solidFill>
                <a:effectLst/>
                <a:latin typeface="-apple-system"/>
              </a:rPr>
              <a:t>", are a specially formatted text strings used to find patterns in text. Regular expressions are one of the most powerful tools available today for effective and efficient text processing and manipulations. For example, it can be used to </a:t>
            </a:r>
            <a:r>
              <a:rPr lang="en-US" b="1" i="0" dirty="0">
                <a:solidFill>
                  <a:srgbClr val="FF0000"/>
                </a:solidFill>
                <a:effectLst/>
                <a:latin typeface="-apple-system"/>
              </a:rPr>
              <a:t>verify</a:t>
            </a:r>
            <a:r>
              <a:rPr lang="en-US" b="0" i="0" dirty="0">
                <a:solidFill>
                  <a:srgbClr val="414141"/>
                </a:solidFill>
                <a:effectLst/>
                <a:latin typeface="-apple-system"/>
              </a:rPr>
              <a:t> whether the format of data i.e. name, email, phone number</a:t>
            </a:r>
            <a:r>
              <a:rPr lang="en-US" dirty="0">
                <a:solidFill>
                  <a:srgbClr val="414141"/>
                </a:solidFill>
                <a:latin typeface="-apple-system"/>
              </a:rPr>
              <a:t>.</a:t>
            </a:r>
            <a:endParaRPr lang="en-US" dirty="0"/>
          </a:p>
        </p:txBody>
      </p:sp>
      <p:sp>
        <p:nvSpPr>
          <p:cNvPr id="2" name="Title 1"/>
          <p:cNvSpPr>
            <a:spLocks noGrp="1"/>
          </p:cNvSpPr>
          <p:nvPr>
            <p:ph type="title"/>
          </p:nvPr>
        </p:nvSpPr>
        <p:spPr>
          <a:xfrm>
            <a:off x="457200" y="274638"/>
            <a:ext cx="8229600" cy="715962"/>
          </a:xfrm>
        </p:spPr>
        <p:txBody>
          <a:bodyPr>
            <a:normAutofit fontScale="90000"/>
          </a:bodyPr>
          <a:lstStyle/>
          <a:p>
            <a:r>
              <a:rPr lang="en-US" sz="4400" b="1" dirty="0" err="1"/>
              <a:t>Javascript</a:t>
            </a:r>
            <a:r>
              <a:rPr lang="en-US" sz="4400" b="1" dirty="0"/>
              <a:t> </a:t>
            </a:r>
            <a:r>
              <a:rPr lang="en-US" sz="4400" b="1" dirty="0" err="1"/>
              <a:t>Regix</a:t>
            </a:r>
            <a:r>
              <a:rPr lang="en-US" sz="4400" b="1" dirty="0"/>
              <a:t> Validation</a:t>
            </a:r>
            <a:br>
              <a:rPr lang="en-US" dirty="0"/>
            </a:br>
            <a:endParaRPr lang="en-US" dirty="0"/>
          </a:p>
        </p:txBody>
      </p:sp>
    </p:spTree>
    <p:extLst>
      <p:ext uri="{BB962C8B-B14F-4D97-AF65-F5344CB8AC3E}">
        <p14:creationId xmlns:p14="http://schemas.microsoft.com/office/powerpoint/2010/main" val="1321513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685800"/>
            <a:ext cx="8229600" cy="5321491"/>
          </a:xfrm>
        </p:spPr>
        <p:txBody>
          <a:bodyPr>
            <a:normAutofit/>
          </a:bodyPr>
          <a:lstStyle/>
          <a:p>
            <a:r>
              <a:rPr lang="en-US" dirty="0"/>
              <a:t>The regular expression consists of a pattern enclosed between slashes /. For example,</a:t>
            </a:r>
          </a:p>
          <a:p>
            <a:pPr marL="109728" indent="0">
              <a:buNone/>
            </a:pPr>
            <a:endParaRPr lang="en-US" dirty="0"/>
          </a:p>
          <a:p>
            <a:r>
              <a:rPr lang="en-US" dirty="0"/>
              <a:t>var </a:t>
            </a:r>
            <a:r>
              <a:rPr lang="en-US" dirty="0" err="1"/>
              <a:t>regularExp</a:t>
            </a:r>
            <a:r>
              <a:rPr lang="en-US" dirty="0"/>
              <a:t> = /</a:t>
            </a:r>
            <a:r>
              <a:rPr lang="en-US" dirty="0" err="1"/>
              <a:t>abc</a:t>
            </a:r>
            <a:r>
              <a:rPr lang="en-US" dirty="0"/>
              <a:t>/;</a:t>
            </a:r>
          </a:p>
        </p:txBody>
      </p:sp>
      <p:sp>
        <p:nvSpPr>
          <p:cNvPr id="2" name="Title 1"/>
          <p:cNvSpPr>
            <a:spLocks noGrp="1"/>
          </p:cNvSpPr>
          <p:nvPr>
            <p:ph type="title"/>
          </p:nvPr>
        </p:nvSpPr>
        <p:spPr>
          <a:xfrm>
            <a:off x="457200" y="274638"/>
            <a:ext cx="8229600" cy="715962"/>
          </a:xfrm>
        </p:spPr>
        <p:txBody>
          <a:bodyPr>
            <a:normAutofit fontScale="90000"/>
          </a:bodyPr>
          <a:lstStyle/>
          <a:p>
            <a:r>
              <a:rPr lang="en-US" sz="4400" b="1" dirty="0" err="1"/>
              <a:t>Javascript</a:t>
            </a:r>
            <a:r>
              <a:rPr lang="en-US" sz="4400" b="1" dirty="0"/>
              <a:t> </a:t>
            </a:r>
            <a:r>
              <a:rPr lang="en-US" sz="4400" b="1" dirty="0" err="1"/>
              <a:t>Regix</a:t>
            </a:r>
            <a:r>
              <a:rPr lang="en-US" sz="4400" b="1" dirty="0"/>
              <a:t> Validation</a:t>
            </a:r>
            <a:br>
              <a:rPr lang="en-US" dirty="0"/>
            </a:br>
            <a:endParaRPr lang="en-US" dirty="0"/>
          </a:p>
        </p:txBody>
      </p:sp>
    </p:spTree>
    <p:extLst>
      <p:ext uri="{BB962C8B-B14F-4D97-AF65-F5344CB8AC3E}">
        <p14:creationId xmlns:p14="http://schemas.microsoft.com/office/powerpoint/2010/main" val="1475699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EDD4C42-F3D2-E9FC-C9C6-7497731DFA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85800"/>
            <a:ext cx="9144000" cy="6172200"/>
          </a:xfrm>
        </p:spPr>
      </p:pic>
      <p:sp>
        <p:nvSpPr>
          <p:cNvPr id="2" name="Title 1"/>
          <p:cNvSpPr>
            <a:spLocks noGrp="1"/>
          </p:cNvSpPr>
          <p:nvPr>
            <p:ph type="title"/>
          </p:nvPr>
        </p:nvSpPr>
        <p:spPr>
          <a:xfrm>
            <a:off x="457200" y="274638"/>
            <a:ext cx="8229600" cy="715962"/>
          </a:xfrm>
        </p:spPr>
        <p:txBody>
          <a:bodyPr>
            <a:normAutofit fontScale="90000"/>
          </a:bodyPr>
          <a:lstStyle/>
          <a:p>
            <a:r>
              <a:rPr lang="en-US" sz="4400" b="1" dirty="0"/>
              <a:t>     </a:t>
            </a:r>
            <a:r>
              <a:rPr lang="en-US" sz="4400" b="1" dirty="0" err="1"/>
              <a:t>Javascript</a:t>
            </a:r>
            <a:r>
              <a:rPr lang="en-US" sz="4400" b="1" dirty="0"/>
              <a:t> </a:t>
            </a:r>
            <a:r>
              <a:rPr lang="en-US" sz="4400" b="1" dirty="0" err="1"/>
              <a:t>Regix</a:t>
            </a:r>
            <a:r>
              <a:rPr lang="en-US" sz="4400" b="1" dirty="0"/>
              <a:t> Validation</a:t>
            </a:r>
            <a:br>
              <a:rPr lang="en-US" dirty="0"/>
            </a:br>
            <a:endParaRPr lang="en-US" dirty="0"/>
          </a:p>
        </p:txBody>
      </p:sp>
    </p:spTree>
    <p:extLst>
      <p:ext uri="{BB962C8B-B14F-4D97-AF65-F5344CB8AC3E}">
        <p14:creationId xmlns:p14="http://schemas.microsoft.com/office/powerpoint/2010/main" val="3032267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4400" b="1" dirty="0"/>
              <a:t>     </a:t>
            </a:r>
            <a:r>
              <a:rPr lang="en-US" sz="4400" b="1" dirty="0" err="1"/>
              <a:t>Javascript</a:t>
            </a:r>
            <a:r>
              <a:rPr lang="en-US" sz="4400" b="1" dirty="0"/>
              <a:t> </a:t>
            </a:r>
            <a:r>
              <a:rPr lang="en-US" sz="4400" b="1" dirty="0" err="1"/>
              <a:t>Regix</a:t>
            </a:r>
            <a:r>
              <a:rPr lang="en-US" sz="4400" b="1" dirty="0"/>
              <a:t> Validation</a:t>
            </a:r>
            <a:br>
              <a:rPr lang="en-US" dirty="0"/>
            </a:br>
            <a:endParaRPr lang="en-US" dirty="0"/>
          </a:p>
        </p:txBody>
      </p:sp>
      <p:pic>
        <p:nvPicPr>
          <p:cNvPr id="8" name="Content Placeholder 7">
            <a:extLst>
              <a:ext uri="{FF2B5EF4-FFF2-40B4-BE49-F238E27FC236}">
                <a16:creationId xmlns:a16="http://schemas.microsoft.com/office/drawing/2014/main" id="{B30DC471-053D-AAA0-80A3-79BFF1CBB0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7394" y="1143000"/>
            <a:ext cx="7529212" cy="3969027"/>
          </a:xfrm>
        </p:spPr>
      </p:pic>
    </p:spTree>
    <p:extLst>
      <p:ext uri="{BB962C8B-B14F-4D97-AF65-F5344CB8AC3E}">
        <p14:creationId xmlns:p14="http://schemas.microsoft.com/office/powerpoint/2010/main" val="29736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4400" b="1" dirty="0"/>
              <a:t>     </a:t>
            </a:r>
            <a:r>
              <a:rPr lang="en-US" sz="4400" b="1" dirty="0" err="1"/>
              <a:t>Javascript</a:t>
            </a:r>
            <a:r>
              <a:rPr lang="en-US" sz="4400" b="1" dirty="0"/>
              <a:t> </a:t>
            </a:r>
            <a:r>
              <a:rPr lang="en-US" sz="4400" b="1" dirty="0" err="1"/>
              <a:t>Regix</a:t>
            </a:r>
            <a:r>
              <a:rPr lang="en-US" sz="4400" b="1" dirty="0"/>
              <a:t> Validation</a:t>
            </a:r>
            <a:br>
              <a:rPr lang="en-US" dirty="0"/>
            </a:br>
            <a:endParaRPr lang="en-US" dirty="0"/>
          </a:p>
        </p:txBody>
      </p:sp>
      <p:pic>
        <p:nvPicPr>
          <p:cNvPr id="6" name="Content Placeholder 5">
            <a:extLst>
              <a:ext uri="{FF2B5EF4-FFF2-40B4-BE49-F238E27FC236}">
                <a16:creationId xmlns:a16="http://schemas.microsoft.com/office/drawing/2014/main" id="{43CA0A68-B56A-ED2B-BAB3-8F613D6E00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0239" y="1143000"/>
            <a:ext cx="7643522" cy="4419599"/>
          </a:xfrm>
        </p:spPr>
      </p:pic>
    </p:spTree>
    <p:extLst>
      <p:ext uri="{BB962C8B-B14F-4D97-AF65-F5344CB8AC3E}">
        <p14:creationId xmlns:p14="http://schemas.microsoft.com/office/powerpoint/2010/main" val="74168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4400" b="1" dirty="0"/>
              <a:t>     </a:t>
            </a:r>
            <a:r>
              <a:rPr lang="en-US" sz="4400" b="1" dirty="0" err="1"/>
              <a:t>Javascript</a:t>
            </a:r>
            <a:r>
              <a:rPr lang="en-US" sz="4400" b="1" dirty="0"/>
              <a:t> </a:t>
            </a:r>
            <a:r>
              <a:rPr lang="en-US" sz="4400" b="1" dirty="0" err="1"/>
              <a:t>Regix</a:t>
            </a:r>
            <a:r>
              <a:rPr lang="en-US" sz="4400" b="1" dirty="0"/>
              <a:t> Validation</a:t>
            </a:r>
            <a:br>
              <a:rPr lang="en-US" dirty="0"/>
            </a:br>
            <a:endParaRPr lang="en-US" dirty="0"/>
          </a:p>
        </p:txBody>
      </p:sp>
      <p:sp>
        <p:nvSpPr>
          <p:cNvPr id="4" name="Content Placeholder 3">
            <a:extLst>
              <a:ext uri="{FF2B5EF4-FFF2-40B4-BE49-F238E27FC236}">
                <a16:creationId xmlns:a16="http://schemas.microsoft.com/office/drawing/2014/main" id="{E55AA47F-60DA-BF86-0AFD-C89E031B92CB}"/>
              </a:ext>
            </a:extLst>
          </p:cNvPr>
          <p:cNvSpPr>
            <a:spLocks noGrp="1"/>
          </p:cNvSpPr>
          <p:nvPr>
            <p:ph idx="1"/>
          </p:nvPr>
        </p:nvSpPr>
        <p:spPr/>
        <p:txBody>
          <a:bodyPr/>
          <a:lstStyle/>
          <a:p>
            <a:pPr algn="l"/>
            <a:r>
              <a:rPr lang="en-US" b="1" i="0" dirty="0" err="1">
                <a:solidFill>
                  <a:srgbClr val="25265E"/>
                </a:solidFill>
                <a:effectLst/>
                <a:latin typeface="euclid_circular_a"/>
              </a:rPr>
              <a:t>MetaCharacters</a:t>
            </a:r>
            <a:endParaRPr lang="en-US" b="1" i="0" dirty="0">
              <a:solidFill>
                <a:srgbClr val="25265E"/>
              </a:solidFill>
              <a:effectLst/>
              <a:latin typeface="euclid_circular_a"/>
            </a:endParaRPr>
          </a:p>
          <a:p>
            <a:pPr algn="l"/>
            <a:r>
              <a:rPr lang="en-US" b="0" i="0" dirty="0">
                <a:effectLst/>
                <a:latin typeface="euclid_circular_a"/>
              </a:rPr>
              <a:t>Metacharacters are characters that are interpreted in a special way by a </a:t>
            </a:r>
            <a:r>
              <a:rPr lang="en-US" b="0" i="0" dirty="0" err="1">
                <a:effectLst/>
                <a:latin typeface="euclid_circular_a"/>
              </a:rPr>
              <a:t>RegEx</a:t>
            </a:r>
            <a:r>
              <a:rPr lang="en-US" b="0" i="0" dirty="0">
                <a:effectLst/>
                <a:latin typeface="euclid_circular_a"/>
              </a:rPr>
              <a:t> engine. Here's a list of metacharacters:</a:t>
            </a:r>
          </a:p>
          <a:p>
            <a:pPr algn="l"/>
            <a:r>
              <a:rPr lang="en-US" b="0" i="0" dirty="0">
                <a:effectLst/>
                <a:latin typeface="euclid_circular_a"/>
              </a:rPr>
              <a:t>. * ? + [ ] ( ) { } ^ $ | \</a:t>
            </a:r>
          </a:p>
          <a:p>
            <a:pPr marL="109728" indent="0">
              <a:buNone/>
            </a:pPr>
            <a:br>
              <a:rPr lang="en-US" dirty="0"/>
            </a:br>
            <a:endParaRPr lang="en-US" dirty="0"/>
          </a:p>
        </p:txBody>
      </p:sp>
    </p:spTree>
    <p:extLst>
      <p:ext uri="{BB962C8B-B14F-4D97-AF65-F5344CB8AC3E}">
        <p14:creationId xmlns:p14="http://schemas.microsoft.com/office/powerpoint/2010/main" val="2123771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4400" b="1" dirty="0"/>
              <a:t>     </a:t>
            </a:r>
            <a:r>
              <a:rPr lang="en-US" sz="4400" b="1" dirty="0" err="1"/>
              <a:t>Javascript</a:t>
            </a:r>
            <a:r>
              <a:rPr lang="en-US" sz="4400" b="1" dirty="0"/>
              <a:t> </a:t>
            </a:r>
            <a:r>
              <a:rPr lang="en-US" sz="4400" b="1" dirty="0" err="1"/>
              <a:t>Regix</a:t>
            </a:r>
            <a:r>
              <a:rPr lang="en-US" sz="4400" b="1" dirty="0"/>
              <a:t> Validation</a:t>
            </a:r>
            <a:br>
              <a:rPr lang="en-US" dirty="0"/>
            </a:br>
            <a:endParaRPr lang="en-US" dirty="0"/>
          </a:p>
        </p:txBody>
      </p:sp>
      <p:sp>
        <p:nvSpPr>
          <p:cNvPr id="4" name="Content Placeholder 3">
            <a:extLst>
              <a:ext uri="{FF2B5EF4-FFF2-40B4-BE49-F238E27FC236}">
                <a16:creationId xmlns:a16="http://schemas.microsoft.com/office/drawing/2014/main" id="{E55AA47F-60DA-BF86-0AFD-C89E031B92CB}"/>
              </a:ext>
            </a:extLst>
          </p:cNvPr>
          <p:cNvSpPr>
            <a:spLocks noGrp="1"/>
          </p:cNvSpPr>
          <p:nvPr>
            <p:ph idx="1"/>
          </p:nvPr>
        </p:nvSpPr>
        <p:spPr/>
        <p:txBody>
          <a:bodyPr/>
          <a:lstStyle/>
          <a:p>
            <a:br>
              <a:rPr lang="en-US" dirty="0"/>
            </a:br>
            <a:endParaRPr lang="en-US" dirty="0"/>
          </a:p>
        </p:txBody>
      </p:sp>
      <p:pic>
        <p:nvPicPr>
          <p:cNvPr id="11" name="Picture 10">
            <a:extLst>
              <a:ext uri="{FF2B5EF4-FFF2-40B4-BE49-F238E27FC236}">
                <a16:creationId xmlns:a16="http://schemas.microsoft.com/office/drawing/2014/main" id="{2344265F-1293-37B5-EB35-27B003453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295400"/>
            <a:ext cx="6248400" cy="3428999"/>
          </a:xfrm>
          <a:prstGeom prst="rect">
            <a:avLst/>
          </a:prstGeom>
        </p:spPr>
      </p:pic>
    </p:spTree>
    <p:extLst>
      <p:ext uri="{BB962C8B-B14F-4D97-AF65-F5344CB8AC3E}">
        <p14:creationId xmlns:p14="http://schemas.microsoft.com/office/powerpoint/2010/main" val="2378405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4400" b="1" dirty="0"/>
              <a:t>     </a:t>
            </a:r>
            <a:r>
              <a:rPr lang="en-US" sz="4400" b="1" dirty="0" err="1"/>
              <a:t>Javascript</a:t>
            </a:r>
            <a:r>
              <a:rPr lang="en-US" sz="4400" b="1" dirty="0"/>
              <a:t> </a:t>
            </a:r>
            <a:r>
              <a:rPr lang="en-US" sz="4400" b="1" dirty="0" err="1"/>
              <a:t>Regix</a:t>
            </a:r>
            <a:r>
              <a:rPr lang="en-US" sz="4400" b="1" dirty="0"/>
              <a:t> Validation</a:t>
            </a:r>
            <a:br>
              <a:rPr lang="en-US" dirty="0"/>
            </a:br>
            <a:endParaRPr lang="en-US" dirty="0"/>
          </a:p>
        </p:txBody>
      </p:sp>
      <p:sp>
        <p:nvSpPr>
          <p:cNvPr id="4" name="Content Placeholder 3">
            <a:extLst>
              <a:ext uri="{FF2B5EF4-FFF2-40B4-BE49-F238E27FC236}">
                <a16:creationId xmlns:a16="http://schemas.microsoft.com/office/drawing/2014/main" id="{E55AA47F-60DA-BF86-0AFD-C89E031B92CB}"/>
              </a:ext>
            </a:extLst>
          </p:cNvPr>
          <p:cNvSpPr>
            <a:spLocks noGrp="1"/>
          </p:cNvSpPr>
          <p:nvPr>
            <p:ph idx="1"/>
          </p:nvPr>
        </p:nvSpPr>
        <p:spPr/>
        <p:txBody>
          <a:bodyPr/>
          <a:lstStyle/>
          <a:p>
            <a:br>
              <a:rPr lang="en-US" dirty="0"/>
            </a:br>
            <a:endParaRPr lang="en-US" dirty="0"/>
          </a:p>
        </p:txBody>
      </p:sp>
      <p:pic>
        <p:nvPicPr>
          <p:cNvPr id="5" name="Picture 4">
            <a:extLst>
              <a:ext uri="{FF2B5EF4-FFF2-40B4-BE49-F238E27FC236}">
                <a16:creationId xmlns:a16="http://schemas.microsoft.com/office/drawing/2014/main" id="{A4DAD0D9-B7CC-D9BC-F7DF-23D48B98F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0820"/>
            <a:ext cx="8686800" cy="6077180"/>
          </a:xfrm>
          <a:prstGeom prst="rect">
            <a:avLst/>
          </a:prstGeom>
        </p:spPr>
      </p:pic>
    </p:spTree>
    <p:extLst>
      <p:ext uri="{BB962C8B-B14F-4D97-AF65-F5344CB8AC3E}">
        <p14:creationId xmlns:p14="http://schemas.microsoft.com/office/powerpoint/2010/main" val="20385209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2986</TotalTime>
  <Words>285</Words>
  <Application>Microsoft Office PowerPoint</Application>
  <PresentationFormat>On-screen Show (4:3)</PresentationFormat>
  <Paragraphs>37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euclid_circular_a</vt:lpstr>
      <vt:lpstr>Lucida Sans Unicode</vt:lpstr>
      <vt:lpstr>Verdana</vt:lpstr>
      <vt:lpstr>Wingdings 2</vt:lpstr>
      <vt:lpstr>Wingdings 3</vt:lpstr>
      <vt:lpstr>Concourse</vt:lpstr>
      <vt:lpstr>Web Engineering</vt:lpstr>
      <vt:lpstr>Javascript Regix Validation </vt:lpstr>
      <vt:lpstr>Javascript Regix Validation </vt:lpstr>
      <vt:lpstr>     Javascript Regix Validation </vt:lpstr>
      <vt:lpstr>     Javascript Regix Validation </vt:lpstr>
      <vt:lpstr>     Javascript Regix Validation </vt:lpstr>
      <vt:lpstr>     Javascript Regix Validation </vt:lpstr>
      <vt:lpstr>     Javascript Regix Validation </vt:lpstr>
      <vt:lpstr>     Javascript Regix Validation </vt:lpstr>
      <vt:lpstr>     Javascript Regix Validation </vt:lpstr>
      <vt:lpstr>     Javascript Regix Validation </vt:lpstr>
      <vt:lpstr>     Javascript Regix Validation </vt:lpstr>
      <vt:lpstr>     Javascript Regix Validation </vt:lpstr>
      <vt:lpstr>     Javascript Regix Validation </vt:lpstr>
      <vt:lpstr>     Practise Examples Validation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Engineering</dc:title>
  <dc:creator>kirmat</dc:creator>
  <cp:lastModifiedBy>Muhammad Arham Tariq</cp:lastModifiedBy>
  <cp:revision>117</cp:revision>
  <dcterms:created xsi:type="dcterms:W3CDTF">2012-10-18T15:53:58Z</dcterms:created>
  <dcterms:modified xsi:type="dcterms:W3CDTF">2022-11-25T09:40:04Z</dcterms:modified>
</cp:coreProperties>
</file>