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aleway"/>
      <p:regular r:id="rId14"/>
      <p:bold r:id="rId15"/>
      <p:italic r:id="rId16"/>
      <p:boldItalic r:id="rId17"/>
    </p:embeddedFont>
    <p:embeddedFont>
      <p:font typeface="Roboto"/>
      <p:regular r:id="rId18"/>
      <p:bold r:id="rId19"/>
      <p:italic r:id="rId20"/>
      <p:boldItalic r:id="rId21"/>
    </p:embeddedFont>
    <p:embeddedFont>
      <p:font typeface="Fira Sans Extra Condensed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FiraSansExtraCondensedMedium-regular.fntdata"/><Relationship Id="rId21" Type="http://schemas.openxmlformats.org/officeDocument/2006/relationships/font" Target="fonts/Roboto-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FiraSansExtraCondense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1e63b7e02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1e63b7e02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1e63b7e02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1e63b7e02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1e9a576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1e9a576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1e63b7e02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1e63b7e02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2">
    <p:bg>
      <p:bgPr>
        <a:solidFill>
          <a:srgbClr val="3C48E6"/>
        </a:solidFill>
      </p:bgPr>
    </p:bg>
    <p:spTree>
      <p:nvGrpSpPr>
        <p:cNvPr id="59" name="Shape 59"/>
        <p:cNvGrpSpPr/>
        <p:nvPr/>
      </p:nvGrpSpPr>
      <p:grpSpPr>
        <a:xfrm>
          <a:off x="0" y="0"/>
          <a:ext cx="0" cy="0"/>
          <a:chOff x="0" y="0"/>
          <a:chExt cx="0" cy="0"/>
        </a:xfrm>
      </p:grpSpPr>
      <p:sp>
        <p:nvSpPr>
          <p:cNvPr id="60" name="Google Shape;60;p13"/>
          <p:cNvSpPr txBox="1"/>
          <p:nvPr>
            <p:ph idx="1" type="subTitle"/>
          </p:nvPr>
        </p:nvSpPr>
        <p:spPr>
          <a:xfrm>
            <a:off x="1202350" y="1976373"/>
            <a:ext cx="2048400" cy="792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61" name="Google Shape;61;p13"/>
          <p:cNvSpPr txBox="1"/>
          <p:nvPr>
            <p:ph type="ctrTitle"/>
          </p:nvPr>
        </p:nvSpPr>
        <p:spPr>
          <a:xfrm>
            <a:off x="1202350" y="1568400"/>
            <a:ext cx="2048400" cy="3006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sz="1800">
                <a:solidFill>
                  <a:schemeClr val="dk1"/>
                </a:solidFill>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62" name="Google Shape;62;p13"/>
          <p:cNvSpPr txBox="1"/>
          <p:nvPr>
            <p:ph idx="2" type="subTitle"/>
          </p:nvPr>
        </p:nvSpPr>
        <p:spPr>
          <a:xfrm>
            <a:off x="3799850" y="1976373"/>
            <a:ext cx="2044500" cy="792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63" name="Google Shape;63;p13"/>
          <p:cNvSpPr txBox="1"/>
          <p:nvPr>
            <p:ph idx="3" type="ctrTitle"/>
          </p:nvPr>
        </p:nvSpPr>
        <p:spPr>
          <a:xfrm>
            <a:off x="3799849" y="1567800"/>
            <a:ext cx="20445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sz="1800">
                <a:solidFill>
                  <a:schemeClr val="dk1"/>
                </a:solidFill>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64" name="Google Shape;64;p13"/>
          <p:cNvSpPr txBox="1"/>
          <p:nvPr>
            <p:ph idx="4" type="subTitle"/>
          </p:nvPr>
        </p:nvSpPr>
        <p:spPr>
          <a:xfrm>
            <a:off x="6393450" y="1976373"/>
            <a:ext cx="2044500" cy="792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65" name="Google Shape;65;p13"/>
          <p:cNvSpPr txBox="1"/>
          <p:nvPr>
            <p:ph idx="5" type="ctrTitle"/>
          </p:nvPr>
        </p:nvSpPr>
        <p:spPr>
          <a:xfrm>
            <a:off x="6393447" y="1567800"/>
            <a:ext cx="20445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sz="1800">
                <a:solidFill>
                  <a:schemeClr val="dk1"/>
                </a:solidFill>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66" name="Google Shape;66;p13"/>
          <p:cNvSpPr txBox="1"/>
          <p:nvPr>
            <p:ph idx="6" type="subTitle"/>
          </p:nvPr>
        </p:nvSpPr>
        <p:spPr>
          <a:xfrm>
            <a:off x="1202325" y="3450650"/>
            <a:ext cx="2048400" cy="792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67" name="Google Shape;67;p13"/>
          <p:cNvSpPr txBox="1"/>
          <p:nvPr>
            <p:ph idx="7" type="ctrTitle"/>
          </p:nvPr>
        </p:nvSpPr>
        <p:spPr>
          <a:xfrm>
            <a:off x="1202325" y="3050063"/>
            <a:ext cx="20484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sz="1800">
                <a:solidFill>
                  <a:schemeClr val="dk1"/>
                </a:solidFill>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68" name="Google Shape;68;p13"/>
          <p:cNvSpPr txBox="1"/>
          <p:nvPr>
            <p:ph idx="8" type="subTitle"/>
          </p:nvPr>
        </p:nvSpPr>
        <p:spPr>
          <a:xfrm>
            <a:off x="3799825" y="3450650"/>
            <a:ext cx="2044500" cy="792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69" name="Google Shape;69;p13"/>
          <p:cNvSpPr txBox="1"/>
          <p:nvPr>
            <p:ph idx="9" type="ctrTitle"/>
          </p:nvPr>
        </p:nvSpPr>
        <p:spPr>
          <a:xfrm>
            <a:off x="3797874" y="3050063"/>
            <a:ext cx="20484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sz="1800">
                <a:solidFill>
                  <a:schemeClr val="dk1"/>
                </a:solidFill>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70" name="Google Shape;70;p13"/>
          <p:cNvSpPr txBox="1"/>
          <p:nvPr>
            <p:ph idx="13" type="subTitle"/>
          </p:nvPr>
        </p:nvSpPr>
        <p:spPr>
          <a:xfrm>
            <a:off x="6393425" y="3450650"/>
            <a:ext cx="2048400" cy="792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71" name="Google Shape;71;p13"/>
          <p:cNvSpPr txBox="1"/>
          <p:nvPr>
            <p:ph idx="14" type="ctrTitle"/>
          </p:nvPr>
        </p:nvSpPr>
        <p:spPr>
          <a:xfrm>
            <a:off x="6393422" y="3050063"/>
            <a:ext cx="2044500" cy="301800"/>
          </a:xfrm>
          <a:prstGeom prst="rect">
            <a:avLst/>
          </a:prstGeom>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1600"/>
              <a:buNone/>
              <a:defRPr sz="1800">
                <a:solidFill>
                  <a:schemeClr val="dk1"/>
                </a:solidFill>
              </a:defRPr>
            </a:lvl1pPr>
            <a:lvl2pPr lvl="1"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2pPr>
            <a:lvl3pPr lvl="2"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3pPr>
            <a:lvl4pPr lvl="3"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4pPr>
            <a:lvl5pPr lvl="4"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5pPr>
            <a:lvl6pPr lvl="5"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6pPr>
            <a:lvl7pPr lvl="6"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7pPr>
            <a:lvl8pPr lvl="7"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8pPr>
            <a:lvl9pPr lvl="8" rtl="0">
              <a:spcBef>
                <a:spcPts val="0"/>
              </a:spcBef>
              <a:spcAft>
                <a:spcPts val="0"/>
              </a:spcAft>
              <a:buClr>
                <a:schemeClr val="dk1"/>
              </a:buClr>
              <a:buSzPts val="1600"/>
              <a:buFont typeface="Raleway"/>
              <a:buNone/>
              <a:defRPr b="1" sz="1600">
                <a:solidFill>
                  <a:schemeClr val="dk1"/>
                </a:solidFill>
                <a:latin typeface="Raleway"/>
                <a:ea typeface="Raleway"/>
                <a:cs typeface="Raleway"/>
                <a:sym typeface="Raleway"/>
              </a:defRPr>
            </a:lvl9pPr>
          </a:lstStyle>
          <a:p/>
        </p:txBody>
      </p:sp>
      <p:sp>
        <p:nvSpPr>
          <p:cNvPr id="72" name="Google Shape;72;p13"/>
          <p:cNvSpPr txBox="1"/>
          <p:nvPr>
            <p:ph hasCustomPrompt="1" idx="15" type="title"/>
          </p:nvPr>
        </p:nvSpPr>
        <p:spPr>
          <a:xfrm>
            <a:off x="745138" y="1567800"/>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3"/>
          <p:cNvSpPr txBox="1"/>
          <p:nvPr>
            <p:ph hasCustomPrompt="1" idx="16" type="title"/>
          </p:nvPr>
        </p:nvSpPr>
        <p:spPr>
          <a:xfrm>
            <a:off x="745125" y="3050063"/>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3"/>
          <p:cNvSpPr txBox="1"/>
          <p:nvPr>
            <p:ph hasCustomPrompt="1" idx="17" type="title"/>
          </p:nvPr>
        </p:nvSpPr>
        <p:spPr>
          <a:xfrm>
            <a:off x="3340694" y="1567800"/>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p:nvPr>
            <p:ph hasCustomPrompt="1" idx="18" type="title"/>
          </p:nvPr>
        </p:nvSpPr>
        <p:spPr>
          <a:xfrm>
            <a:off x="3340675" y="3050063"/>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3"/>
          <p:cNvSpPr txBox="1"/>
          <p:nvPr>
            <p:ph hasCustomPrompt="1" idx="19" type="title"/>
          </p:nvPr>
        </p:nvSpPr>
        <p:spPr>
          <a:xfrm>
            <a:off x="5936250" y="1567800"/>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3"/>
          <p:cNvSpPr txBox="1"/>
          <p:nvPr>
            <p:ph hasCustomPrompt="1" idx="20" type="title"/>
          </p:nvPr>
        </p:nvSpPr>
        <p:spPr>
          <a:xfrm>
            <a:off x="5936225" y="3050063"/>
            <a:ext cx="457200" cy="30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1800"/>
              <a:buFont typeface="Fira Sans Extra Condensed Medium"/>
              <a:buNone/>
              <a:defRPr sz="18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pic>
        <p:nvPicPr>
          <p:cNvPr id="78" name="Google Shape;78;p13"/>
          <p:cNvPicPr preferRelativeResize="0"/>
          <p:nvPr/>
        </p:nvPicPr>
        <p:blipFill rotWithShape="1">
          <a:blip r:embed="rId2">
            <a:alphaModFix/>
          </a:blip>
          <a:srcRect b="11582" l="24437" r="0" t="0"/>
          <a:stretch/>
        </p:blipFill>
        <p:spPr>
          <a:xfrm>
            <a:off x="0" y="3667075"/>
            <a:ext cx="1254549" cy="1476424"/>
          </a:xfrm>
          <a:prstGeom prst="rect">
            <a:avLst/>
          </a:prstGeom>
          <a:noFill/>
          <a:ln>
            <a:noFill/>
          </a:ln>
        </p:spPr>
      </p:pic>
      <p:pic>
        <p:nvPicPr>
          <p:cNvPr id="79" name="Google Shape;79;p13"/>
          <p:cNvPicPr preferRelativeResize="0"/>
          <p:nvPr/>
        </p:nvPicPr>
        <p:blipFill>
          <a:blip r:embed="rId2">
            <a:alphaModFix/>
          </a:blip>
          <a:stretch>
            <a:fillRect/>
          </a:stretch>
        </p:blipFill>
        <p:spPr>
          <a:xfrm rot="-7321382">
            <a:off x="7455308" y="376056"/>
            <a:ext cx="1294012" cy="1301563"/>
          </a:xfrm>
          <a:prstGeom prst="rect">
            <a:avLst/>
          </a:prstGeom>
          <a:noFill/>
          <a:ln>
            <a:noFill/>
          </a:ln>
        </p:spPr>
      </p:pic>
      <p:pic>
        <p:nvPicPr>
          <p:cNvPr id="80" name="Google Shape;80;p13"/>
          <p:cNvPicPr preferRelativeResize="0"/>
          <p:nvPr/>
        </p:nvPicPr>
        <p:blipFill>
          <a:blip r:embed="rId2">
            <a:alphaModFix/>
          </a:blip>
          <a:stretch>
            <a:fillRect/>
          </a:stretch>
        </p:blipFill>
        <p:spPr>
          <a:xfrm rot="-6475909">
            <a:off x="638726" y="593139"/>
            <a:ext cx="830472" cy="835321"/>
          </a:xfrm>
          <a:prstGeom prst="rect">
            <a:avLst/>
          </a:prstGeom>
          <a:noFill/>
          <a:ln>
            <a:noFill/>
          </a:ln>
        </p:spPr>
      </p:pic>
      <p:sp>
        <p:nvSpPr>
          <p:cNvPr id="81" name="Google Shape;81;p13"/>
          <p:cNvSpPr txBox="1"/>
          <p:nvPr>
            <p:ph idx="21" type="ctrTitle"/>
          </p:nvPr>
        </p:nvSpPr>
        <p:spPr>
          <a:xfrm>
            <a:off x="713100" y="374575"/>
            <a:ext cx="7717800" cy="525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3600"/>
              <a:buNone/>
              <a:defRPr sz="24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ctrTitle"/>
          </p:nvPr>
        </p:nvSpPr>
        <p:spPr>
          <a:xfrm>
            <a:off x="2893500" y="1659625"/>
            <a:ext cx="3357000" cy="832800"/>
          </a:xfrm>
          <a:prstGeom prst="rect">
            <a:avLst/>
          </a:prstGeom>
          <a:noFill/>
        </p:spPr>
        <p:txBody>
          <a:bodyPr anchorCtr="0" anchor="b" bIns="91425" lIns="91425" spcFirstLastPara="1" rIns="91425" wrap="square" tIns="91425">
            <a:normAutofit/>
          </a:bodyPr>
          <a:lstStyle/>
          <a:p>
            <a:pPr indent="0" lvl="0" marL="0" rtl="0" algn="ctr">
              <a:spcBef>
                <a:spcPts val="0"/>
              </a:spcBef>
              <a:spcAft>
                <a:spcPts val="0"/>
              </a:spcAft>
              <a:buNone/>
            </a:pPr>
            <a:r>
              <a:rPr lang="en"/>
              <a:t>Terrier Nest</a:t>
            </a:r>
            <a:endParaRPr/>
          </a:p>
        </p:txBody>
      </p:sp>
      <p:sp>
        <p:nvSpPr>
          <p:cNvPr id="87" name="Google Shape;87;p14"/>
          <p:cNvSpPr txBox="1"/>
          <p:nvPr>
            <p:ph idx="1" type="subTitle"/>
          </p:nvPr>
        </p:nvSpPr>
        <p:spPr>
          <a:xfrm>
            <a:off x="1857600" y="3056800"/>
            <a:ext cx="5428800" cy="11619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b="1" lang="en" sz="1400">
                <a:latin typeface="Times New Roman"/>
                <a:ea typeface="Times New Roman"/>
                <a:cs typeface="Times New Roman"/>
                <a:sym typeface="Times New Roman"/>
              </a:rPr>
              <a:t>Your Guide To BU Housing</a:t>
            </a:r>
            <a:endParaRPr b="1" sz="1400">
              <a:latin typeface="Times New Roman"/>
              <a:ea typeface="Times New Roman"/>
              <a:cs typeface="Times New Roman"/>
              <a:sym typeface="Times New Roman"/>
            </a:endParaRPr>
          </a:p>
          <a:p>
            <a:pPr indent="0" lvl="0" marL="0" rtl="0" algn="ctr">
              <a:spcBef>
                <a:spcPts val="0"/>
              </a:spcBef>
              <a:spcAft>
                <a:spcPts val="0"/>
              </a:spcAft>
              <a:buNone/>
            </a:pPr>
            <a:r>
              <a:t/>
            </a:r>
            <a:endParaRPr b="1" sz="1400">
              <a:latin typeface="Times New Roman"/>
              <a:ea typeface="Times New Roman"/>
              <a:cs typeface="Times New Roman"/>
              <a:sym typeface="Times New Roman"/>
            </a:endParaRPr>
          </a:p>
          <a:p>
            <a:pPr indent="0" lvl="0" marL="0" rtl="0" algn="ctr">
              <a:spcBef>
                <a:spcPts val="0"/>
              </a:spcBef>
              <a:spcAft>
                <a:spcPts val="0"/>
              </a:spcAft>
              <a:buNone/>
            </a:pPr>
            <a:r>
              <a:rPr b="1" lang="en" sz="1400">
                <a:latin typeface="Times New Roman"/>
                <a:ea typeface="Times New Roman"/>
                <a:cs typeface="Times New Roman"/>
                <a:sym typeface="Times New Roman"/>
              </a:rPr>
              <a:t>Made By: Syeda &amp; Emma</a:t>
            </a:r>
            <a:endParaRPr b="1"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5"/>
          <p:cNvPicPr preferRelativeResize="0"/>
          <p:nvPr/>
        </p:nvPicPr>
        <p:blipFill rotWithShape="1">
          <a:blip r:embed="rId3">
            <a:alphaModFix/>
          </a:blip>
          <a:srcRect b="7870" l="0" r="0" t="7862"/>
          <a:stretch/>
        </p:blipFill>
        <p:spPr>
          <a:xfrm>
            <a:off x="150" y="0"/>
            <a:ext cx="9144000" cy="5143501"/>
          </a:xfrm>
          <a:prstGeom prst="rect">
            <a:avLst/>
          </a:prstGeom>
          <a:noFill/>
          <a:ln>
            <a:noFill/>
          </a:ln>
        </p:spPr>
      </p:pic>
      <p:sp>
        <p:nvSpPr>
          <p:cNvPr id="93" name="Google Shape;93;p15"/>
          <p:cNvSpPr txBox="1"/>
          <p:nvPr>
            <p:ph type="title"/>
          </p:nvPr>
        </p:nvSpPr>
        <p:spPr>
          <a:xfrm>
            <a:off x="1777425" y="1274150"/>
            <a:ext cx="5803200" cy="2741100"/>
          </a:xfrm>
          <a:prstGeom prst="rect">
            <a:avLst/>
          </a:prstGeom>
          <a:solidFill>
            <a:srgbClr val="000000"/>
          </a:solidFill>
          <a:effectLst>
            <a:outerShdw rotWithShape="0" algn="bl">
              <a:srgbClr val="000000">
                <a:alpha val="0"/>
              </a:srgbClr>
            </a:outerShdw>
            <a:reflection blurRad="0" dir="5400000" dist="38100" endA="0" fadeDir="5400012" kx="0" rotWithShape="0" algn="bl" stA="0" stPos="0" sy="-100000" ky="0"/>
          </a:effectLst>
        </p:spPr>
        <p:txBody>
          <a:bodyPr anchorCtr="0" anchor="ctr" bIns="91425" lIns="91425" spcFirstLastPara="1" rIns="91425" wrap="square" tIns="91425">
            <a:normAutofit/>
          </a:bodyPr>
          <a:lstStyle/>
          <a:p>
            <a:pPr indent="0" lvl="0" marL="0" rtl="0" algn="ctr">
              <a:spcBef>
                <a:spcPts val="0"/>
              </a:spcBef>
              <a:spcAft>
                <a:spcPts val="0"/>
              </a:spcAft>
              <a:buNone/>
            </a:pPr>
            <a:r>
              <a:rPr b="1" lang="en" sz="4400"/>
              <a:t>Problem</a:t>
            </a:r>
            <a:r>
              <a:rPr b="1" lang="en" sz="4400"/>
              <a:t> Statement:</a:t>
            </a:r>
            <a:endParaRPr b="1" sz="4400"/>
          </a:p>
          <a:p>
            <a:pPr indent="0" lvl="0" marL="0" rtl="0" algn="ctr">
              <a:spcBef>
                <a:spcPts val="0"/>
              </a:spcBef>
              <a:spcAft>
                <a:spcPts val="0"/>
              </a:spcAft>
              <a:buNone/>
            </a:pPr>
            <a:br>
              <a:rPr b="1" lang="en" sz="4400"/>
            </a:br>
            <a:r>
              <a:rPr lang="en" sz="1400">
                <a:latin typeface="Roboto"/>
                <a:ea typeface="Roboto"/>
                <a:cs typeface="Roboto"/>
                <a:sym typeface="Roboto"/>
              </a:rPr>
              <a:t>The Boston University on-campus housing website currently lacks crucial information for newcomers to BU and Boston. It should provide more detailed descriptions, photos, and local area guides to help students make informed housing decisions and ease their transition.</a:t>
            </a:r>
            <a:endParaRPr sz="195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460950" y="2065350"/>
            <a:ext cx="3687300" cy="1012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QR Code</a:t>
            </a:r>
            <a:br>
              <a:rPr lang="en"/>
            </a:br>
            <a:r>
              <a:rPr lang="en" sz="1577"/>
              <a:t>https://syedami.github.io/contact.html</a:t>
            </a:r>
            <a:endParaRPr sz="1577"/>
          </a:p>
        </p:txBody>
      </p:sp>
      <p:pic>
        <p:nvPicPr>
          <p:cNvPr id="99" name="Google Shape;99;p16"/>
          <p:cNvPicPr preferRelativeResize="0"/>
          <p:nvPr/>
        </p:nvPicPr>
        <p:blipFill>
          <a:blip r:embed="rId3">
            <a:alphaModFix/>
          </a:blip>
          <a:stretch>
            <a:fillRect/>
          </a:stretch>
        </p:blipFill>
        <p:spPr>
          <a:xfrm>
            <a:off x="4300650" y="152400"/>
            <a:ext cx="4286250" cy="428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7"/>
          <p:cNvSpPr txBox="1"/>
          <p:nvPr>
            <p:ph idx="21" type="ctrTitle"/>
          </p:nvPr>
        </p:nvSpPr>
        <p:spPr>
          <a:xfrm>
            <a:off x="3340700" y="374575"/>
            <a:ext cx="3843900" cy="525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Solution</a:t>
            </a:r>
            <a:endParaRPr>
              <a:solidFill>
                <a:schemeClr val="dk1"/>
              </a:solidFill>
            </a:endParaRPr>
          </a:p>
        </p:txBody>
      </p:sp>
      <p:sp>
        <p:nvSpPr>
          <p:cNvPr id="105" name="Google Shape;105;p17"/>
          <p:cNvSpPr txBox="1"/>
          <p:nvPr>
            <p:ph idx="4" type="subTitle"/>
          </p:nvPr>
        </p:nvSpPr>
        <p:spPr>
          <a:xfrm>
            <a:off x="6393425" y="2658352"/>
            <a:ext cx="2044500" cy="1539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88"/>
              <a:buNone/>
            </a:pPr>
            <a:r>
              <a:rPr lang="en" sz="1175"/>
              <a:t>Find essential information about laundry services and other utilities, ensuring that you have everything you need for a comfortable and convenient living experience.</a:t>
            </a:r>
            <a:endParaRPr sz="1175"/>
          </a:p>
        </p:txBody>
      </p:sp>
      <p:sp>
        <p:nvSpPr>
          <p:cNvPr id="106" name="Google Shape;106;p17"/>
          <p:cNvSpPr txBox="1"/>
          <p:nvPr>
            <p:ph idx="5" type="ctrTitle"/>
          </p:nvPr>
        </p:nvSpPr>
        <p:spPr>
          <a:xfrm>
            <a:off x="6393447" y="1965450"/>
            <a:ext cx="2044500" cy="30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Utilities Information</a:t>
            </a:r>
            <a:endParaRPr/>
          </a:p>
        </p:txBody>
      </p:sp>
      <p:sp>
        <p:nvSpPr>
          <p:cNvPr id="107" name="Google Shape;107;p17"/>
          <p:cNvSpPr txBox="1"/>
          <p:nvPr>
            <p:ph idx="2" type="subTitle"/>
          </p:nvPr>
        </p:nvSpPr>
        <p:spPr>
          <a:xfrm>
            <a:off x="3799850" y="1869600"/>
            <a:ext cx="2044500" cy="1172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88"/>
              <a:buNone/>
            </a:pPr>
            <a:r>
              <a:rPr lang="en" sz="1175"/>
              <a:t>Access real-time videos and photos that offer an authentic glimpse of what to expect in each dormitory, enhancing your confidence in your housing selection.</a:t>
            </a:r>
            <a:endParaRPr sz="1175"/>
          </a:p>
        </p:txBody>
      </p:sp>
      <p:sp>
        <p:nvSpPr>
          <p:cNvPr id="108" name="Google Shape;108;p17"/>
          <p:cNvSpPr txBox="1"/>
          <p:nvPr>
            <p:ph idx="8" type="subTitle"/>
          </p:nvPr>
        </p:nvSpPr>
        <p:spPr>
          <a:xfrm>
            <a:off x="3799825" y="3847025"/>
            <a:ext cx="2044500" cy="1172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180"/>
              <a:t>Discover the proximity of each dormitory to BU buildings, ensuring that you're conveniently located near your classes, saving you time and reducing stress</a:t>
            </a:r>
            <a:endParaRPr sz="1180"/>
          </a:p>
        </p:txBody>
      </p:sp>
      <p:sp>
        <p:nvSpPr>
          <p:cNvPr id="109" name="Google Shape;109;p17"/>
          <p:cNvSpPr txBox="1"/>
          <p:nvPr>
            <p:ph idx="9" type="ctrTitle"/>
          </p:nvPr>
        </p:nvSpPr>
        <p:spPr>
          <a:xfrm>
            <a:off x="3797874" y="3416313"/>
            <a:ext cx="2048400" cy="30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Mapping</a:t>
            </a:r>
            <a:endParaRPr/>
          </a:p>
        </p:txBody>
      </p:sp>
      <p:sp>
        <p:nvSpPr>
          <p:cNvPr id="110" name="Google Shape;110;p17"/>
          <p:cNvSpPr txBox="1"/>
          <p:nvPr>
            <p:ph idx="1" type="subTitle"/>
          </p:nvPr>
        </p:nvSpPr>
        <p:spPr>
          <a:xfrm>
            <a:off x="1202325" y="2658351"/>
            <a:ext cx="2048400" cy="1067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n" sz="1180"/>
              <a:t>Gain valuable insights from verified reviews by previous residents, helping you make informed decisions about your on-campus housing choices.</a:t>
            </a:r>
            <a:endParaRPr sz="1180"/>
          </a:p>
        </p:txBody>
      </p:sp>
      <p:sp>
        <p:nvSpPr>
          <p:cNvPr id="111" name="Google Shape;111;p17"/>
          <p:cNvSpPr txBox="1"/>
          <p:nvPr>
            <p:ph type="ctrTitle"/>
          </p:nvPr>
        </p:nvSpPr>
        <p:spPr>
          <a:xfrm>
            <a:off x="1202350" y="1966050"/>
            <a:ext cx="2048400" cy="300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Verified-Reviews</a:t>
            </a:r>
            <a:endParaRPr/>
          </a:p>
        </p:txBody>
      </p:sp>
      <p:sp>
        <p:nvSpPr>
          <p:cNvPr id="112" name="Google Shape;112;p17"/>
          <p:cNvSpPr txBox="1"/>
          <p:nvPr>
            <p:ph idx="3" type="ctrTitle"/>
          </p:nvPr>
        </p:nvSpPr>
        <p:spPr>
          <a:xfrm>
            <a:off x="3799824" y="1266000"/>
            <a:ext cx="2044500" cy="30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Photo Content</a:t>
            </a:r>
            <a:endParaRPr/>
          </a:p>
        </p:txBody>
      </p:sp>
      <p:sp>
        <p:nvSpPr>
          <p:cNvPr id="113" name="Google Shape;113;p17"/>
          <p:cNvSpPr txBox="1"/>
          <p:nvPr>
            <p:ph idx="15" type="title"/>
          </p:nvPr>
        </p:nvSpPr>
        <p:spPr>
          <a:xfrm>
            <a:off x="713088" y="1965450"/>
            <a:ext cx="457200" cy="30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1.</a:t>
            </a:r>
            <a:endParaRPr/>
          </a:p>
        </p:txBody>
      </p:sp>
      <p:sp>
        <p:nvSpPr>
          <p:cNvPr id="114" name="Google Shape;114;p17"/>
          <p:cNvSpPr txBox="1"/>
          <p:nvPr>
            <p:ph idx="17" type="title"/>
          </p:nvPr>
        </p:nvSpPr>
        <p:spPr>
          <a:xfrm>
            <a:off x="3340694" y="1266000"/>
            <a:ext cx="457200" cy="30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3.</a:t>
            </a:r>
            <a:endParaRPr/>
          </a:p>
        </p:txBody>
      </p:sp>
      <p:sp>
        <p:nvSpPr>
          <p:cNvPr id="115" name="Google Shape;115;p17"/>
          <p:cNvSpPr txBox="1"/>
          <p:nvPr>
            <p:ph idx="18" type="title"/>
          </p:nvPr>
        </p:nvSpPr>
        <p:spPr>
          <a:xfrm>
            <a:off x="3340700" y="3416313"/>
            <a:ext cx="457200" cy="30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4.</a:t>
            </a:r>
            <a:endParaRPr/>
          </a:p>
        </p:txBody>
      </p:sp>
      <p:sp>
        <p:nvSpPr>
          <p:cNvPr id="116" name="Google Shape;116;p17"/>
          <p:cNvSpPr txBox="1"/>
          <p:nvPr>
            <p:ph idx="19" type="title"/>
          </p:nvPr>
        </p:nvSpPr>
        <p:spPr>
          <a:xfrm>
            <a:off x="5936250" y="1965450"/>
            <a:ext cx="457200" cy="30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5.</a:t>
            </a:r>
            <a:endParaRPr/>
          </a:p>
        </p:txBody>
      </p:sp>
      <p:cxnSp>
        <p:nvCxnSpPr>
          <p:cNvPr id="117" name="Google Shape;117;p17"/>
          <p:cNvCxnSpPr/>
          <p:nvPr/>
        </p:nvCxnSpPr>
        <p:spPr>
          <a:xfrm>
            <a:off x="1" y="2518225"/>
            <a:ext cx="3030000" cy="0"/>
          </a:xfrm>
          <a:prstGeom prst="straightConnector1">
            <a:avLst/>
          </a:prstGeom>
          <a:noFill/>
          <a:ln cap="flat" cmpd="sng" w="19050">
            <a:solidFill>
              <a:srgbClr val="FFFFFF"/>
            </a:solidFill>
            <a:prstDash val="solid"/>
            <a:round/>
            <a:headEnd len="med" w="med" type="none"/>
            <a:tailEnd len="med" w="med" type="none"/>
          </a:ln>
        </p:spPr>
      </p:cxnSp>
      <p:cxnSp>
        <p:nvCxnSpPr>
          <p:cNvPr id="118" name="Google Shape;118;p17"/>
          <p:cNvCxnSpPr/>
          <p:nvPr/>
        </p:nvCxnSpPr>
        <p:spPr>
          <a:xfrm>
            <a:off x="3901473" y="1676150"/>
            <a:ext cx="1727100" cy="0"/>
          </a:xfrm>
          <a:prstGeom prst="straightConnector1">
            <a:avLst/>
          </a:prstGeom>
          <a:noFill/>
          <a:ln cap="flat" cmpd="sng" w="19050">
            <a:solidFill>
              <a:srgbClr val="FFFFFF"/>
            </a:solidFill>
            <a:prstDash val="solid"/>
            <a:round/>
            <a:headEnd len="med" w="med" type="none"/>
            <a:tailEnd len="med" w="med" type="none"/>
          </a:ln>
        </p:spPr>
      </p:cxnSp>
      <p:cxnSp>
        <p:nvCxnSpPr>
          <p:cNvPr id="119" name="Google Shape;119;p17"/>
          <p:cNvCxnSpPr/>
          <p:nvPr/>
        </p:nvCxnSpPr>
        <p:spPr>
          <a:xfrm>
            <a:off x="6393444" y="2518225"/>
            <a:ext cx="2643900" cy="0"/>
          </a:xfrm>
          <a:prstGeom prst="straightConnector1">
            <a:avLst/>
          </a:prstGeom>
          <a:noFill/>
          <a:ln cap="flat" cmpd="sng" w="19050">
            <a:solidFill>
              <a:srgbClr val="FFFFFF"/>
            </a:solidFill>
            <a:prstDash val="solid"/>
            <a:round/>
            <a:headEnd len="med" w="med" type="none"/>
            <a:tailEnd len="med" w="med" type="none"/>
          </a:ln>
        </p:spPr>
      </p:cxnSp>
      <p:cxnSp>
        <p:nvCxnSpPr>
          <p:cNvPr id="120" name="Google Shape;120;p17"/>
          <p:cNvCxnSpPr/>
          <p:nvPr/>
        </p:nvCxnSpPr>
        <p:spPr>
          <a:xfrm>
            <a:off x="3901486" y="3782575"/>
            <a:ext cx="1727100" cy="0"/>
          </a:xfrm>
          <a:prstGeom prst="straightConnector1">
            <a:avLst/>
          </a:prstGeom>
          <a:noFill/>
          <a:ln cap="flat" cmpd="sng" w="19050">
            <a:solidFill>
              <a:srgbClr val="FFFF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What’s next?</a:t>
            </a:r>
            <a:endParaRPr/>
          </a:p>
        </p:txBody>
      </p:sp>
      <p:sp>
        <p:nvSpPr>
          <p:cNvPr id="126" name="Google Shape;126;p18"/>
          <p:cNvSpPr txBox="1"/>
          <p:nvPr>
            <p:ph idx="1" type="body"/>
          </p:nvPr>
        </p:nvSpPr>
        <p:spPr>
          <a:xfrm>
            <a:off x="387900" y="1584250"/>
            <a:ext cx="8021700" cy="202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Arial"/>
                <a:ea typeface="Arial"/>
                <a:cs typeface="Arial"/>
                <a:sym typeface="Arial"/>
              </a:rPr>
              <a:t>We aim to introduce a roommate matchmaking feature, allowing users to create profiles, answer a series of questions, and receive personalized recommendations for potential roommates. This system would function similarly to popular dating apps like Tinder but with the added layer of BU authentication to ensure that users are indeed BU students. This feature will help students find compatible roommates for their BU experience.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Q&amp;A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