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Aileron Regular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Aileron Regular Bold" panose="020B0604020202020204" charset="0"/>
      <p:regular r:id="rId15"/>
    </p:embeddedFont>
    <p:embeddedFont>
      <p:font typeface="Eczar Semi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716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19191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572"/>
            <a:ext cx="18288000" cy="102778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27030" y="3556945"/>
            <a:ext cx="6633940" cy="300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4"/>
              </a:lnSpc>
              <a:spcBef>
                <a:spcPct val="0"/>
              </a:spcBef>
            </a:pPr>
            <a:r>
              <a:rPr lang="en-US" sz="8574">
                <a:solidFill>
                  <a:srgbClr val="D9D9D9"/>
                </a:solidFill>
                <a:latin typeface="Eczar SemiBold"/>
              </a:rPr>
              <a:t>CyberCrime Ontology</a:t>
            </a:r>
          </a:p>
        </p:txBody>
      </p:sp>
    </p:spTree>
    <p:extLst>
      <p:ext uri="{BB962C8B-B14F-4D97-AF65-F5344CB8AC3E}">
        <p14:creationId xmlns:p14="http://schemas.microsoft.com/office/powerpoint/2010/main" val="172486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1657588" y="7461647"/>
            <a:ext cx="5574506" cy="0"/>
          </a:xfrm>
          <a:prstGeom prst="line">
            <a:avLst/>
          </a:prstGeom>
          <a:ln w="76200" cap="flat">
            <a:solidFill>
              <a:srgbClr val="00C2C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390049" y="3233261"/>
            <a:ext cx="1479233" cy="147923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BF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11722" y="5099936"/>
            <a:ext cx="1479233" cy="147923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33394" y="3233261"/>
            <a:ext cx="1479233" cy="147923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048720" y="3233261"/>
            <a:ext cx="1479233" cy="147923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627048" y="5099936"/>
            <a:ext cx="1479233" cy="147923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9"/>
                </a:lnSpc>
              </a:pPr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8" name="AutoShape 18"/>
          <p:cNvSpPr/>
          <p:nvPr/>
        </p:nvSpPr>
        <p:spPr>
          <a:xfrm rot="-5400000">
            <a:off x="2697422" y="8394984"/>
            <a:ext cx="3707832" cy="0"/>
          </a:xfrm>
          <a:prstGeom prst="line">
            <a:avLst/>
          </a:prstGeom>
          <a:ln w="76200" cap="flat">
            <a:solidFill>
              <a:srgbClr val="00C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rot="-5400000">
            <a:off x="5185758" y="7461647"/>
            <a:ext cx="5574506" cy="0"/>
          </a:xfrm>
          <a:prstGeom prst="line">
            <a:avLst/>
          </a:prstGeom>
          <a:ln w="76200" cap="flat">
            <a:solidFill>
              <a:srgbClr val="00C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-5435323">
            <a:off x="9531700" y="8394984"/>
            <a:ext cx="3708027" cy="0"/>
          </a:xfrm>
          <a:prstGeom prst="line">
            <a:avLst/>
          </a:prstGeom>
          <a:ln w="76200" cap="flat">
            <a:solidFill>
              <a:srgbClr val="00C2C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-5393294">
            <a:off x="12034730" y="7461843"/>
            <a:ext cx="5574125" cy="0"/>
          </a:xfrm>
          <a:prstGeom prst="line">
            <a:avLst/>
          </a:prstGeom>
          <a:ln w="76200" cap="flat">
            <a:solidFill>
              <a:srgbClr val="00C2C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7381" y="3415787"/>
            <a:ext cx="1044568" cy="1097035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50203" y="5256873"/>
            <a:ext cx="1202270" cy="1165358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75171" y="3275038"/>
            <a:ext cx="1395680" cy="139568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748700" y="5221589"/>
            <a:ext cx="1235927" cy="1235927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171167" y="3354914"/>
            <a:ext cx="1235927" cy="1235927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1436634" y="7499747"/>
            <a:ext cx="2676631" cy="1487170"/>
            <a:chOff x="0" y="0"/>
            <a:chExt cx="3568842" cy="1982894"/>
          </a:xfrm>
        </p:grpSpPr>
        <p:sp>
          <p:nvSpPr>
            <p:cNvPr id="29" name="TextBox 29"/>
            <p:cNvSpPr txBox="1"/>
            <p:nvPr/>
          </p:nvSpPr>
          <p:spPr>
            <a:xfrm>
              <a:off x="0" y="890058"/>
              <a:ext cx="3568842" cy="109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2299" spc="68">
                  <a:solidFill>
                    <a:srgbClr val="FFFFFF"/>
                  </a:solidFill>
                  <a:latin typeface="Aileron Regular"/>
                </a:rPr>
                <a:t>Data Extraction and transformation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568842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49"/>
                </a:lnSpc>
              </a:pPr>
              <a:r>
                <a:rPr lang="en-US" sz="3499" spc="174">
                  <a:solidFill>
                    <a:srgbClr val="00C2CB"/>
                  </a:solidFill>
                  <a:latin typeface="Aileron Regular Bold"/>
                </a:rPr>
                <a:t>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876520" y="7499747"/>
            <a:ext cx="2678438" cy="1058545"/>
            <a:chOff x="0" y="0"/>
            <a:chExt cx="3571251" cy="1411394"/>
          </a:xfrm>
        </p:grpSpPr>
        <p:sp>
          <p:nvSpPr>
            <p:cNvPr id="32" name="TextBox 32"/>
            <p:cNvSpPr txBox="1"/>
            <p:nvPr/>
          </p:nvSpPr>
          <p:spPr>
            <a:xfrm>
              <a:off x="0" y="890058"/>
              <a:ext cx="3571251" cy="52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2299" spc="68">
                  <a:solidFill>
                    <a:srgbClr val="FFFFFF"/>
                  </a:solidFill>
                  <a:latin typeface="Aileron Regular"/>
                </a:rPr>
                <a:t>Data Consolidation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409" y="-38100"/>
              <a:ext cx="3568842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49"/>
                </a:lnSpc>
              </a:pPr>
              <a:r>
                <a:rPr lang="en-US" sz="3499" spc="174">
                  <a:solidFill>
                    <a:srgbClr val="00C2CB"/>
                  </a:solidFill>
                  <a:latin typeface="Aileron Regular Bold"/>
                </a:rPr>
                <a:t>2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318212" y="7499747"/>
            <a:ext cx="2676631" cy="1487170"/>
            <a:chOff x="0" y="0"/>
            <a:chExt cx="3568842" cy="1982894"/>
          </a:xfrm>
        </p:grpSpPr>
        <p:sp>
          <p:nvSpPr>
            <p:cNvPr id="35" name="TextBox 35"/>
            <p:cNvSpPr txBox="1"/>
            <p:nvPr/>
          </p:nvSpPr>
          <p:spPr>
            <a:xfrm>
              <a:off x="0" y="890058"/>
              <a:ext cx="3568842" cy="109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2299" spc="68">
                  <a:solidFill>
                    <a:srgbClr val="FFFFFF"/>
                  </a:solidFill>
                  <a:latin typeface="Aileron Regular"/>
                </a:rPr>
                <a:t>Ontology Development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568842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49"/>
                </a:lnSpc>
              </a:pPr>
              <a:r>
                <a:rPr lang="en-US" sz="3499" spc="174">
                  <a:solidFill>
                    <a:srgbClr val="00C2CB"/>
                  </a:solidFill>
                  <a:latin typeface="Aileron Regular Bold"/>
                </a:rPr>
                <a:t>3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1758098" y="7499747"/>
            <a:ext cx="2676631" cy="1058545"/>
            <a:chOff x="0" y="0"/>
            <a:chExt cx="3568842" cy="1411394"/>
          </a:xfrm>
        </p:grpSpPr>
        <p:sp>
          <p:nvSpPr>
            <p:cNvPr id="38" name="TextBox 38"/>
            <p:cNvSpPr txBox="1"/>
            <p:nvPr/>
          </p:nvSpPr>
          <p:spPr>
            <a:xfrm>
              <a:off x="0" y="890058"/>
              <a:ext cx="3568842" cy="52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2299" spc="68">
                  <a:solidFill>
                    <a:srgbClr val="FFFFFF"/>
                  </a:solidFill>
                  <a:latin typeface="Aileron Regular"/>
                </a:rPr>
                <a:t>Ontology Refining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3568842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49"/>
                </a:lnSpc>
              </a:pPr>
              <a:r>
                <a:rPr lang="en-US" sz="3499" spc="174">
                  <a:solidFill>
                    <a:srgbClr val="00C2CB"/>
                  </a:solidFill>
                  <a:latin typeface="Aileron Regular Bold"/>
                </a:rPr>
                <a:t>4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5197984" y="7499747"/>
            <a:ext cx="2676631" cy="1487170"/>
            <a:chOff x="0" y="0"/>
            <a:chExt cx="3568842" cy="1982894"/>
          </a:xfrm>
        </p:grpSpPr>
        <p:sp>
          <p:nvSpPr>
            <p:cNvPr id="41" name="TextBox 41"/>
            <p:cNvSpPr txBox="1"/>
            <p:nvPr/>
          </p:nvSpPr>
          <p:spPr>
            <a:xfrm>
              <a:off x="0" y="890058"/>
              <a:ext cx="3568842" cy="109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2299" spc="68">
                  <a:solidFill>
                    <a:srgbClr val="FFFFFF"/>
                  </a:solidFill>
                  <a:latin typeface="Aileron Regular"/>
                </a:rPr>
                <a:t>Summarizing and publishing Results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3568842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49"/>
                </a:lnSpc>
              </a:pPr>
              <a:r>
                <a:rPr lang="en-US" sz="3499" spc="174">
                  <a:solidFill>
                    <a:srgbClr val="00C2CB"/>
                  </a:solidFill>
                  <a:latin typeface="Aileron Regular Bold"/>
                </a:rPr>
                <a:t>5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865763" y="1789563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8924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04012" y="2902712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>
            <a:off x="737303" y="5143500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704012" y="6544882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TextBox 7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65763" y="1467661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REFERENCES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65763" y="2625280"/>
            <a:ext cx="15729793" cy="229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Charlette Donalds, Kweku-Muata Osei-Bryson,Toward a cybercrime classification ontology: A knowledge-based approach,Computers in Human Behavior,Volume 92,2019,Pages 403-418,ISSN 0747-5632,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endParaRPr lang="en-US" sz="3279">
              <a:solidFill>
                <a:srgbClr val="D9D9D9"/>
              </a:solidFill>
              <a:latin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65763" y="4866068"/>
            <a:ext cx="15729793" cy="1716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International Journal of Accounting Information Systems, Volume 38, September 2020, 100467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endParaRPr lang="en-US" sz="3279">
              <a:solidFill>
                <a:srgbClr val="D9D9D9"/>
              </a:solidFill>
              <a:latin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65763" y="6316282"/>
            <a:ext cx="15729793" cy="229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Phillips, K.; Davidson, J.C.; Farr, R.R.; Burkhardt, C.; Caneppele, S.; Aiken, M.P. Conceptualizing Cybercrime: Definitions, Typologies and Taxonomies. Forensic Sci. 2022, 2, 379-398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endParaRPr lang="en-US" sz="3279">
              <a:solidFill>
                <a:srgbClr val="D9D9D9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30211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6909308"/>
            <a:ext cx="3377706" cy="337769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8967" r="-38967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5763" y="2576641"/>
            <a:ext cx="3807023" cy="110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D9D9D9"/>
                </a:solidFill>
                <a:latin typeface="Eczar SemiBold"/>
              </a:rPr>
              <a:t>Our Team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8497" y="3826637"/>
            <a:ext cx="484155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BSSE REG-7th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CAPSTONE PROJECT-1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2019-2023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60119" y="2816100"/>
            <a:ext cx="6020665" cy="67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>
                <a:solidFill>
                  <a:srgbClr val="D9D9D9"/>
                </a:solidFill>
                <a:latin typeface="Eczar SemiBold"/>
              </a:rPr>
              <a:t>Syeda Moaddat Naqvi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227806" y="3363401"/>
            <a:ext cx="3629695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C2CB"/>
                </a:solidFill>
                <a:latin typeface="Canva Sans"/>
              </a:rPr>
              <a:t>Team Leader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15203" y="3765867"/>
            <a:ext cx="7574737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FFFFFF"/>
                </a:solidFill>
                <a:latin typeface="Canva Sans"/>
              </a:rPr>
              <a:t>syedamoaddatnaqvi141@gmail.com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08189" y="4339780"/>
            <a:ext cx="2724745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FFFFFF"/>
                </a:solidFill>
                <a:latin typeface="Canva Sans"/>
              </a:rPr>
              <a:t>BSEF19M005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36516" y="6238875"/>
            <a:ext cx="2993975" cy="67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>
                <a:solidFill>
                  <a:srgbClr val="FFFFFF"/>
                </a:solidFill>
                <a:latin typeface="Eczar SemiBold"/>
              </a:rPr>
              <a:t>Anam Razaq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38258" y="6690233"/>
            <a:ext cx="3617408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  <a:spcBef>
                <a:spcPct val="0"/>
              </a:spcBef>
            </a:pPr>
            <a:r>
              <a:rPr lang="en-US" sz="3280">
                <a:solidFill>
                  <a:srgbClr val="00C2CB"/>
                </a:solidFill>
                <a:latin typeface="Canva Sans"/>
              </a:rPr>
              <a:t>Team Member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60119" y="7185533"/>
            <a:ext cx="6545631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FFFFFF"/>
                </a:solidFill>
                <a:latin typeface="Canva Sans"/>
              </a:rPr>
              <a:t>anamrazaq236@gmail.com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12654" y="7759446"/>
            <a:ext cx="2720280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FFFFFF"/>
                </a:solidFill>
                <a:latin typeface="Canva Sans"/>
              </a:rPr>
              <a:t>BSEF19M003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6909308"/>
            <a:ext cx="3377706" cy="337769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8967" r="-38967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4288" y="4009849"/>
            <a:ext cx="7455147" cy="110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D9D9D9"/>
                </a:solidFill>
                <a:latin typeface="Eczar SemiBold"/>
              </a:rPr>
              <a:t>Project Supervisor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66940" y="3674632"/>
            <a:ext cx="6020665" cy="670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 smtClean="0">
                <a:solidFill>
                  <a:srgbClr val="D9D9D9"/>
                </a:solidFill>
                <a:latin typeface="Eczar SemiBold"/>
              </a:rPr>
              <a:t>Mr.Fahad Maqbool</a:t>
            </a:r>
            <a:endParaRPr lang="en-US" sz="3979">
              <a:solidFill>
                <a:srgbClr val="D9D9D9"/>
              </a:solidFill>
              <a:latin typeface="Eczar Semi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363200" y="4287564"/>
            <a:ext cx="4250254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C2CB"/>
                </a:solidFill>
                <a:latin typeface="Canva Sans"/>
              </a:rPr>
              <a:t>Assistant Professor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03722" y="4842427"/>
            <a:ext cx="7574737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FFFFFF"/>
                </a:solidFill>
                <a:latin typeface="Canva Sans"/>
              </a:rPr>
              <a:t>fahadmaqbool@uos.edu.pk</a:t>
            </a:r>
          </a:p>
        </p:txBody>
      </p:sp>
    </p:spTree>
    <p:extLst>
      <p:ext uri="{BB962C8B-B14F-4D97-AF65-F5344CB8AC3E}">
        <p14:creationId xmlns:p14="http://schemas.microsoft.com/office/powerpoint/2010/main" val="192003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grpSp>
        <p:nvGrpSpPr>
          <p:cNvPr id="3" name="Group 3"/>
          <p:cNvGrpSpPr/>
          <p:nvPr/>
        </p:nvGrpSpPr>
        <p:grpSpPr>
          <a:xfrm>
            <a:off x="0" y="7794480"/>
            <a:ext cx="18288000" cy="2492520"/>
            <a:chOff x="0" y="0"/>
            <a:chExt cx="24384000" cy="332336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37874" b="37874"/>
            <a:stretch>
              <a:fillRect/>
            </a:stretch>
          </p:blipFill>
          <p:spPr>
            <a:xfrm>
              <a:off x="0" y="0"/>
              <a:ext cx="24384000" cy="3323360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 rot="5400000">
            <a:off x="4729274" y="4607687"/>
            <a:ext cx="4910594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7" name="TextBox 7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23446" y="2576641"/>
            <a:ext cx="3491657" cy="110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D9D9D9"/>
                </a:solidFill>
                <a:latin typeface="Eczar SemiBold"/>
              </a:rPr>
              <a:t>AGENDA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8497" y="3826637"/>
            <a:ext cx="4841556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BSSE REG-7th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CAPSTONE PROJECT-1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2019-2023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7807" y="2670305"/>
            <a:ext cx="3381673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Introduction</a:t>
            </a:r>
          </a:p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Background</a:t>
            </a:r>
          </a:p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Justification</a:t>
            </a:r>
          </a:p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Purpose</a:t>
            </a:r>
          </a:p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Tools</a:t>
            </a:r>
          </a:p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Methodology</a:t>
            </a:r>
          </a:p>
          <a:p>
            <a:pPr marL="838201" lvl="1" indent="-514350">
              <a:lnSpc>
                <a:spcPts val="4200"/>
              </a:lnSpc>
              <a:buAutoNum type="arabicPeriod"/>
            </a:pPr>
            <a:r>
              <a:rPr lang="en-US" sz="2400" smtClean="0">
                <a:solidFill>
                  <a:schemeClr val="bg1"/>
                </a:solidFill>
                <a:latin typeface="Canva San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212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337859" y="2969350"/>
            <a:ext cx="4348318" cy="4348300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7455" r="-27455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0926" y="2571248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0926" y="3802190"/>
            <a:ext cx="8743801" cy="1716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Ontology provides explicit specification of 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conceputalization.It combines data coming 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from different domain.</a:t>
            </a:r>
          </a:p>
        </p:txBody>
      </p:sp>
      <p:sp>
        <p:nvSpPr>
          <p:cNvPr id="9" name="AutoShape 9"/>
          <p:cNvSpPr/>
          <p:nvPr/>
        </p:nvSpPr>
        <p:spPr>
          <a:xfrm>
            <a:off x="465342" y="4077743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>
            <a:off x="465342" y="6027888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TextBox 11"/>
          <p:cNvSpPr txBox="1"/>
          <p:nvPr/>
        </p:nvSpPr>
        <p:spPr>
          <a:xfrm>
            <a:off x="1480926" y="5762076"/>
            <a:ext cx="10085636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CyberCrime </a:t>
            </a:r>
            <a:r>
              <a:rPr lang="en-US" sz="3279" smtClean="0">
                <a:solidFill>
                  <a:srgbClr val="D9D9D9"/>
                </a:solidFill>
                <a:latin typeface="Canva Sans"/>
              </a:rPr>
              <a:t>ontology </a:t>
            </a:r>
            <a:r>
              <a:rPr lang="en-US" sz="3279">
                <a:solidFill>
                  <a:srgbClr val="D9D9D9"/>
                </a:solidFill>
                <a:latin typeface="Canva Sans"/>
              </a:rPr>
              <a:t>will provide interoperability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 by allowing data to be linked at semantic level.</a:t>
            </a:r>
          </a:p>
        </p:txBody>
      </p:sp>
    </p:spTree>
    <p:extLst>
      <p:ext uri="{BB962C8B-B14F-4D97-AF65-F5344CB8AC3E}">
        <p14:creationId xmlns:p14="http://schemas.microsoft.com/office/powerpoint/2010/main" val="414844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12615" y="4282603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158398" y="2458317"/>
            <a:ext cx="9437158" cy="5308335"/>
            <a:chOff x="0" y="0"/>
            <a:chExt cx="112890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r="-48139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0926" y="2570930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BACKGROUND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0926" y="4015152"/>
            <a:ext cx="6315521" cy="1716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The ontology work related to 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CyberCrime done is only about 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the CyberCrime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335940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12615" y="4282603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475930" y="1138674"/>
            <a:ext cx="8119626" cy="8119626"/>
            <a:chOff x="0" y="0"/>
            <a:chExt cx="3282950" cy="3282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53" b="-553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323141" y="3965956"/>
            <a:ext cx="8738146" cy="229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Our CyberCrime ontology project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 will be limited to CyberCrime attacks.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 It will consists of different types of attacks 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like internal and external attacks.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0926" y="2823044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JUSTIFICATION</a:t>
            </a:r>
          </a:p>
        </p:txBody>
      </p:sp>
    </p:spTree>
    <p:extLst>
      <p:ext uri="{BB962C8B-B14F-4D97-AF65-F5344CB8AC3E}">
        <p14:creationId xmlns:p14="http://schemas.microsoft.com/office/powerpoint/2010/main" val="249268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65342" y="4077743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073698" y="2647448"/>
            <a:ext cx="4985853" cy="5245984"/>
            <a:chOff x="0" y="0"/>
            <a:chExt cx="5842000" cy="6146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l="l" t="t" r="r" b="b"/>
              <a:pathLst>
                <a:path w="5842000" h="61468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3"/>
              <a:stretch>
                <a:fillRect l="-4549" r="-667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5842000" cy="6146800"/>
            </a:xfrm>
            <a:custGeom>
              <a:avLst/>
              <a:gdLst/>
              <a:ahLst/>
              <a:cxnLst/>
              <a:rect l="l" t="t" r="r" b="b"/>
              <a:pathLst>
                <a:path w="5842000" h="6146800">
                  <a:moveTo>
                    <a:pt x="58420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5842000" y="0"/>
                  </a:lnTo>
                  <a:lnTo>
                    <a:pt x="5842000" y="6146800"/>
                  </a:lnTo>
                  <a:close/>
                </a:path>
              </a:pathLst>
            </a:custGeom>
            <a:blipFill>
              <a:blip r:embed="rId4"/>
              <a:stretch>
                <a:fillRect t="-286" b="-286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0926" y="2571248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PURPOSE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0926" y="3802190"/>
            <a:ext cx="9009311" cy="353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The main purpose of this ontology is to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 provide a platform of information to those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 who are novice to this field or have no</a:t>
            </a:r>
          </a:p>
          <a:p>
            <a:pPr algn="just">
              <a:lnSpc>
                <a:spcPts val="4591"/>
              </a:lnSpc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 </a:t>
            </a:r>
            <a:r>
              <a:rPr lang="en-US" sz="3279" smtClean="0">
                <a:solidFill>
                  <a:srgbClr val="D9D9D9"/>
                </a:solidFill>
                <a:latin typeface="Canva Sans"/>
              </a:rPr>
              <a:t>knowledge of CyberCrime and</a:t>
            </a:r>
          </a:p>
          <a:p>
            <a:pPr algn="just">
              <a:lnSpc>
                <a:spcPts val="4591"/>
              </a:lnSpc>
            </a:pPr>
            <a:r>
              <a:rPr lang="en-US" sz="3279" smtClean="0">
                <a:solidFill>
                  <a:srgbClr val="D9D9D9"/>
                </a:solidFill>
                <a:latin typeface="Canva Sans"/>
              </a:rPr>
              <a:t> their </a:t>
            </a:r>
            <a:r>
              <a:rPr lang="en-US" sz="3279">
                <a:solidFill>
                  <a:srgbClr val="D9D9D9"/>
                </a:solidFill>
                <a:latin typeface="Canva Sans"/>
              </a:rPr>
              <a:t>impacts.</a:t>
            </a:r>
          </a:p>
          <a:p>
            <a:pPr algn="just">
              <a:lnSpc>
                <a:spcPts val="4591"/>
              </a:lnSpc>
              <a:spcBef>
                <a:spcPct val="0"/>
              </a:spcBef>
            </a:pPr>
            <a:endParaRPr lang="en-US" sz="3279">
              <a:solidFill>
                <a:srgbClr val="D9D9D9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573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6131C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8220" y="258220"/>
            <a:ext cx="1607543" cy="160754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90031" y="3821240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TextBox 5"/>
          <p:cNvSpPr txBox="1"/>
          <p:nvPr/>
        </p:nvSpPr>
        <p:spPr>
          <a:xfrm>
            <a:off x="13510373" y="457835"/>
            <a:ext cx="408518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9D9D9"/>
                </a:solidFill>
                <a:latin typeface="Canva Sans"/>
              </a:rPr>
              <a:t>Department of CS &amp; 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5763" y="2571248"/>
            <a:ext cx="4799281" cy="72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9"/>
              </a:lnSpc>
              <a:spcBef>
                <a:spcPct val="0"/>
              </a:spcBef>
            </a:pPr>
            <a:r>
              <a:rPr lang="en-US" sz="4278">
                <a:solidFill>
                  <a:srgbClr val="D9D9D9"/>
                </a:solidFill>
                <a:latin typeface="Eczar SemiBold"/>
              </a:rPr>
              <a:t>TOOLS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5763" y="3553334"/>
            <a:ext cx="1943546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Protege</a:t>
            </a:r>
          </a:p>
        </p:txBody>
      </p:sp>
      <p:sp>
        <p:nvSpPr>
          <p:cNvPr id="8" name="AutoShape 8"/>
          <p:cNvSpPr/>
          <p:nvPr/>
        </p:nvSpPr>
        <p:spPr>
          <a:xfrm>
            <a:off x="737303" y="4468052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TextBox 9"/>
          <p:cNvSpPr txBox="1"/>
          <p:nvPr/>
        </p:nvSpPr>
        <p:spPr>
          <a:xfrm>
            <a:off x="1865763" y="4200145"/>
            <a:ext cx="2772881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Web-vowl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04012" y="5105400"/>
            <a:ext cx="6493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TextBox 11"/>
          <p:cNvSpPr txBox="1"/>
          <p:nvPr/>
        </p:nvSpPr>
        <p:spPr>
          <a:xfrm>
            <a:off x="1865763" y="4799393"/>
            <a:ext cx="2399640" cy="55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D9D9D9"/>
                </a:solidFill>
                <a:latin typeface="Canva Sans"/>
              </a:rPr>
              <a:t>WIDOCO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7137845"/>
            <a:ext cx="18288000" cy="3149155"/>
            <a:chOff x="0" y="0"/>
            <a:chExt cx="24384000" cy="4198874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rcRect b="69359"/>
            <a:stretch>
              <a:fillRect/>
            </a:stretch>
          </p:blipFill>
          <p:spPr>
            <a:xfrm>
              <a:off x="0" y="0"/>
              <a:ext cx="24384000" cy="4198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83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306</Words>
  <Application>Microsoft Office PowerPoint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Aileron Regular</vt:lpstr>
      <vt:lpstr>Canva Sans</vt:lpstr>
      <vt:lpstr>Aileron Regular Bold</vt:lpstr>
      <vt:lpstr>Eczar SemiBold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Departtment of CS &amp; IT</dc:title>
  <dc:creator>anamr</dc:creator>
  <cp:lastModifiedBy>Microsoft account</cp:lastModifiedBy>
  <cp:revision>19</cp:revision>
  <dcterms:created xsi:type="dcterms:W3CDTF">2006-08-16T00:00:00Z</dcterms:created>
  <dcterms:modified xsi:type="dcterms:W3CDTF">2023-01-09T05:35:24Z</dcterms:modified>
  <dc:identifier>DAFWuSvzARQ</dc:identifier>
</cp:coreProperties>
</file>