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93" autoAdjust="0"/>
  </p:normalViewPr>
  <p:slideViewPr>
    <p:cSldViewPr snapToGrid="0">
      <p:cViewPr varScale="1">
        <p:scale>
          <a:sx n="64" d="100"/>
          <a:sy n="64" d="100"/>
        </p:scale>
        <p:origin x="9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15028-4F3A-4134-B573-5ED26D28CC3E}" type="datetimeFigureOut">
              <a:rPr lang="en-US" smtClean="0"/>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1F1FD-127B-4B2F-A11B-68A674AEAD44}" type="slidenum">
              <a:rPr lang="en-US" smtClean="0"/>
              <a:t>‹#›</a:t>
            </a:fld>
            <a:endParaRPr lang="en-US"/>
          </a:p>
        </p:txBody>
      </p:sp>
    </p:spTree>
    <p:extLst>
      <p:ext uri="{BB962C8B-B14F-4D97-AF65-F5344CB8AC3E}">
        <p14:creationId xmlns:p14="http://schemas.microsoft.com/office/powerpoint/2010/main" val="417462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The name stands for </a:t>
            </a:r>
            <a:r>
              <a:rPr lang="en-US" b="0" i="0" dirty="0">
                <a:solidFill>
                  <a:srgbClr val="040C28"/>
                </a:solidFill>
                <a:effectLst/>
                <a:latin typeface="Google Sans"/>
              </a:rPr>
              <a:t>Active Server Pages Network Enabled Technologies</a:t>
            </a:r>
            <a:r>
              <a:rPr lang="en-US" b="0" i="0" dirty="0">
                <a:solidFill>
                  <a:srgbClr val="202124"/>
                </a:solidFill>
                <a:effectLst/>
                <a:latin typeface="Google Sans"/>
              </a:rPr>
              <a:t>.</a:t>
            </a:r>
            <a:endParaRPr lang="en-US" dirty="0"/>
          </a:p>
        </p:txBody>
      </p:sp>
      <p:sp>
        <p:nvSpPr>
          <p:cNvPr id="4" name="Slide Number Placeholder 3"/>
          <p:cNvSpPr>
            <a:spLocks noGrp="1"/>
          </p:cNvSpPr>
          <p:nvPr>
            <p:ph type="sldNum" sz="quarter" idx="5"/>
          </p:nvPr>
        </p:nvSpPr>
        <p:spPr/>
        <p:txBody>
          <a:bodyPr/>
          <a:lstStyle/>
          <a:p>
            <a:fld id="{FEC1F1FD-127B-4B2F-A11B-68A674AEAD44}" type="slidenum">
              <a:rPr lang="en-US" smtClean="0"/>
              <a:t>1</a:t>
            </a:fld>
            <a:endParaRPr lang="en-US"/>
          </a:p>
        </p:txBody>
      </p:sp>
    </p:spTree>
    <p:extLst>
      <p:ext uri="{BB962C8B-B14F-4D97-AF65-F5344CB8AC3E}">
        <p14:creationId xmlns:p14="http://schemas.microsoft.com/office/powerpoint/2010/main" val="159558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The name stands for </a:t>
            </a:r>
            <a:r>
              <a:rPr lang="en-US" b="0" i="0" dirty="0">
                <a:solidFill>
                  <a:srgbClr val="040C28"/>
                </a:solidFill>
                <a:effectLst/>
                <a:latin typeface="Google Sans"/>
              </a:rPr>
              <a:t>Active Server Pages Network Enabled Technologies</a:t>
            </a:r>
            <a:r>
              <a:rPr lang="en-US" b="0" i="0" dirty="0">
                <a:solidFill>
                  <a:srgbClr val="202124"/>
                </a:solidFill>
                <a:effectLst/>
                <a:latin typeface="Google Sans"/>
              </a:rPr>
              <a:t>.</a:t>
            </a:r>
            <a:endParaRPr lang="en-US" dirty="0"/>
          </a:p>
        </p:txBody>
      </p:sp>
      <p:sp>
        <p:nvSpPr>
          <p:cNvPr id="4" name="Slide Number Placeholder 3"/>
          <p:cNvSpPr>
            <a:spLocks noGrp="1"/>
          </p:cNvSpPr>
          <p:nvPr>
            <p:ph type="sldNum" sz="quarter" idx="5"/>
          </p:nvPr>
        </p:nvSpPr>
        <p:spPr/>
        <p:txBody>
          <a:bodyPr/>
          <a:lstStyle/>
          <a:p>
            <a:fld id="{FEC1F1FD-127B-4B2F-A11B-68A674AEAD44}" type="slidenum">
              <a:rPr lang="en-US" smtClean="0"/>
              <a:t>2</a:t>
            </a:fld>
            <a:endParaRPr lang="en-US"/>
          </a:p>
        </p:txBody>
      </p:sp>
    </p:spTree>
    <p:extLst>
      <p:ext uri="{BB962C8B-B14F-4D97-AF65-F5344CB8AC3E}">
        <p14:creationId xmlns:p14="http://schemas.microsoft.com/office/powerpoint/2010/main" val="265243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The name stands for </a:t>
            </a:r>
            <a:r>
              <a:rPr lang="en-US" b="0" i="0" dirty="0">
                <a:solidFill>
                  <a:srgbClr val="040C28"/>
                </a:solidFill>
                <a:effectLst/>
                <a:latin typeface="Google Sans"/>
              </a:rPr>
              <a:t>Active Server Pages Network Enabled Technologies</a:t>
            </a:r>
            <a:r>
              <a:rPr lang="en-US" b="0" i="0" dirty="0">
                <a:solidFill>
                  <a:srgbClr val="202124"/>
                </a:solidFill>
                <a:effectLst/>
                <a:latin typeface="Google Sans"/>
              </a:rPr>
              <a:t>.</a:t>
            </a:r>
            <a:endParaRPr lang="en-US" dirty="0"/>
          </a:p>
        </p:txBody>
      </p:sp>
      <p:sp>
        <p:nvSpPr>
          <p:cNvPr id="4" name="Slide Number Placeholder 3"/>
          <p:cNvSpPr>
            <a:spLocks noGrp="1"/>
          </p:cNvSpPr>
          <p:nvPr>
            <p:ph type="sldNum" sz="quarter" idx="5"/>
          </p:nvPr>
        </p:nvSpPr>
        <p:spPr/>
        <p:txBody>
          <a:bodyPr/>
          <a:lstStyle/>
          <a:p>
            <a:fld id="{FEC1F1FD-127B-4B2F-A11B-68A674AEAD44}" type="slidenum">
              <a:rPr lang="en-US" smtClean="0"/>
              <a:t>3</a:t>
            </a:fld>
            <a:endParaRPr lang="en-US"/>
          </a:p>
        </p:txBody>
      </p:sp>
    </p:spTree>
    <p:extLst>
      <p:ext uri="{BB962C8B-B14F-4D97-AF65-F5344CB8AC3E}">
        <p14:creationId xmlns:p14="http://schemas.microsoft.com/office/powerpoint/2010/main" val="449469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Each component have separate of concerns</a:t>
            </a:r>
            <a:endParaRPr lang="en-US" dirty="0"/>
          </a:p>
        </p:txBody>
      </p:sp>
      <p:sp>
        <p:nvSpPr>
          <p:cNvPr id="4" name="Slide Number Placeholder 3"/>
          <p:cNvSpPr>
            <a:spLocks noGrp="1"/>
          </p:cNvSpPr>
          <p:nvPr>
            <p:ph type="sldNum" sz="quarter" idx="5"/>
          </p:nvPr>
        </p:nvSpPr>
        <p:spPr/>
        <p:txBody>
          <a:bodyPr/>
          <a:lstStyle/>
          <a:p>
            <a:fld id="{FEC1F1FD-127B-4B2F-A11B-68A674AEAD44}" type="slidenum">
              <a:rPr lang="en-US" smtClean="0"/>
              <a:t>4</a:t>
            </a:fld>
            <a:endParaRPr lang="en-US"/>
          </a:p>
        </p:txBody>
      </p:sp>
    </p:spTree>
    <p:extLst>
      <p:ext uri="{BB962C8B-B14F-4D97-AF65-F5344CB8AC3E}">
        <p14:creationId xmlns:p14="http://schemas.microsoft.com/office/powerpoint/2010/main" val="1194353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C1F1FD-127B-4B2F-A11B-68A674AEAD44}" type="slidenum">
              <a:rPr lang="en-US" smtClean="0"/>
              <a:t>5</a:t>
            </a:fld>
            <a:endParaRPr lang="en-US"/>
          </a:p>
        </p:txBody>
      </p:sp>
    </p:spTree>
    <p:extLst>
      <p:ext uri="{BB962C8B-B14F-4D97-AF65-F5344CB8AC3E}">
        <p14:creationId xmlns:p14="http://schemas.microsoft.com/office/powerpoint/2010/main" val="4091665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Result -  for simple text</a:t>
            </a:r>
          </a:p>
          <a:p>
            <a:r>
              <a:rPr lang="en-US" dirty="0"/>
              <a:t>Redirect result – to redirect user to </a:t>
            </a:r>
            <a:r>
              <a:rPr lang="en-US" dirty="0" err="1"/>
              <a:t>url</a:t>
            </a:r>
            <a:endParaRPr lang="en-US" dirty="0"/>
          </a:p>
          <a:p>
            <a:r>
              <a:rPr lang="en-US" dirty="0"/>
              <a:t>Json – </a:t>
            </a:r>
            <a:r>
              <a:rPr lang="en-US" dirty="0" err="1"/>
              <a:t>json</a:t>
            </a:r>
            <a:r>
              <a:rPr lang="en-US" dirty="0"/>
              <a:t> objects</a:t>
            </a:r>
          </a:p>
          <a:p>
            <a:r>
              <a:rPr lang="en-US" dirty="0" err="1"/>
              <a:t>Httpsnotfound</a:t>
            </a:r>
            <a:r>
              <a:rPr lang="en-US" dirty="0"/>
              <a:t> 404 error</a:t>
            </a:r>
          </a:p>
          <a:p>
            <a:r>
              <a:rPr lang="en-US" dirty="0"/>
              <a:t>Empty result – voids</a:t>
            </a:r>
          </a:p>
          <a:p>
            <a:endParaRPr lang="en-US" dirty="0"/>
          </a:p>
          <a:p>
            <a:endParaRPr lang="en-US" dirty="0"/>
          </a:p>
        </p:txBody>
      </p:sp>
      <p:sp>
        <p:nvSpPr>
          <p:cNvPr id="4" name="Slide Number Placeholder 3"/>
          <p:cNvSpPr>
            <a:spLocks noGrp="1"/>
          </p:cNvSpPr>
          <p:nvPr>
            <p:ph type="sldNum" sz="quarter" idx="5"/>
          </p:nvPr>
        </p:nvSpPr>
        <p:spPr/>
        <p:txBody>
          <a:bodyPr/>
          <a:lstStyle/>
          <a:p>
            <a:fld id="{FEC1F1FD-127B-4B2F-A11B-68A674AEAD44}" type="slidenum">
              <a:rPr lang="en-US" smtClean="0"/>
              <a:t>6</a:t>
            </a:fld>
            <a:endParaRPr lang="en-US"/>
          </a:p>
        </p:txBody>
      </p:sp>
    </p:spTree>
    <p:extLst>
      <p:ext uri="{BB962C8B-B14F-4D97-AF65-F5344CB8AC3E}">
        <p14:creationId xmlns:p14="http://schemas.microsoft.com/office/powerpoint/2010/main" val="3562519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The automatic creation of these files and file updates is known as </a:t>
            </a:r>
            <a:r>
              <a:rPr lang="en-US" b="0" i="1" dirty="0">
                <a:solidFill>
                  <a:srgbClr val="161616"/>
                </a:solidFill>
                <a:effectLst/>
                <a:latin typeface="Segoe UI" panose="020B0502040204020203" pitchFamily="34" charset="0"/>
              </a:rPr>
              <a:t>scaffolding</a:t>
            </a:r>
            <a:r>
              <a:rPr lang="en-US" b="0" i="0" dirty="0">
                <a:solidFill>
                  <a:srgbClr val="161616"/>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FEC1F1FD-127B-4B2F-A11B-68A674AEAD44}" type="slidenum">
              <a:rPr lang="en-US" smtClean="0"/>
              <a:t>7</a:t>
            </a:fld>
            <a:endParaRPr lang="en-US"/>
          </a:p>
        </p:txBody>
      </p:sp>
    </p:spTree>
    <p:extLst>
      <p:ext uri="{BB962C8B-B14F-4D97-AF65-F5344CB8AC3E}">
        <p14:creationId xmlns:p14="http://schemas.microsoft.com/office/powerpoint/2010/main" val="2823129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3320-FCBE-173A-4363-355B84417A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59CACA-02CA-85E1-6ACC-B94001896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631C29-D971-F614-3A6E-8C67689B6F7A}"/>
              </a:ext>
            </a:extLst>
          </p:cNvPr>
          <p:cNvSpPr>
            <a:spLocks noGrp="1"/>
          </p:cNvSpPr>
          <p:nvPr>
            <p:ph type="dt" sz="half" idx="10"/>
          </p:nvPr>
        </p:nvSpPr>
        <p:spPr/>
        <p:txBody>
          <a:bodyPr/>
          <a:lstStyle/>
          <a:p>
            <a:fld id="{4A2F6383-F00E-4B6E-A7CC-88CAD794F628}" type="datetimeFigureOut">
              <a:rPr lang="en-US" smtClean="0"/>
              <a:t>12/19/2023</a:t>
            </a:fld>
            <a:endParaRPr lang="en-US"/>
          </a:p>
        </p:txBody>
      </p:sp>
      <p:sp>
        <p:nvSpPr>
          <p:cNvPr id="5" name="Footer Placeholder 4">
            <a:extLst>
              <a:ext uri="{FF2B5EF4-FFF2-40B4-BE49-F238E27FC236}">
                <a16:creationId xmlns:a16="http://schemas.microsoft.com/office/drawing/2014/main" id="{9AD46059-8054-3728-A49E-2DCC650D0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BEF91-D286-E6CD-CA68-4E9D7E775EF1}"/>
              </a:ext>
            </a:extLst>
          </p:cNvPr>
          <p:cNvSpPr>
            <a:spLocks noGrp="1"/>
          </p:cNvSpPr>
          <p:nvPr>
            <p:ph type="sldNum" sz="quarter" idx="12"/>
          </p:nvPr>
        </p:nvSpPr>
        <p:spPr/>
        <p:txBody>
          <a:bodyPr/>
          <a:lstStyle/>
          <a:p>
            <a:fld id="{1D885374-AD79-431D-9884-638B4C837D37}" type="slidenum">
              <a:rPr lang="en-US" smtClean="0"/>
              <a:t>‹#›</a:t>
            </a:fld>
            <a:endParaRPr lang="en-US"/>
          </a:p>
        </p:txBody>
      </p:sp>
    </p:spTree>
    <p:extLst>
      <p:ext uri="{BB962C8B-B14F-4D97-AF65-F5344CB8AC3E}">
        <p14:creationId xmlns:p14="http://schemas.microsoft.com/office/powerpoint/2010/main" val="262187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2819-0D65-8328-FDAC-2E5F605ECB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58DCC2-9BC2-C032-C272-EF44DEBBEA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282C4-B2E0-1323-F907-FF24C7806AB9}"/>
              </a:ext>
            </a:extLst>
          </p:cNvPr>
          <p:cNvSpPr>
            <a:spLocks noGrp="1"/>
          </p:cNvSpPr>
          <p:nvPr>
            <p:ph type="dt" sz="half" idx="10"/>
          </p:nvPr>
        </p:nvSpPr>
        <p:spPr/>
        <p:txBody>
          <a:bodyPr/>
          <a:lstStyle/>
          <a:p>
            <a:fld id="{4A2F6383-F00E-4B6E-A7CC-88CAD794F628}" type="datetimeFigureOut">
              <a:rPr lang="en-US" smtClean="0"/>
              <a:t>12/19/2023</a:t>
            </a:fld>
            <a:endParaRPr lang="en-US"/>
          </a:p>
        </p:txBody>
      </p:sp>
      <p:sp>
        <p:nvSpPr>
          <p:cNvPr id="5" name="Footer Placeholder 4">
            <a:extLst>
              <a:ext uri="{FF2B5EF4-FFF2-40B4-BE49-F238E27FC236}">
                <a16:creationId xmlns:a16="http://schemas.microsoft.com/office/drawing/2014/main" id="{3AF384CF-8476-6E15-095E-313375081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FBD58-1CC1-2FD4-E2FE-4D705316190C}"/>
              </a:ext>
            </a:extLst>
          </p:cNvPr>
          <p:cNvSpPr>
            <a:spLocks noGrp="1"/>
          </p:cNvSpPr>
          <p:nvPr>
            <p:ph type="sldNum" sz="quarter" idx="12"/>
          </p:nvPr>
        </p:nvSpPr>
        <p:spPr/>
        <p:txBody>
          <a:bodyPr/>
          <a:lstStyle/>
          <a:p>
            <a:fld id="{1D885374-AD79-431D-9884-638B4C837D37}" type="slidenum">
              <a:rPr lang="en-US" smtClean="0"/>
              <a:t>‹#›</a:t>
            </a:fld>
            <a:endParaRPr lang="en-US"/>
          </a:p>
        </p:txBody>
      </p:sp>
    </p:spTree>
    <p:extLst>
      <p:ext uri="{BB962C8B-B14F-4D97-AF65-F5344CB8AC3E}">
        <p14:creationId xmlns:p14="http://schemas.microsoft.com/office/powerpoint/2010/main" val="333871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850A78-FB24-3DD7-EA5D-03E18C6AA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1717CF-4228-7E1D-A6A6-51D3C42C3D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623C6-14FC-4890-0E78-E5DE1828D9B4}"/>
              </a:ext>
            </a:extLst>
          </p:cNvPr>
          <p:cNvSpPr>
            <a:spLocks noGrp="1"/>
          </p:cNvSpPr>
          <p:nvPr>
            <p:ph type="dt" sz="half" idx="10"/>
          </p:nvPr>
        </p:nvSpPr>
        <p:spPr/>
        <p:txBody>
          <a:bodyPr/>
          <a:lstStyle/>
          <a:p>
            <a:fld id="{4A2F6383-F00E-4B6E-A7CC-88CAD794F628}" type="datetimeFigureOut">
              <a:rPr lang="en-US" smtClean="0"/>
              <a:t>12/19/2023</a:t>
            </a:fld>
            <a:endParaRPr lang="en-US"/>
          </a:p>
        </p:txBody>
      </p:sp>
      <p:sp>
        <p:nvSpPr>
          <p:cNvPr id="5" name="Footer Placeholder 4">
            <a:extLst>
              <a:ext uri="{FF2B5EF4-FFF2-40B4-BE49-F238E27FC236}">
                <a16:creationId xmlns:a16="http://schemas.microsoft.com/office/drawing/2014/main" id="{B08CE0C3-6BF2-BE8A-FA67-D997A1F83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8E71D-D344-9F49-9FCC-4F94AA435CD7}"/>
              </a:ext>
            </a:extLst>
          </p:cNvPr>
          <p:cNvSpPr>
            <a:spLocks noGrp="1"/>
          </p:cNvSpPr>
          <p:nvPr>
            <p:ph type="sldNum" sz="quarter" idx="12"/>
          </p:nvPr>
        </p:nvSpPr>
        <p:spPr/>
        <p:txBody>
          <a:bodyPr/>
          <a:lstStyle/>
          <a:p>
            <a:fld id="{1D885374-AD79-431D-9884-638B4C837D37}" type="slidenum">
              <a:rPr lang="en-US" smtClean="0"/>
              <a:t>‹#›</a:t>
            </a:fld>
            <a:endParaRPr lang="en-US"/>
          </a:p>
        </p:txBody>
      </p:sp>
    </p:spTree>
    <p:extLst>
      <p:ext uri="{BB962C8B-B14F-4D97-AF65-F5344CB8AC3E}">
        <p14:creationId xmlns:p14="http://schemas.microsoft.com/office/powerpoint/2010/main" val="389400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D093-C4E1-FDB2-7A9E-DDA81C2592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CAC137-7D69-DB20-6997-FF52850EC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B3033-49A8-FD72-3FD6-2F8CCBD2E355}"/>
              </a:ext>
            </a:extLst>
          </p:cNvPr>
          <p:cNvSpPr>
            <a:spLocks noGrp="1"/>
          </p:cNvSpPr>
          <p:nvPr>
            <p:ph type="dt" sz="half" idx="10"/>
          </p:nvPr>
        </p:nvSpPr>
        <p:spPr/>
        <p:txBody>
          <a:bodyPr/>
          <a:lstStyle/>
          <a:p>
            <a:fld id="{4A2F6383-F00E-4B6E-A7CC-88CAD794F628}" type="datetimeFigureOut">
              <a:rPr lang="en-US" smtClean="0"/>
              <a:t>12/19/2023</a:t>
            </a:fld>
            <a:endParaRPr lang="en-US"/>
          </a:p>
        </p:txBody>
      </p:sp>
      <p:sp>
        <p:nvSpPr>
          <p:cNvPr id="5" name="Footer Placeholder 4">
            <a:extLst>
              <a:ext uri="{FF2B5EF4-FFF2-40B4-BE49-F238E27FC236}">
                <a16:creationId xmlns:a16="http://schemas.microsoft.com/office/drawing/2014/main" id="{9620C635-837C-90B5-5DDD-D9FC3DDE9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5F48B-994A-91A0-3135-4DE4227DC3A3}"/>
              </a:ext>
            </a:extLst>
          </p:cNvPr>
          <p:cNvSpPr>
            <a:spLocks noGrp="1"/>
          </p:cNvSpPr>
          <p:nvPr>
            <p:ph type="sldNum" sz="quarter" idx="12"/>
          </p:nvPr>
        </p:nvSpPr>
        <p:spPr/>
        <p:txBody>
          <a:bodyPr/>
          <a:lstStyle/>
          <a:p>
            <a:fld id="{1D885374-AD79-431D-9884-638B4C837D37}" type="slidenum">
              <a:rPr lang="en-US" smtClean="0"/>
              <a:t>‹#›</a:t>
            </a:fld>
            <a:endParaRPr lang="en-US"/>
          </a:p>
        </p:txBody>
      </p:sp>
    </p:spTree>
    <p:extLst>
      <p:ext uri="{BB962C8B-B14F-4D97-AF65-F5344CB8AC3E}">
        <p14:creationId xmlns:p14="http://schemas.microsoft.com/office/powerpoint/2010/main" val="26412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C355-CFFD-FCE9-0BD8-A3EDB74385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F384D2-836B-7BB5-A443-249783282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82B4BB-E7F6-F194-C3B5-8EF063837640}"/>
              </a:ext>
            </a:extLst>
          </p:cNvPr>
          <p:cNvSpPr>
            <a:spLocks noGrp="1"/>
          </p:cNvSpPr>
          <p:nvPr>
            <p:ph type="dt" sz="half" idx="10"/>
          </p:nvPr>
        </p:nvSpPr>
        <p:spPr/>
        <p:txBody>
          <a:bodyPr/>
          <a:lstStyle/>
          <a:p>
            <a:fld id="{4A2F6383-F00E-4B6E-A7CC-88CAD794F628}" type="datetimeFigureOut">
              <a:rPr lang="en-US" smtClean="0"/>
              <a:t>12/19/2023</a:t>
            </a:fld>
            <a:endParaRPr lang="en-US"/>
          </a:p>
        </p:txBody>
      </p:sp>
      <p:sp>
        <p:nvSpPr>
          <p:cNvPr id="5" name="Footer Placeholder 4">
            <a:extLst>
              <a:ext uri="{FF2B5EF4-FFF2-40B4-BE49-F238E27FC236}">
                <a16:creationId xmlns:a16="http://schemas.microsoft.com/office/drawing/2014/main" id="{91EF2DC3-74B8-3752-2EA3-629144F50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A66E5-23C1-28BD-54B8-FE081FB6C885}"/>
              </a:ext>
            </a:extLst>
          </p:cNvPr>
          <p:cNvSpPr>
            <a:spLocks noGrp="1"/>
          </p:cNvSpPr>
          <p:nvPr>
            <p:ph type="sldNum" sz="quarter" idx="12"/>
          </p:nvPr>
        </p:nvSpPr>
        <p:spPr/>
        <p:txBody>
          <a:bodyPr/>
          <a:lstStyle/>
          <a:p>
            <a:fld id="{1D885374-AD79-431D-9884-638B4C837D37}" type="slidenum">
              <a:rPr lang="en-US" smtClean="0"/>
              <a:t>‹#›</a:t>
            </a:fld>
            <a:endParaRPr lang="en-US"/>
          </a:p>
        </p:txBody>
      </p:sp>
    </p:spTree>
    <p:extLst>
      <p:ext uri="{BB962C8B-B14F-4D97-AF65-F5344CB8AC3E}">
        <p14:creationId xmlns:p14="http://schemas.microsoft.com/office/powerpoint/2010/main" val="80988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5FD5-50DB-E6F1-DB37-26ED76F835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A8389C-F271-D4B6-66C1-06A6A3617A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E86695-C355-0A37-C000-E68C416A1D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60A6B1-C15C-61BB-34EF-89A88AE141D5}"/>
              </a:ext>
            </a:extLst>
          </p:cNvPr>
          <p:cNvSpPr>
            <a:spLocks noGrp="1"/>
          </p:cNvSpPr>
          <p:nvPr>
            <p:ph type="dt" sz="half" idx="10"/>
          </p:nvPr>
        </p:nvSpPr>
        <p:spPr/>
        <p:txBody>
          <a:bodyPr/>
          <a:lstStyle/>
          <a:p>
            <a:fld id="{4A2F6383-F00E-4B6E-A7CC-88CAD794F628}" type="datetimeFigureOut">
              <a:rPr lang="en-US" smtClean="0"/>
              <a:t>12/19/2023</a:t>
            </a:fld>
            <a:endParaRPr lang="en-US"/>
          </a:p>
        </p:txBody>
      </p:sp>
      <p:sp>
        <p:nvSpPr>
          <p:cNvPr id="6" name="Footer Placeholder 5">
            <a:extLst>
              <a:ext uri="{FF2B5EF4-FFF2-40B4-BE49-F238E27FC236}">
                <a16:creationId xmlns:a16="http://schemas.microsoft.com/office/drawing/2014/main" id="{EAA8D241-316E-9FEE-8759-12BB831CE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0438A-48B2-AFE5-8908-A96CA71CC5B4}"/>
              </a:ext>
            </a:extLst>
          </p:cNvPr>
          <p:cNvSpPr>
            <a:spLocks noGrp="1"/>
          </p:cNvSpPr>
          <p:nvPr>
            <p:ph type="sldNum" sz="quarter" idx="12"/>
          </p:nvPr>
        </p:nvSpPr>
        <p:spPr/>
        <p:txBody>
          <a:bodyPr/>
          <a:lstStyle/>
          <a:p>
            <a:fld id="{1D885374-AD79-431D-9884-638B4C837D37}" type="slidenum">
              <a:rPr lang="en-US" smtClean="0"/>
              <a:t>‹#›</a:t>
            </a:fld>
            <a:endParaRPr lang="en-US"/>
          </a:p>
        </p:txBody>
      </p:sp>
    </p:spTree>
    <p:extLst>
      <p:ext uri="{BB962C8B-B14F-4D97-AF65-F5344CB8AC3E}">
        <p14:creationId xmlns:p14="http://schemas.microsoft.com/office/powerpoint/2010/main" val="7124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F691-1488-A363-9765-9BC6215699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93B968-2A7E-A58E-EAAA-4CEE5744F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1C9DA3-D641-5A62-82DE-57BEB00D2A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40FBD2-1A89-30F6-C68F-33A4FB9798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5EC0D3-7614-489F-3ABE-D3BBF9EE8C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F6C116-8F7B-B9F3-6A1B-6A052C783545}"/>
              </a:ext>
            </a:extLst>
          </p:cNvPr>
          <p:cNvSpPr>
            <a:spLocks noGrp="1"/>
          </p:cNvSpPr>
          <p:nvPr>
            <p:ph type="dt" sz="half" idx="10"/>
          </p:nvPr>
        </p:nvSpPr>
        <p:spPr/>
        <p:txBody>
          <a:bodyPr/>
          <a:lstStyle/>
          <a:p>
            <a:fld id="{4A2F6383-F00E-4B6E-A7CC-88CAD794F628}" type="datetimeFigureOut">
              <a:rPr lang="en-US" smtClean="0"/>
              <a:t>12/19/2023</a:t>
            </a:fld>
            <a:endParaRPr lang="en-US"/>
          </a:p>
        </p:txBody>
      </p:sp>
      <p:sp>
        <p:nvSpPr>
          <p:cNvPr id="8" name="Footer Placeholder 7">
            <a:extLst>
              <a:ext uri="{FF2B5EF4-FFF2-40B4-BE49-F238E27FC236}">
                <a16:creationId xmlns:a16="http://schemas.microsoft.com/office/drawing/2014/main" id="{C655F650-9E7E-5ACE-2B5A-46CED19D17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293B69-9200-376C-859C-01EF2EC10C0D}"/>
              </a:ext>
            </a:extLst>
          </p:cNvPr>
          <p:cNvSpPr>
            <a:spLocks noGrp="1"/>
          </p:cNvSpPr>
          <p:nvPr>
            <p:ph type="sldNum" sz="quarter" idx="12"/>
          </p:nvPr>
        </p:nvSpPr>
        <p:spPr/>
        <p:txBody>
          <a:bodyPr/>
          <a:lstStyle/>
          <a:p>
            <a:fld id="{1D885374-AD79-431D-9884-638B4C837D37}" type="slidenum">
              <a:rPr lang="en-US" smtClean="0"/>
              <a:t>‹#›</a:t>
            </a:fld>
            <a:endParaRPr lang="en-US"/>
          </a:p>
        </p:txBody>
      </p:sp>
    </p:spTree>
    <p:extLst>
      <p:ext uri="{BB962C8B-B14F-4D97-AF65-F5344CB8AC3E}">
        <p14:creationId xmlns:p14="http://schemas.microsoft.com/office/powerpoint/2010/main" val="43146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AD770-106F-E93E-FCD0-E07862FC87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896D5B-8EC2-BA8F-2CD5-33DDF332054F}"/>
              </a:ext>
            </a:extLst>
          </p:cNvPr>
          <p:cNvSpPr>
            <a:spLocks noGrp="1"/>
          </p:cNvSpPr>
          <p:nvPr>
            <p:ph type="dt" sz="half" idx="10"/>
          </p:nvPr>
        </p:nvSpPr>
        <p:spPr/>
        <p:txBody>
          <a:bodyPr/>
          <a:lstStyle/>
          <a:p>
            <a:fld id="{4A2F6383-F00E-4B6E-A7CC-88CAD794F628}" type="datetimeFigureOut">
              <a:rPr lang="en-US" smtClean="0"/>
              <a:t>12/19/2023</a:t>
            </a:fld>
            <a:endParaRPr lang="en-US"/>
          </a:p>
        </p:txBody>
      </p:sp>
      <p:sp>
        <p:nvSpPr>
          <p:cNvPr id="4" name="Footer Placeholder 3">
            <a:extLst>
              <a:ext uri="{FF2B5EF4-FFF2-40B4-BE49-F238E27FC236}">
                <a16:creationId xmlns:a16="http://schemas.microsoft.com/office/drawing/2014/main" id="{B8B347DC-B9A9-2167-E282-7DA221597F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0D4D49-C3B5-8C60-A746-65C59277950D}"/>
              </a:ext>
            </a:extLst>
          </p:cNvPr>
          <p:cNvSpPr>
            <a:spLocks noGrp="1"/>
          </p:cNvSpPr>
          <p:nvPr>
            <p:ph type="sldNum" sz="quarter" idx="12"/>
          </p:nvPr>
        </p:nvSpPr>
        <p:spPr/>
        <p:txBody>
          <a:bodyPr/>
          <a:lstStyle/>
          <a:p>
            <a:fld id="{1D885374-AD79-431D-9884-638B4C837D37}" type="slidenum">
              <a:rPr lang="en-US" smtClean="0"/>
              <a:t>‹#›</a:t>
            </a:fld>
            <a:endParaRPr lang="en-US"/>
          </a:p>
        </p:txBody>
      </p:sp>
    </p:spTree>
    <p:extLst>
      <p:ext uri="{BB962C8B-B14F-4D97-AF65-F5344CB8AC3E}">
        <p14:creationId xmlns:p14="http://schemas.microsoft.com/office/powerpoint/2010/main" val="2009973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B187C8-13A6-8FC1-E9FC-E26FE6CD1934}"/>
              </a:ext>
            </a:extLst>
          </p:cNvPr>
          <p:cNvSpPr>
            <a:spLocks noGrp="1"/>
          </p:cNvSpPr>
          <p:nvPr>
            <p:ph type="dt" sz="half" idx="10"/>
          </p:nvPr>
        </p:nvSpPr>
        <p:spPr/>
        <p:txBody>
          <a:bodyPr/>
          <a:lstStyle/>
          <a:p>
            <a:fld id="{4A2F6383-F00E-4B6E-A7CC-88CAD794F628}" type="datetimeFigureOut">
              <a:rPr lang="en-US" smtClean="0"/>
              <a:t>12/19/2023</a:t>
            </a:fld>
            <a:endParaRPr lang="en-US"/>
          </a:p>
        </p:txBody>
      </p:sp>
      <p:sp>
        <p:nvSpPr>
          <p:cNvPr id="3" name="Footer Placeholder 2">
            <a:extLst>
              <a:ext uri="{FF2B5EF4-FFF2-40B4-BE49-F238E27FC236}">
                <a16:creationId xmlns:a16="http://schemas.microsoft.com/office/drawing/2014/main" id="{7F48FC7A-578B-24C5-8566-9AD98AE370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148461-6E9F-9ED8-C08F-B7A7EC3D38FF}"/>
              </a:ext>
            </a:extLst>
          </p:cNvPr>
          <p:cNvSpPr>
            <a:spLocks noGrp="1"/>
          </p:cNvSpPr>
          <p:nvPr>
            <p:ph type="sldNum" sz="quarter" idx="12"/>
          </p:nvPr>
        </p:nvSpPr>
        <p:spPr/>
        <p:txBody>
          <a:bodyPr/>
          <a:lstStyle/>
          <a:p>
            <a:fld id="{1D885374-AD79-431D-9884-638B4C837D37}" type="slidenum">
              <a:rPr lang="en-US" smtClean="0"/>
              <a:t>‹#›</a:t>
            </a:fld>
            <a:endParaRPr lang="en-US"/>
          </a:p>
        </p:txBody>
      </p:sp>
    </p:spTree>
    <p:extLst>
      <p:ext uri="{BB962C8B-B14F-4D97-AF65-F5344CB8AC3E}">
        <p14:creationId xmlns:p14="http://schemas.microsoft.com/office/powerpoint/2010/main" val="382956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6B88-0393-439A-D34D-51F16F1F4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A3B2D4-D370-8275-A688-03641EA8D1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B601CE-5471-3DD1-4930-6D834E744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4E899-9D6C-9597-4C5D-0B2FAC7E91FD}"/>
              </a:ext>
            </a:extLst>
          </p:cNvPr>
          <p:cNvSpPr>
            <a:spLocks noGrp="1"/>
          </p:cNvSpPr>
          <p:nvPr>
            <p:ph type="dt" sz="half" idx="10"/>
          </p:nvPr>
        </p:nvSpPr>
        <p:spPr/>
        <p:txBody>
          <a:bodyPr/>
          <a:lstStyle/>
          <a:p>
            <a:fld id="{4A2F6383-F00E-4B6E-A7CC-88CAD794F628}" type="datetimeFigureOut">
              <a:rPr lang="en-US" smtClean="0"/>
              <a:t>12/19/2023</a:t>
            </a:fld>
            <a:endParaRPr lang="en-US"/>
          </a:p>
        </p:txBody>
      </p:sp>
      <p:sp>
        <p:nvSpPr>
          <p:cNvPr id="6" name="Footer Placeholder 5">
            <a:extLst>
              <a:ext uri="{FF2B5EF4-FFF2-40B4-BE49-F238E27FC236}">
                <a16:creationId xmlns:a16="http://schemas.microsoft.com/office/drawing/2014/main" id="{B7673FAB-B22B-B350-389A-F02B84AA4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85ABD-640A-66DA-650C-5A8ED5B0C03D}"/>
              </a:ext>
            </a:extLst>
          </p:cNvPr>
          <p:cNvSpPr>
            <a:spLocks noGrp="1"/>
          </p:cNvSpPr>
          <p:nvPr>
            <p:ph type="sldNum" sz="quarter" idx="12"/>
          </p:nvPr>
        </p:nvSpPr>
        <p:spPr/>
        <p:txBody>
          <a:bodyPr/>
          <a:lstStyle/>
          <a:p>
            <a:fld id="{1D885374-AD79-431D-9884-638B4C837D37}" type="slidenum">
              <a:rPr lang="en-US" smtClean="0"/>
              <a:t>‹#›</a:t>
            </a:fld>
            <a:endParaRPr lang="en-US"/>
          </a:p>
        </p:txBody>
      </p:sp>
    </p:spTree>
    <p:extLst>
      <p:ext uri="{BB962C8B-B14F-4D97-AF65-F5344CB8AC3E}">
        <p14:creationId xmlns:p14="http://schemas.microsoft.com/office/powerpoint/2010/main" val="87239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7AC2-C131-DA02-B5EB-C103366FF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06F26A-35A8-E485-4AA0-240903414A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FA2111-E7A9-8BBA-BB47-E72C9A7FB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004A3-19CD-DB89-66AC-BAF7622937CA}"/>
              </a:ext>
            </a:extLst>
          </p:cNvPr>
          <p:cNvSpPr>
            <a:spLocks noGrp="1"/>
          </p:cNvSpPr>
          <p:nvPr>
            <p:ph type="dt" sz="half" idx="10"/>
          </p:nvPr>
        </p:nvSpPr>
        <p:spPr/>
        <p:txBody>
          <a:bodyPr/>
          <a:lstStyle/>
          <a:p>
            <a:fld id="{4A2F6383-F00E-4B6E-A7CC-88CAD794F628}" type="datetimeFigureOut">
              <a:rPr lang="en-US" smtClean="0"/>
              <a:t>12/19/2023</a:t>
            </a:fld>
            <a:endParaRPr lang="en-US"/>
          </a:p>
        </p:txBody>
      </p:sp>
      <p:sp>
        <p:nvSpPr>
          <p:cNvPr id="6" name="Footer Placeholder 5">
            <a:extLst>
              <a:ext uri="{FF2B5EF4-FFF2-40B4-BE49-F238E27FC236}">
                <a16:creationId xmlns:a16="http://schemas.microsoft.com/office/drawing/2014/main" id="{895DD8EB-0EA9-E004-8E23-8E7E33144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817D0-63B4-3633-8493-758F949E55A4}"/>
              </a:ext>
            </a:extLst>
          </p:cNvPr>
          <p:cNvSpPr>
            <a:spLocks noGrp="1"/>
          </p:cNvSpPr>
          <p:nvPr>
            <p:ph type="sldNum" sz="quarter" idx="12"/>
          </p:nvPr>
        </p:nvSpPr>
        <p:spPr/>
        <p:txBody>
          <a:bodyPr/>
          <a:lstStyle/>
          <a:p>
            <a:fld id="{1D885374-AD79-431D-9884-638B4C837D37}" type="slidenum">
              <a:rPr lang="en-US" smtClean="0"/>
              <a:t>‹#›</a:t>
            </a:fld>
            <a:endParaRPr lang="en-US"/>
          </a:p>
        </p:txBody>
      </p:sp>
    </p:spTree>
    <p:extLst>
      <p:ext uri="{BB962C8B-B14F-4D97-AF65-F5344CB8AC3E}">
        <p14:creationId xmlns:p14="http://schemas.microsoft.com/office/powerpoint/2010/main" val="648446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2EC48A-5B22-C68B-94AC-66C688A89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0F9E93-B4AA-6214-791B-6E21DFE4C3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D6ACB-BED9-AAE5-7B69-1F6BDB9587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F6383-F00E-4B6E-A7CC-88CAD794F628}" type="datetimeFigureOut">
              <a:rPr lang="en-US" smtClean="0"/>
              <a:t>12/19/2023</a:t>
            </a:fld>
            <a:endParaRPr lang="en-US"/>
          </a:p>
        </p:txBody>
      </p:sp>
      <p:sp>
        <p:nvSpPr>
          <p:cNvPr id="5" name="Footer Placeholder 4">
            <a:extLst>
              <a:ext uri="{FF2B5EF4-FFF2-40B4-BE49-F238E27FC236}">
                <a16:creationId xmlns:a16="http://schemas.microsoft.com/office/drawing/2014/main" id="{5C58971F-0C82-20F8-C3B4-69D90E019B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70A701-BAD6-9EEB-191A-E88EBA5476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85374-AD79-431D-9884-638B4C837D37}" type="slidenum">
              <a:rPr lang="en-US" smtClean="0"/>
              <a:t>‹#›</a:t>
            </a:fld>
            <a:endParaRPr lang="en-US"/>
          </a:p>
        </p:txBody>
      </p:sp>
    </p:spTree>
    <p:extLst>
      <p:ext uri="{BB962C8B-B14F-4D97-AF65-F5344CB8AC3E}">
        <p14:creationId xmlns:p14="http://schemas.microsoft.com/office/powerpoint/2010/main" val="1837293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vidly.com/mov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274E-E0EA-7D41-503C-48F0B6596A42}"/>
              </a:ext>
            </a:extLst>
          </p:cNvPr>
          <p:cNvSpPr>
            <a:spLocks noGrp="1"/>
          </p:cNvSpPr>
          <p:nvPr>
            <p:ph type="ctrTitle"/>
          </p:nvPr>
        </p:nvSpPr>
        <p:spPr/>
        <p:txBody>
          <a:bodyPr/>
          <a:lstStyle/>
          <a:p>
            <a:r>
              <a:rPr lang="en-US" dirty="0"/>
              <a:t>ASP.NET MVC</a:t>
            </a:r>
          </a:p>
        </p:txBody>
      </p:sp>
    </p:spTree>
    <p:extLst>
      <p:ext uri="{BB962C8B-B14F-4D97-AF65-F5344CB8AC3E}">
        <p14:creationId xmlns:p14="http://schemas.microsoft.com/office/powerpoint/2010/main" val="99817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5CA5-E01E-75E8-916E-72D67609D7E1}"/>
              </a:ext>
            </a:extLst>
          </p:cNvPr>
          <p:cNvSpPr>
            <a:spLocks noGrp="1"/>
          </p:cNvSpPr>
          <p:nvPr>
            <p:ph type="title"/>
          </p:nvPr>
        </p:nvSpPr>
        <p:spPr/>
        <p:txBody>
          <a:bodyPr/>
          <a:lstStyle/>
          <a:p>
            <a:r>
              <a:rPr lang="en-US" dirty="0"/>
              <a:t>MVC Architectural Pattern</a:t>
            </a:r>
          </a:p>
        </p:txBody>
      </p:sp>
      <p:sp>
        <p:nvSpPr>
          <p:cNvPr id="3" name="Content Placeholder 2">
            <a:extLst>
              <a:ext uri="{FF2B5EF4-FFF2-40B4-BE49-F238E27FC236}">
                <a16:creationId xmlns:a16="http://schemas.microsoft.com/office/drawing/2014/main" id="{D4D50132-F4BE-7C8D-B1B8-A4712F47E07D}"/>
              </a:ext>
            </a:extLst>
          </p:cNvPr>
          <p:cNvSpPr>
            <a:spLocks noGrp="1"/>
          </p:cNvSpPr>
          <p:nvPr>
            <p:ph idx="1"/>
          </p:nvPr>
        </p:nvSpPr>
        <p:spPr>
          <a:xfrm>
            <a:off x="838200" y="1825625"/>
            <a:ext cx="5140569" cy="4351338"/>
          </a:xfrm>
        </p:spPr>
        <p:txBody>
          <a:bodyPr>
            <a:normAutofit/>
          </a:bodyPr>
          <a:lstStyle/>
          <a:p>
            <a:pPr algn="just"/>
            <a:r>
              <a:rPr lang="en-US" sz="2000" b="0" i="0" dirty="0">
                <a:solidFill>
                  <a:srgbClr val="000000"/>
                </a:solidFill>
                <a:effectLst/>
                <a:latin typeface="Verdana" panose="020B0604030504040204" pitchFamily="34" charset="0"/>
              </a:rPr>
              <a:t>Its web development framework combines the features of MVC (Model-View-Controller) architecture</a:t>
            </a:r>
          </a:p>
          <a:p>
            <a:pPr algn="just"/>
            <a:r>
              <a:rPr lang="en-US" sz="2000" dirty="0"/>
              <a:t>Designed in 1970s</a:t>
            </a:r>
          </a:p>
          <a:p>
            <a:pPr algn="just"/>
            <a:r>
              <a:rPr lang="en-US" sz="2000" dirty="0"/>
              <a:t>Widely adopted in Web</a:t>
            </a:r>
          </a:p>
          <a:p>
            <a:pPr algn="just"/>
            <a:r>
              <a:rPr lang="en-US" sz="2000" dirty="0"/>
              <a:t>ASP.NET MVC, Ruby on rails, Express</a:t>
            </a:r>
          </a:p>
        </p:txBody>
      </p:sp>
      <p:pic>
        <p:nvPicPr>
          <p:cNvPr id="1026" name="Picture 2" descr="MVC Architectural Pattern">
            <a:extLst>
              <a:ext uri="{FF2B5EF4-FFF2-40B4-BE49-F238E27FC236}">
                <a16:creationId xmlns:a16="http://schemas.microsoft.com/office/drawing/2014/main" id="{37454DF0-F116-6B1B-3773-8007E6017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90688"/>
            <a:ext cx="571500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54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5CA5-E01E-75E8-916E-72D67609D7E1}"/>
              </a:ext>
            </a:extLst>
          </p:cNvPr>
          <p:cNvSpPr>
            <a:spLocks noGrp="1"/>
          </p:cNvSpPr>
          <p:nvPr>
            <p:ph type="title"/>
          </p:nvPr>
        </p:nvSpPr>
        <p:spPr/>
        <p:txBody>
          <a:bodyPr/>
          <a:lstStyle/>
          <a:p>
            <a:r>
              <a:rPr lang="en-US" dirty="0"/>
              <a:t>MVC Architectural Pattern</a:t>
            </a:r>
          </a:p>
        </p:txBody>
      </p:sp>
      <p:sp>
        <p:nvSpPr>
          <p:cNvPr id="3" name="Content Placeholder 2">
            <a:extLst>
              <a:ext uri="{FF2B5EF4-FFF2-40B4-BE49-F238E27FC236}">
                <a16:creationId xmlns:a16="http://schemas.microsoft.com/office/drawing/2014/main" id="{D4D50132-F4BE-7C8D-B1B8-A4712F47E07D}"/>
              </a:ext>
            </a:extLst>
          </p:cNvPr>
          <p:cNvSpPr>
            <a:spLocks noGrp="1"/>
          </p:cNvSpPr>
          <p:nvPr>
            <p:ph idx="1"/>
          </p:nvPr>
        </p:nvSpPr>
        <p:spPr>
          <a:xfrm>
            <a:off x="838200" y="1825625"/>
            <a:ext cx="10669172" cy="4351338"/>
          </a:xfrm>
        </p:spPr>
        <p:txBody>
          <a:bodyPr>
            <a:normAutofit/>
          </a:bodyPr>
          <a:lstStyle/>
          <a:p>
            <a:pPr algn="just">
              <a:buFont typeface="Arial" panose="020B0604020202020204" pitchFamily="34" charset="0"/>
              <a:buChar char="•"/>
            </a:pPr>
            <a:r>
              <a:rPr lang="en-US" sz="2000" b="1" i="0" dirty="0">
                <a:solidFill>
                  <a:srgbClr val="000000"/>
                </a:solidFill>
                <a:effectLst/>
                <a:latin typeface="inherit"/>
              </a:rPr>
              <a:t>The Model</a:t>
            </a:r>
            <a:r>
              <a:rPr lang="en-US" sz="2000" b="0" i="0" dirty="0">
                <a:solidFill>
                  <a:srgbClr val="000000"/>
                </a:solidFill>
                <a:effectLst/>
                <a:latin typeface="Verdana" panose="020B0604030504040204" pitchFamily="34" charset="0"/>
              </a:rPr>
              <a:t> − A set of classes that describes the data you are working with as well as the business logic.</a:t>
            </a:r>
          </a:p>
          <a:p>
            <a:pPr algn="just"/>
            <a:endParaRPr lang="en-US" sz="2000" dirty="0"/>
          </a:p>
          <a:p>
            <a:pPr algn="just"/>
            <a:r>
              <a:rPr lang="en-US" dirty="0"/>
              <a:t>For example</a:t>
            </a:r>
          </a:p>
          <a:p>
            <a:pPr lvl="1" algn="just"/>
            <a:r>
              <a:rPr lang="en-US" sz="2000" dirty="0"/>
              <a:t>Domain Model for a movie rental app</a:t>
            </a:r>
          </a:p>
          <a:p>
            <a:pPr lvl="2" algn="just"/>
            <a:r>
              <a:rPr lang="en-US" sz="1600" dirty="0"/>
              <a:t>Movie</a:t>
            </a:r>
          </a:p>
          <a:p>
            <a:pPr lvl="2" algn="just"/>
            <a:r>
              <a:rPr lang="en-US" sz="1600" dirty="0"/>
              <a:t>Customer</a:t>
            </a:r>
          </a:p>
          <a:p>
            <a:pPr lvl="2" algn="just"/>
            <a:r>
              <a:rPr lang="en-US" sz="1600" dirty="0"/>
              <a:t>Rental</a:t>
            </a:r>
          </a:p>
          <a:p>
            <a:pPr lvl="2" algn="just"/>
            <a:r>
              <a:rPr lang="en-US" sz="1600" dirty="0"/>
              <a:t>Transaction</a:t>
            </a:r>
          </a:p>
          <a:p>
            <a:pPr lvl="1"/>
            <a:r>
              <a:rPr lang="en-US" sz="2000" dirty="0"/>
              <a:t>These classes have properties and methods that purely represent the application state and rules and not tied to UI that means we can use these classes and use them in different app like desktop or mobile app</a:t>
            </a:r>
          </a:p>
        </p:txBody>
      </p:sp>
    </p:spTree>
    <p:extLst>
      <p:ext uri="{BB962C8B-B14F-4D97-AF65-F5344CB8AC3E}">
        <p14:creationId xmlns:p14="http://schemas.microsoft.com/office/powerpoint/2010/main" val="255863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5CA5-E01E-75E8-916E-72D67609D7E1}"/>
              </a:ext>
            </a:extLst>
          </p:cNvPr>
          <p:cNvSpPr>
            <a:spLocks noGrp="1"/>
          </p:cNvSpPr>
          <p:nvPr>
            <p:ph type="title"/>
          </p:nvPr>
        </p:nvSpPr>
        <p:spPr/>
        <p:txBody>
          <a:bodyPr/>
          <a:lstStyle/>
          <a:p>
            <a:r>
              <a:rPr lang="en-US" dirty="0"/>
              <a:t>MVC Architectural Pattern</a:t>
            </a:r>
          </a:p>
        </p:txBody>
      </p:sp>
      <p:sp>
        <p:nvSpPr>
          <p:cNvPr id="3" name="Content Placeholder 2">
            <a:extLst>
              <a:ext uri="{FF2B5EF4-FFF2-40B4-BE49-F238E27FC236}">
                <a16:creationId xmlns:a16="http://schemas.microsoft.com/office/drawing/2014/main" id="{D4D50132-F4BE-7C8D-B1B8-A4712F47E07D}"/>
              </a:ext>
            </a:extLst>
          </p:cNvPr>
          <p:cNvSpPr>
            <a:spLocks noGrp="1"/>
          </p:cNvSpPr>
          <p:nvPr>
            <p:ph idx="1"/>
          </p:nvPr>
        </p:nvSpPr>
        <p:spPr>
          <a:xfrm>
            <a:off x="838200" y="1825625"/>
            <a:ext cx="9684434" cy="4351338"/>
          </a:xfrm>
        </p:spPr>
        <p:txBody>
          <a:bodyPr>
            <a:normAutofit/>
          </a:bodyPr>
          <a:lstStyle/>
          <a:p>
            <a:pPr algn="just">
              <a:buFont typeface="Arial" panose="020B0604020202020204" pitchFamily="34" charset="0"/>
              <a:buChar char="•"/>
            </a:pPr>
            <a:r>
              <a:rPr lang="en-US" sz="2000" b="1" i="0" dirty="0">
                <a:solidFill>
                  <a:srgbClr val="000000"/>
                </a:solidFill>
                <a:effectLst/>
                <a:latin typeface="inherit"/>
              </a:rPr>
              <a:t>The View</a:t>
            </a:r>
            <a:r>
              <a:rPr lang="en-US" sz="2000" b="0" i="0" dirty="0">
                <a:solidFill>
                  <a:srgbClr val="000000"/>
                </a:solidFill>
                <a:effectLst/>
                <a:latin typeface="Verdana" panose="020B0604030504040204" pitchFamily="34" charset="0"/>
              </a:rPr>
              <a:t> − Defines how the application’s UI will be displayed. It is a pure HTML, which decides how the UI is going to look like.</a:t>
            </a:r>
          </a:p>
          <a:p>
            <a:pPr algn="just">
              <a:buFont typeface="Arial" panose="020B0604020202020204" pitchFamily="34" charset="0"/>
              <a:buChar char="•"/>
            </a:pPr>
            <a:r>
              <a:rPr lang="en-US" sz="2000" b="1" i="0" dirty="0">
                <a:solidFill>
                  <a:srgbClr val="000000"/>
                </a:solidFill>
                <a:effectLst/>
                <a:latin typeface="inherit"/>
              </a:rPr>
              <a:t>The Controller</a:t>
            </a:r>
            <a:r>
              <a:rPr lang="en-US" sz="2000" b="0" i="0" dirty="0">
                <a:solidFill>
                  <a:srgbClr val="000000"/>
                </a:solidFill>
                <a:effectLst/>
                <a:latin typeface="Verdana" panose="020B0604030504040204" pitchFamily="34" charset="0"/>
              </a:rPr>
              <a:t> − A set of classes that handles communication from the user or handling the HTTP request.</a:t>
            </a:r>
          </a:p>
          <a:p>
            <a:pPr lvl="1" algn="just"/>
            <a:r>
              <a:rPr lang="en-US" dirty="0">
                <a:solidFill>
                  <a:srgbClr val="000000"/>
                </a:solidFill>
                <a:latin typeface="Verdana" panose="020B0604030504040204" pitchFamily="34" charset="0"/>
              </a:rPr>
              <a:t>For example:</a:t>
            </a:r>
          </a:p>
          <a:p>
            <a:pPr marL="914400" lvl="2" indent="0" algn="just">
              <a:buNone/>
            </a:pPr>
            <a:r>
              <a:rPr lang="en-US" sz="1800" dirty="0">
                <a:solidFill>
                  <a:srgbClr val="000000"/>
                </a:solidFill>
                <a:latin typeface="Verdana" panose="020B0604030504040204" pitchFamily="34" charset="0"/>
              </a:rPr>
              <a:t>Imagine our application is hosted on vidly.com</a:t>
            </a:r>
          </a:p>
          <a:p>
            <a:pPr marL="914400" lvl="2" indent="0" algn="just">
              <a:buNone/>
            </a:pPr>
            <a:r>
              <a:rPr lang="en-US" sz="1800" dirty="0">
                <a:solidFill>
                  <a:srgbClr val="000000"/>
                </a:solidFill>
                <a:latin typeface="Verdana" panose="020B0604030504040204" pitchFamily="34" charset="0"/>
              </a:rPr>
              <a:t>When we send a request </a:t>
            </a:r>
            <a:r>
              <a:rPr lang="en-US" sz="1800" dirty="0">
                <a:solidFill>
                  <a:srgbClr val="000000"/>
                </a:solidFill>
                <a:latin typeface="Verdana" panose="020B0604030504040204" pitchFamily="34" charset="0"/>
                <a:hlinkClick r:id="rId3"/>
              </a:rPr>
              <a:t>http://vidly.com/movies</a:t>
            </a:r>
            <a:r>
              <a:rPr lang="en-US" sz="1800" dirty="0">
                <a:solidFill>
                  <a:srgbClr val="000000"/>
                </a:solidFill>
                <a:latin typeface="Verdana" panose="020B0604030504040204" pitchFamily="34" charset="0"/>
              </a:rPr>
              <a:t> A controller will be selected to handle this request, this controller will collect all the movies from the database and put them in the view and return the view to the client or browser.</a:t>
            </a:r>
          </a:p>
          <a:p>
            <a:pPr marL="914400" lvl="2" indent="0" algn="just">
              <a:buNone/>
            </a:pPr>
            <a:endParaRPr lang="en-US" sz="1800" dirty="0">
              <a:solidFill>
                <a:srgbClr val="000000"/>
              </a:solidFill>
              <a:latin typeface="Verdana" panose="020B0604030504040204" pitchFamily="34" charset="0"/>
            </a:endParaRPr>
          </a:p>
          <a:p>
            <a:pPr marL="914400" lvl="2" indent="0" algn="just">
              <a:buNone/>
            </a:pPr>
            <a:r>
              <a:rPr lang="en-US" sz="1800" dirty="0">
                <a:solidFill>
                  <a:srgbClr val="000000"/>
                </a:solidFill>
                <a:latin typeface="Verdana" panose="020B0604030504040204" pitchFamily="34" charset="0"/>
              </a:rPr>
              <a:t>	</a:t>
            </a:r>
            <a:endParaRPr lang="en-US" sz="1800" b="0" i="0" dirty="0">
              <a:solidFill>
                <a:srgbClr val="000000"/>
              </a:solidFill>
              <a:effectLst/>
              <a:latin typeface="Verdana" panose="020B0604030504040204" pitchFamily="34" charset="0"/>
            </a:endParaRPr>
          </a:p>
          <a:p>
            <a:pPr algn="just"/>
            <a:endParaRPr lang="en-US" sz="2000" dirty="0"/>
          </a:p>
        </p:txBody>
      </p:sp>
      <p:sp>
        <p:nvSpPr>
          <p:cNvPr id="4" name="Rectangle 3">
            <a:extLst>
              <a:ext uri="{FF2B5EF4-FFF2-40B4-BE49-F238E27FC236}">
                <a16:creationId xmlns:a16="http://schemas.microsoft.com/office/drawing/2014/main" id="{1F6423A4-3C2F-4AB8-C62B-9B0246C21429}"/>
              </a:ext>
            </a:extLst>
          </p:cNvPr>
          <p:cNvSpPr/>
          <p:nvPr/>
        </p:nvSpPr>
        <p:spPr>
          <a:xfrm>
            <a:off x="2082018" y="5331654"/>
            <a:ext cx="1434904" cy="9521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a:t>
            </a:r>
          </a:p>
        </p:txBody>
      </p:sp>
      <p:sp>
        <p:nvSpPr>
          <p:cNvPr id="5" name="Rectangle 4">
            <a:extLst>
              <a:ext uri="{FF2B5EF4-FFF2-40B4-BE49-F238E27FC236}">
                <a16:creationId xmlns:a16="http://schemas.microsoft.com/office/drawing/2014/main" id="{9B41DBB5-3B18-945A-1F4D-0AA828C38DF3}"/>
              </a:ext>
            </a:extLst>
          </p:cNvPr>
          <p:cNvSpPr/>
          <p:nvPr/>
        </p:nvSpPr>
        <p:spPr>
          <a:xfrm>
            <a:off x="4962965" y="5359790"/>
            <a:ext cx="1434904" cy="9521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Controller</a:t>
            </a:r>
          </a:p>
        </p:txBody>
      </p:sp>
      <p:sp>
        <p:nvSpPr>
          <p:cNvPr id="6" name="Rectangle 5">
            <a:extLst>
              <a:ext uri="{FF2B5EF4-FFF2-40B4-BE49-F238E27FC236}">
                <a16:creationId xmlns:a16="http://schemas.microsoft.com/office/drawing/2014/main" id="{1F8D33BD-E5D8-8B55-B8C8-F34BF1725F94}"/>
              </a:ext>
            </a:extLst>
          </p:cNvPr>
          <p:cNvSpPr/>
          <p:nvPr/>
        </p:nvSpPr>
        <p:spPr>
          <a:xfrm>
            <a:off x="7843912" y="5359790"/>
            <a:ext cx="1434904" cy="9521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a:t>
            </a:r>
          </a:p>
        </p:txBody>
      </p:sp>
      <p:cxnSp>
        <p:nvCxnSpPr>
          <p:cNvPr id="8" name="Straight Arrow Connector 7">
            <a:extLst>
              <a:ext uri="{FF2B5EF4-FFF2-40B4-BE49-F238E27FC236}">
                <a16:creationId xmlns:a16="http://schemas.microsoft.com/office/drawing/2014/main" id="{27CBE10D-B1B6-9457-9FBA-F388B533EB13}"/>
              </a:ext>
            </a:extLst>
          </p:cNvPr>
          <p:cNvCxnSpPr>
            <a:cxnSpLocks/>
            <a:stCxn id="5" idx="1"/>
          </p:cNvCxnSpPr>
          <p:nvPr/>
        </p:nvCxnSpPr>
        <p:spPr>
          <a:xfrm flipH="1">
            <a:off x="3511353" y="5835845"/>
            <a:ext cx="1451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0D482BE-5337-BB88-FD1C-31C4D94246C1}"/>
              </a:ext>
            </a:extLst>
          </p:cNvPr>
          <p:cNvCxnSpPr>
            <a:cxnSpLocks/>
            <a:stCxn id="5" idx="3"/>
            <a:endCxn id="6" idx="1"/>
          </p:cNvCxnSpPr>
          <p:nvPr/>
        </p:nvCxnSpPr>
        <p:spPr>
          <a:xfrm>
            <a:off x="6397869" y="5835845"/>
            <a:ext cx="1446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19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5CA5-E01E-75E8-916E-72D67609D7E1}"/>
              </a:ext>
            </a:extLst>
          </p:cNvPr>
          <p:cNvSpPr>
            <a:spLocks noGrp="1"/>
          </p:cNvSpPr>
          <p:nvPr>
            <p:ph type="title"/>
          </p:nvPr>
        </p:nvSpPr>
        <p:spPr/>
        <p:txBody>
          <a:bodyPr/>
          <a:lstStyle/>
          <a:p>
            <a:r>
              <a:rPr lang="en-US" dirty="0"/>
              <a:t>MVC Architectural Pattern</a:t>
            </a:r>
          </a:p>
        </p:txBody>
      </p:sp>
      <p:sp>
        <p:nvSpPr>
          <p:cNvPr id="3" name="Content Placeholder 2">
            <a:extLst>
              <a:ext uri="{FF2B5EF4-FFF2-40B4-BE49-F238E27FC236}">
                <a16:creationId xmlns:a16="http://schemas.microsoft.com/office/drawing/2014/main" id="{D4D50132-F4BE-7C8D-B1B8-A4712F47E07D}"/>
              </a:ext>
            </a:extLst>
          </p:cNvPr>
          <p:cNvSpPr>
            <a:spLocks noGrp="1"/>
          </p:cNvSpPr>
          <p:nvPr>
            <p:ph idx="1"/>
          </p:nvPr>
        </p:nvSpPr>
        <p:spPr>
          <a:xfrm>
            <a:off x="838200" y="1825625"/>
            <a:ext cx="9684434" cy="4351338"/>
          </a:xfrm>
        </p:spPr>
        <p:txBody>
          <a:bodyPr>
            <a:normAutofit/>
          </a:bodyPr>
          <a:lstStyle/>
          <a:p>
            <a:pPr algn="just"/>
            <a:r>
              <a:rPr lang="en-US" sz="2000" dirty="0"/>
              <a:t>Another thing with MVC is Router</a:t>
            </a:r>
          </a:p>
          <a:p>
            <a:pPr algn="just"/>
            <a:r>
              <a:rPr lang="en-US" sz="2000" dirty="0"/>
              <a:t>Router</a:t>
            </a:r>
          </a:p>
          <a:p>
            <a:pPr lvl="1" algn="just"/>
            <a:r>
              <a:rPr lang="en-US" sz="1600" dirty="0"/>
              <a:t>Selects the right controller to handle a request</a:t>
            </a:r>
          </a:p>
          <a:p>
            <a:pPr lvl="1" algn="just"/>
            <a:r>
              <a:rPr lang="en-US" sz="1600" dirty="0"/>
              <a:t>A router based on some rules know that the request for </a:t>
            </a:r>
            <a:r>
              <a:rPr lang="en-US" sz="1600" b="1" dirty="0"/>
              <a:t>vidly.com/movies </a:t>
            </a:r>
            <a:r>
              <a:rPr lang="en-US" sz="1600" dirty="0"/>
              <a:t>should be handled by class called movies controller. </a:t>
            </a:r>
          </a:p>
          <a:p>
            <a:pPr lvl="1" algn="just"/>
            <a:r>
              <a:rPr lang="en-US" sz="1600" dirty="0"/>
              <a:t>In ASP.NET methods are known as Actions.</a:t>
            </a:r>
          </a:p>
        </p:txBody>
      </p:sp>
    </p:spTree>
    <p:extLst>
      <p:ext uri="{BB962C8B-B14F-4D97-AF65-F5344CB8AC3E}">
        <p14:creationId xmlns:p14="http://schemas.microsoft.com/office/powerpoint/2010/main" val="140694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35F8-F60C-2558-E0DC-BEC92879E205}"/>
              </a:ext>
            </a:extLst>
          </p:cNvPr>
          <p:cNvSpPr>
            <a:spLocks noGrp="1"/>
          </p:cNvSpPr>
          <p:nvPr>
            <p:ph type="title"/>
          </p:nvPr>
        </p:nvSpPr>
        <p:spPr/>
        <p:txBody>
          <a:bodyPr/>
          <a:lstStyle/>
          <a:p>
            <a:r>
              <a:rPr lang="en-US" dirty="0"/>
              <a:t>Action Results in Controller</a:t>
            </a:r>
          </a:p>
        </p:txBody>
      </p:sp>
      <p:graphicFrame>
        <p:nvGraphicFramePr>
          <p:cNvPr id="4" name="Content Placeholder 3">
            <a:extLst>
              <a:ext uri="{FF2B5EF4-FFF2-40B4-BE49-F238E27FC236}">
                <a16:creationId xmlns:a16="http://schemas.microsoft.com/office/drawing/2014/main" id="{E7DFFDD5-F926-D3E1-9058-A72AF56C3DBC}"/>
              </a:ext>
            </a:extLst>
          </p:cNvPr>
          <p:cNvGraphicFramePr>
            <a:graphicFrameLocks noGrp="1"/>
          </p:cNvGraphicFramePr>
          <p:nvPr>
            <p:ph idx="1"/>
            <p:extLst>
              <p:ext uri="{D42A27DB-BD31-4B8C-83A1-F6EECF244321}">
                <p14:modId xmlns:p14="http://schemas.microsoft.com/office/powerpoint/2010/main" val="1669090732"/>
              </p:ext>
            </p:extLst>
          </p:nvPr>
        </p:nvGraphicFramePr>
        <p:xfrm>
          <a:off x="838200" y="2205452"/>
          <a:ext cx="10515600" cy="3708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323910805"/>
                    </a:ext>
                  </a:extLst>
                </a:gridCol>
                <a:gridCol w="5257800">
                  <a:extLst>
                    <a:ext uri="{9D8B030D-6E8A-4147-A177-3AD203B41FA5}">
                      <a16:colId xmlns:a16="http://schemas.microsoft.com/office/drawing/2014/main" val="217827880"/>
                    </a:ext>
                  </a:extLst>
                </a:gridCol>
              </a:tblGrid>
              <a:tr h="370840">
                <a:tc>
                  <a:txBody>
                    <a:bodyPr/>
                    <a:lstStyle/>
                    <a:p>
                      <a:r>
                        <a:rPr lang="en-US" dirty="0"/>
                        <a:t>Action</a:t>
                      </a:r>
                    </a:p>
                  </a:txBody>
                  <a:tcPr/>
                </a:tc>
                <a:tc>
                  <a:txBody>
                    <a:bodyPr/>
                    <a:lstStyle/>
                    <a:p>
                      <a:r>
                        <a:rPr lang="en-US" dirty="0"/>
                        <a:t>Helper Method</a:t>
                      </a:r>
                    </a:p>
                  </a:txBody>
                  <a:tcPr/>
                </a:tc>
                <a:extLst>
                  <a:ext uri="{0D108BD9-81ED-4DB2-BD59-A6C34878D82A}">
                    <a16:rowId xmlns:a16="http://schemas.microsoft.com/office/drawing/2014/main" val="561781798"/>
                  </a:ext>
                </a:extLst>
              </a:tr>
              <a:tr h="370840">
                <a:tc>
                  <a:txBody>
                    <a:bodyPr/>
                    <a:lstStyle/>
                    <a:p>
                      <a:r>
                        <a:rPr lang="en-US" dirty="0" err="1"/>
                        <a:t>ViewResult</a:t>
                      </a:r>
                      <a:endParaRPr lang="en-US" dirty="0"/>
                    </a:p>
                  </a:txBody>
                  <a:tcPr/>
                </a:tc>
                <a:tc>
                  <a:txBody>
                    <a:bodyPr/>
                    <a:lstStyle/>
                    <a:p>
                      <a:r>
                        <a:rPr lang="en-US" dirty="0"/>
                        <a:t>View()</a:t>
                      </a:r>
                    </a:p>
                  </a:txBody>
                  <a:tcPr/>
                </a:tc>
                <a:extLst>
                  <a:ext uri="{0D108BD9-81ED-4DB2-BD59-A6C34878D82A}">
                    <a16:rowId xmlns:a16="http://schemas.microsoft.com/office/drawing/2014/main" val="140121346"/>
                  </a:ext>
                </a:extLst>
              </a:tr>
              <a:tr h="370840">
                <a:tc>
                  <a:txBody>
                    <a:bodyPr/>
                    <a:lstStyle/>
                    <a:p>
                      <a:r>
                        <a:rPr lang="en-US" dirty="0" err="1"/>
                        <a:t>PartialViewResult</a:t>
                      </a:r>
                      <a:endParaRPr lang="en-US" dirty="0"/>
                    </a:p>
                  </a:txBody>
                  <a:tcPr/>
                </a:tc>
                <a:tc>
                  <a:txBody>
                    <a:bodyPr/>
                    <a:lstStyle/>
                    <a:p>
                      <a:r>
                        <a:rPr lang="en-US" dirty="0" err="1"/>
                        <a:t>PartialView</a:t>
                      </a:r>
                      <a:r>
                        <a:rPr lang="en-US" dirty="0"/>
                        <a:t>()</a:t>
                      </a:r>
                    </a:p>
                  </a:txBody>
                  <a:tcPr/>
                </a:tc>
                <a:extLst>
                  <a:ext uri="{0D108BD9-81ED-4DB2-BD59-A6C34878D82A}">
                    <a16:rowId xmlns:a16="http://schemas.microsoft.com/office/drawing/2014/main" val="3847830830"/>
                  </a:ext>
                </a:extLst>
              </a:tr>
              <a:tr h="370840">
                <a:tc>
                  <a:txBody>
                    <a:bodyPr/>
                    <a:lstStyle/>
                    <a:p>
                      <a:r>
                        <a:rPr lang="en-US" dirty="0" err="1"/>
                        <a:t>ContentResult</a:t>
                      </a:r>
                      <a:r>
                        <a:rPr lang="en-US" dirty="0"/>
                        <a:t>          </a:t>
                      </a:r>
                    </a:p>
                  </a:txBody>
                  <a:tcPr/>
                </a:tc>
                <a:tc>
                  <a:txBody>
                    <a:bodyPr/>
                    <a:lstStyle/>
                    <a:p>
                      <a:r>
                        <a:rPr lang="en-US" dirty="0"/>
                        <a:t>Content()</a:t>
                      </a:r>
                    </a:p>
                  </a:txBody>
                  <a:tcPr/>
                </a:tc>
                <a:extLst>
                  <a:ext uri="{0D108BD9-81ED-4DB2-BD59-A6C34878D82A}">
                    <a16:rowId xmlns:a16="http://schemas.microsoft.com/office/drawing/2014/main" val="696165226"/>
                  </a:ext>
                </a:extLst>
              </a:tr>
              <a:tr h="370840">
                <a:tc>
                  <a:txBody>
                    <a:bodyPr/>
                    <a:lstStyle/>
                    <a:p>
                      <a:r>
                        <a:rPr lang="en-US" dirty="0" err="1"/>
                        <a:t>RedirectResult</a:t>
                      </a:r>
                      <a:endParaRPr lang="en-US" dirty="0"/>
                    </a:p>
                  </a:txBody>
                  <a:tcPr/>
                </a:tc>
                <a:tc>
                  <a:txBody>
                    <a:bodyPr/>
                    <a:lstStyle/>
                    <a:p>
                      <a:r>
                        <a:rPr lang="en-US" dirty="0"/>
                        <a:t>Redirect()</a:t>
                      </a:r>
                    </a:p>
                  </a:txBody>
                  <a:tcPr/>
                </a:tc>
                <a:extLst>
                  <a:ext uri="{0D108BD9-81ED-4DB2-BD59-A6C34878D82A}">
                    <a16:rowId xmlns:a16="http://schemas.microsoft.com/office/drawing/2014/main" val="856544696"/>
                  </a:ext>
                </a:extLst>
              </a:tr>
              <a:tr h="370840">
                <a:tc>
                  <a:txBody>
                    <a:bodyPr/>
                    <a:lstStyle/>
                    <a:p>
                      <a:r>
                        <a:rPr lang="en-US" dirty="0" err="1"/>
                        <a:t>RedirectToRouteResult</a:t>
                      </a:r>
                      <a:endParaRPr lang="en-US" dirty="0"/>
                    </a:p>
                  </a:txBody>
                  <a:tcPr/>
                </a:tc>
                <a:tc>
                  <a:txBody>
                    <a:bodyPr/>
                    <a:lstStyle/>
                    <a:p>
                      <a:r>
                        <a:rPr lang="en-US" dirty="0" err="1"/>
                        <a:t>RedirectToAction</a:t>
                      </a:r>
                      <a:r>
                        <a:rPr lang="en-US" dirty="0"/>
                        <a:t>()</a:t>
                      </a:r>
                    </a:p>
                  </a:txBody>
                  <a:tcPr/>
                </a:tc>
                <a:extLst>
                  <a:ext uri="{0D108BD9-81ED-4DB2-BD59-A6C34878D82A}">
                    <a16:rowId xmlns:a16="http://schemas.microsoft.com/office/drawing/2014/main" val="2637304229"/>
                  </a:ext>
                </a:extLst>
              </a:tr>
              <a:tr h="370840">
                <a:tc>
                  <a:txBody>
                    <a:bodyPr/>
                    <a:lstStyle/>
                    <a:p>
                      <a:r>
                        <a:rPr lang="en-US" dirty="0" err="1"/>
                        <a:t>JsonResult</a:t>
                      </a:r>
                      <a:endParaRPr lang="en-US" dirty="0"/>
                    </a:p>
                  </a:txBody>
                  <a:tcPr/>
                </a:tc>
                <a:tc>
                  <a:txBody>
                    <a:bodyPr/>
                    <a:lstStyle/>
                    <a:p>
                      <a:r>
                        <a:rPr lang="en-US" dirty="0"/>
                        <a:t>Json()</a:t>
                      </a:r>
                    </a:p>
                  </a:txBody>
                  <a:tcPr/>
                </a:tc>
                <a:extLst>
                  <a:ext uri="{0D108BD9-81ED-4DB2-BD59-A6C34878D82A}">
                    <a16:rowId xmlns:a16="http://schemas.microsoft.com/office/drawing/2014/main" val="736767873"/>
                  </a:ext>
                </a:extLst>
              </a:tr>
              <a:tr h="370840">
                <a:tc>
                  <a:txBody>
                    <a:bodyPr/>
                    <a:lstStyle/>
                    <a:p>
                      <a:r>
                        <a:rPr lang="en-US" dirty="0" err="1"/>
                        <a:t>FileResult</a:t>
                      </a:r>
                      <a:endParaRPr lang="en-US" dirty="0"/>
                    </a:p>
                  </a:txBody>
                  <a:tcPr/>
                </a:tc>
                <a:tc>
                  <a:txBody>
                    <a:bodyPr/>
                    <a:lstStyle/>
                    <a:p>
                      <a:r>
                        <a:rPr lang="en-US" dirty="0"/>
                        <a:t>File()</a:t>
                      </a:r>
                    </a:p>
                  </a:txBody>
                  <a:tcPr/>
                </a:tc>
                <a:extLst>
                  <a:ext uri="{0D108BD9-81ED-4DB2-BD59-A6C34878D82A}">
                    <a16:rowId xmlns:a16="http://schemas.microsoft.com/office/drawing/2014/main" val="3434430026"/>
                  </a:ext>
                </a:extLst>
              </a:tr>
              <a:tr h="370840">
                <a:tc>
                  <a:txBody>
                    <a:bodyPr/>
                    <a:lstStyle/>
                    <a:p>
                      <a:r>
                        <a:rPr lang="en-US" dirty="0" err="1"/>
                        <a:t>HttpNotFoundResult</a:t>
                      </a:r>
                      <a:endParaRPr lang="en-US" dirty="0"/>
                    </a:p>
                  </a:txBody>
                  <a:tcPr/>
                </a:tc>
                <a:tc>
                  <a:txBody>
                    <a:bodyPr/>
                    <a:lstStyle/>
                    <a:p>
                      <a:r>
                        <a:rPr lang="en-US" dirty="0" err="1"/>
                        <a:t>NoFound</a:t>
                      </a:r>
                      <a:r>
                        <a:rPr lang="en-US" dirty="0"/>
                        <a:t>()</a:t>
                      </a:r>
                    </a:p>
                  </a:txBody>
                  <a:tcPr/>
                </a:tc>
                <a:extLst>
                  <a:ext uri="{0D108BD9-81ED-4DB2-BD59-A6C34878D82A}">
                    <a16:rowId xmlns:a16="http://schemas.microsoft.com/office/drawing/2014/main" val="1895426317"/>
                  </a:ext>
                </a:extLst>
              </a:tr>
              <a:tr h="370840">
                <a:tc>
                  <a:txBody>
                    <a:bodyPr/>
                    <a:lstStyle/>
                    <a:p>
                      <a:r>
                        <a:rPr lang="en-US" dirty="0" err="1"/>
                        <a:t>EmptyResult</a:t>
                      </a:r>
                      <a:endParaRPr lang="en-US" dirty="0"/>
                    </a:p>
                  </a:txBody>
                  <a:tcPr/>
                </a:tc>
                <a:tc>
                  <a:txBody>
                    <a:bodyPr/>
                    <a:lstStyle/>
                    <a:p>
                      <a:endParaRPr lang="en-US" dirty="0"/>
                    </a:p>
                  </a:txBody>
                  <a:tcPr/>
                </a:tc>
                <a:extLst>
                  <a:ext uri="{0D108BD9-81ED-4DB2-BD59-A6C34878D82A}">
                    <a16:rowId xmlns:a16="http://schemas.microsoft.com/office/drawing/2014/main" val="364573620"/>
                  </a:ext>
                </a:extLst>
              </a:tr>
            </a:tbl>
          </a:graphicData>
        </a:graphic>
      </p:graphicFrame>
    </p:spTree>
    <p:extLst>
      <p:ext uri="{BB962C8B-B14F-4D97-AF65-F5344CB8AC3E}">
        <p14:creationId xmlns:p14="http://schemas.microsoft.com/office/powerpoint/2010/main" val="3503291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61AD-75B5-093B-BB3C-DA4835A41381}"/>
              </a:ext>
            </a:extLst>
          </p:cNvPr>
          <p:cNvSpPr>
            <a:spLocks noGrp="1"/>
          </p:cNvSpPr>
          <p:nvPr>
            <p:ph type="title"/>
          </p:nvPr>
        </p:nvSpPr>
        <p:spPr/>
        <p:txBody>
          <a:bodyPr/>
          <a:lstStyle/>
          <a:p>
            <a:r>
              <a:rPr lang="en-US" dirty="0"/>
              <a:t>Scaffolding </a:t>
            </a:r>
          </a:p>
        </p:txBody>
      </p:sp>
      <p:sp>
        <p:nvSpPr>
          <p:cNvPr id="3" name="Content Placeholder 2">
            <a:extLst>
              <a:ext uri="{FF2B5EF4-FFF2-40B4-BE49-F238E27FC236}">
                <a16:creationId xmlns:a16="http://schemas.microsoft.com/office/drawing/2014/main" id="{69CEB584-E798-0CE3-26B4-AA0BD4AF785D}"/>
              </a:ext>
            </a:extLst>
          </p:cNvPr>
          <p:cNvSpPr>
            <a:spLocks noGrp="1"/>
          </p:cNvSpPr>
          <p:nvPr>
            <p:ph idx="1"/>
          </p:nvPr>
        </p:nvSpPr>
        <p:spPr/>
        <p:txBody>
          <a:bodyPr>
            <a:noAutofit/>
          </a:bodyPr>
          <a:lstStyle/>
          <a:p>
            <a:pPr algn="just"/>
            <a:r>
              <a:rPr lang="en-US" sz="2000" dirty="0"/>
              <a:t>In the context of ASP.NET MVC (Model-View-Controller), </a:t>
            </a:r>
            <a:r>
              <a:rPr lang="en-US" sz="2000" b="1" dirty="0"/>
              <a:t>scaffolding</a:t>
            </a:r>
            <a:r>
              <a:rPr lang="en-US" sz="2000" dirty="0"/>
              <a:t> refers to </a:t>
            </a:r>
            <a:r>
              <a:rPr lang="en-US" sz="2000" b="1" dirty="0"/>
              <a:t>an automated code generation technique </a:t>
            </a:r>
            <a:r>
              <a:rPr lang="en-US" sz="2000" dirty="0"/>
              <a:t>that </a:t>
            </a:r>
            <a:r>
              <a:rPr lang="en-US" sz="2000" b="1" dirty="0"/>
              <a:t>helps developers quickly create the basic structure of a web application</a:t>
            </a:r>
            <a:r>
              <a:rPr lang="en-US" sz="2000" dirty="0"/>
              <a:t>, including models, views, and controllers. Scaffolding can significantly speed up the development process by providing a starting point for common CRUD (Create, Read, Update, Delete) operations.</a:t>
            </a:r>
          </a:p>
          <a:p>
            <a:pPr algn="just"/>
            <a:r>
              <a:rPr lang="en-US" sz="2000" dirty="0"/>
              <a:t>ASP.NET MVC scaffolding is often used with Entity Framework, a data access technology in ASP.NET, to generate code for interacting with a database. The scaffolding process involves creating the necessary files and code for basic CRUD operations based on a data model.</a:t>
            </a:r>
          </a:p>
          <a:p>
            <a:pPr algn="just"/>
            <a:r>
              <a:rPr lang="en-US" sz="2000" dirty="0"/>
              <a:t>Here are the main components of scaffolding in ASP.NET MVC:</a:t>
            </a:r>
          </a:p>
          <a:p>
            <a:pPr lvl="1" algn="just"/>
            <a:r>
              <a:rPr lang="en-US" sz="1600" b="1" dirty="0"/>
              <a:t>Models: </a:t>
            </a:r>
            <a:r>
              <a:rPr lang="en-US" sz="1600" dirty="0"/>
              <a:t>Scaffolding generates model classes that represent entities in your data model. These classes typically map to tables in a database.</a:t>
            </a:r>
          </a:p>
          <a:p>
            <a:pPr lvl="1" algn="just"/>
            <a:r>
              <a:rPr lang="en-US" sz="1600" b="1" dirty="0"/>
              <a:t>Views: </a:t>
            </a:r>
            <a:r>
              <a:rPr lang="en-US" sz="1600" dirty="0"/>
              <a:t>Scaffolding generates views (HTML templates) that allow users to interact with the application. Views are created for listing items, displaying details, creating new items, editing existing items, and deleting items.</a:t>
            </a:r>
          </a:p>
          <a:p>
            <a:pPr lvl="1" algn="just"/>
            <a:r>
              <a:rPr lang="en-US" sz="1600" b="1" dirty="0"/>
              <a:t>Controllers: </a:t>
            </a:r>
            <a:r>
              <a:rPr lang="en-US" sz="1600" dirty="0"/>
              <a:t>Scaffolding generates controllers that handle HTTP requests, interact with the model to retrieve or update data, and pass data to the views. Controllers are responsible for handling user input and managing the flow of the application.</a:t>
            </a:r>
          </a:p>
        </p:txBody>
      </p:sp>
    </p:spTree>
    <p:extLst>
      <p:ext uri="{BB962C8B-B14F-4D97-AF65-F5344CB8AC3E}">
        <p14:creationId xmlns:p14="http://schemas.microsoft.com/office/powerpoint/2010/main" val="3771525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2717</TotalTime>
  <Words>634</Words>
  <Application>Microsoft Office PowerPoint</Application>
  <PresentationFormat>Widescreen</PresentationFormat>
  <Paragraphs>77</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Google Sans</vt:lpstr>
      <vt:lpstr>inherit</vt:lpstr>
      <vt:lpstr>Segoe UI</vt:lpstr>
      <vt:lpstr>Verdana</vt:lpstr>
      <vt:lpstr>Office Theme</vt:lpstr>
      <vt:lpstr>ASP.NET MVC</vt:lpstr>
      <vt:lpstr>MVC Architectural Pattern</vt:lpstr>
      <vt:lpstr>MVC Architectural Pattern</vt:lpstr>
      <vt:lpstr>MVC Architectural Pattern</vt:lpstr>
      <vt:lpstr>MVC Architectural Pattern</vt:lpstr>
      <vt:lpstr>Action Results in Controller</vt:lpstr>
      <vt:lpstr>Scaffolding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dc:title>
  <dc:creator>Mazhar Bukhari</dc:creator>
  <cp:lastModifiedBy>Mazhar Bukhari</cp:lastModifiedBy>
  <cp:revision>18</cp:revision>
  <dcterms:created xsi:type="dcterms:W3CDTF">2023-12-17T18:05:01Z</dcterms:created>
  <dcterms:modified xsi:type="dcterms:W3CDTF">2023-12-20T06:47:36Z</dcterms:modified>
</cp:coreProperties>
</file>