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0" r:id="rId6"/>
    <p:sldId id="258" r:id="rId7"/>
    <p:sldId id="261" r:id="rId8"/>
    <p:sldId id="259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42" d="100"/>
          <a:sy n="42" d="100"/>
        </p:scale>
        <p:origin x="102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7C3-6B0D-4256-AD38-E29F08F9B5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395B-C2B8-47EA-BE40-ADC78DD1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86805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Artificial Intelligence Task 1 : Informed Search</a:t>
            </a:r>
          </a:p>
          <a:p>
            <a:r>
              <a:rPr lang="en-US" sz="1200" dirty="0" smtClean="0">
                <a:latin typeface="Ubuntu" panose="020B0504030602030204" pitchFamily="34" charset="0"/>
              </a:rPr>
              <a:t> </a:t>
            </a:r>
            <a:endParaRPr lang="en-US" sz="3200" dirty="0" smtClean="0">
              <a:latin typeface="Ubuntu" panose="020B0504030602030204" pitchFamily="34" charset="0"/>
            </a:endParaRPr>
          </a:p>
          <a:p>
            <a:r>
              <a:rPr lang="en-US" sz="2400" dirty="0" smtClean="0">
                <a:latin typeface="Ubuntu" panose="020B0504030602030204" pitchFamily="34" charset="0"/>
              </a:rPr>
              <a:t>A* Search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Heuristic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8067" y="3519636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8925" y="2538412"/>
            <a:ext cx="5967413" cy="16192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9181" y="200457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Heuristic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8067" y="3519636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8925" y="2538412"/>
            <a:ext cx="5967413" cy="16192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9181" y="200457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8101" y="3981301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Ubuntu" panose="020B0504030602030204" pitchFamily="34" charset="0"/>
              </a:rPr>
              <a:t>g</a:t>
            </a:r>
            <a:r>
              <a:rPr lang="en-US" sz="2400" dirty="0" err="1" smtClean="0">
                <a:latin typeface="Ubuntu" panose="020B0504030602030204" pitchFamily="34" charset="0"/>
              </a:rPr>
              <a:t>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0894" y="318951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Ubuntu" panose="020B0504030602030204" pitchFamily="34" charset="0"/>
              </a:rPr>
              <a:t>g</a:t>
            </a:r>
            <a:r>
              <a:rPr lang="en-US" sz="2400" dirty="0" err="1" smtClean="0">
                <a:latin typeface="Ubuntu" panose="020B0504030602030204" pitchFamily="34" charset="0"/>
              </a:rPr>
              <a:t>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22" y="1642268"/>
            <a:ext cx="8507071" cy="357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6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89"/>
          <a:stretch/>
        </p:blipFill>
        <p:spPr bwMode="auto">
          <a:xfrm>
            <a:off x="257176" y="899101"/>
            <a:ext cx="11898472" cy="16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401"/>
          <a:stretch/>
        </p:blipFill>
        <p:spPr bwMode="auto">
          <a:xfrm>
            <a:off x="257176" y="899100"/>
            <a:ext cx="11898472" cy="40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N-puzzle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616"/>
          <a:stretch/>
        </p:blipFill>
        <p:spPr bwMode="auto">
          <a:xfrm>
            <a:off x="257176" y="899100"/>
            <a:ext cx="11898472" cy="62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5676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What should be the heuristic?</a:t>
            </a:r>
            <a:endParaRPr lang="en-US" sz="24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616"/>
          <a:stretch/>
        </p:blipFill>
        <p:spPr bwMode="auto">
          <a:xfrm>
            <a:off x="257176" y="899100"/>
            <a:ext cx="11898472" cy="62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737573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Two properties of a heuristics function</a:t>
            </a:r>
          </a:p>
          <a:p>
            <a:endParaRPr lang="en-US" sz="3200" dirty="0" smtClean="0">
              <a:latin typeface="Ubuntu" panose="020B0504030602030204" pitchFamily="34" charset="0"/>
            </a:endParaRPr>
          </a:p>
          <a:p>
            <a:r>
              <a:rPr lang="en-US" sz="3200" dirty="0" smtClean="0">
                <a:latin typeface="Ubuntu" panose="020B0504030602030204" pitchFamily="34" charset="0"/>
              </a:rPr>
              <a:t> - Admissible (Optimistic)</a:t>
            </a:r>
          </a:p>
          <a:p>
            <a:r>
              <a:rPr lang="en-US" sz="3200" dirty="0" smtClean="0">
                <a:latin typeface="Ubuntu" panose="020B0504030602030204" pitchFamily="34" charset="0"/>
              </a:rPr>
              <a:t> - Consistent</a:t>
            </a:r>
            <a:endParaRPr lang="en-US" sz="32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Image result for 8 puzzle a star ste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616"/>
          <a:stretch/>
        </p:blipFill>
        <p:spPr bwMode="auto">
          <a:xfrm>
            <a:off x="257176" y="899100"/>
            <a:ext cx="11898472" cy="62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1485900"/>
            <a:ext cx="8574669" cy="519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Developing intuition</a:t>
            </a:r>
          </a:p>
          <a:p>
            <a:r>
              <a:rPr lang="en-US" sz="2400" dirty="0" smtClean="0">
                <a:latin typeface="Ubuntu" panose="020B0504030602030204" pitchFamily="34" charset="0"/>
              </a:rPr>
              <a:t>Which one is an old car?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26" name="Picture 2" descr="Image result for new car vs old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1271587"/>
            <a:ext cx="76200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1691640"/>
            <a:ext cx="8574669" cy="4988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1965960"/>
            <a:ext cx="8574669" cy="4713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2446020"/>
            <a:ext cx="8574669" cy="423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2697480"/>
            <a:ext cx="8574669" cy="398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2903220"/>
            <a:ext cx="8574669" cy="377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3429000"/>
            <a:ext cx="8574669" cy="325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3886200"/>
            <a:ext cx="8574669" cy="2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4114800"/>
            <a:ext cx="8574669" cy="256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4343400"/>
            <a:ext cx="8574669" cy="23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4594860"/>
            <a:ext cx="8574669" cy="208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0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Developing intuition</a:t>
            </a:r>
          </a:p>
          <a:p>
            <a:r>
              <a:rPr lang="en-US" sz="2400" dirty="0" smtClean="0">
                <a:latin typeface="Ubuntu" panose="020B0504030602030204" pitchFamily="34" charset="0"/>
              </a:rPr>
              <a:t>Which one is a malware?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2226468"/>
            <a:ext cx="5281705" cy="19478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5068"/>
            <a:ext cx="5900049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5029200"/>
            <a:ext cx="8574669" cy="1650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8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611" y="6240780"/>
            <a:ext cx="8574669" cy="43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1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Applying A* Algorithm</a:t>
            </a:r>
            <a:endParaRPr lang="en-US" sz="3200" dirty="0"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1" y="1183957"/>
            <a:ext cx="8210550" cy="549592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800967" y="899100"/>
            <a:ext cx="3308993" cy="1650683"/>
            <a:chOff x="2291707" y="2281237"/>
            <a:chExt cx="7033268" cy="3573164"/>
          </a:xfrm>
        </p:grpSpPr>
        <p:sp>
          <p:nvSpPr>
            <p:cNvPr id="5" name="Oval 4"/>
            <p:cNvSpPr/>
            <p:nvPr/>
          </p:nvSpPr>
          <p:spPr>
            <a:xfrm>
              <a:off x="3414713" y="3114675"/>
              <a:ext cx="528637" cy="514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057" y="37147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Start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96338" y="2281237"/>
              <a:ext cx="528637" cy="514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08636" y="299084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End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91707" y="2476499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01669" y="3847027"/>
              <a:ext cx="528637" cy="514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8770" y="300251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1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8732" y="43613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Ubuntu" panose="020B0504030602030204" pitchFamily="34" charset="0"/>
                </a:rPr>
                <a:t>2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3" name="Straight Connector 12"/>
            <p:cNvCxnSpPr>
              <a:endCxn id="9" idx="5"/>
            </p:cNvCxnSpPr>
            <p:nvPr/>
          </p:nvCxnSpPr>
          <p:spPr>
            <a:xfrm flipH="1" flipV="1">
              <a:off x="2742927" y="2915524"/>
              <a:ext cx="714648" cy="3420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943350" y="3471863"/>
              <a:ext cx="1871663" cy="55721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291707" y="4922218"/>
              <a:ext cx="528637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1707" y="548506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Ubuntu" panose="020B0504030602030204" pitchFamily="34" charset="0"/>
                </a:rPr>
                <a:t>3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  <p:cxnSp>
          <p:nvCxnSpPr>
            <p:cNvPr id="17" name="Straight Connector 16"/>
            <p:cNvCxnSpPr>
              <a:endCxn id="5" idx="3"/>
            </p:cNvCxnSpPr>
            <p:nvPr/>
          </p:nvCxnSpPr>
          <p:spPr>
            <a:xfrm flipV="1">
              <a:off x="2671763" y="3553700"/>
              <a:ext cx="820367" cy="1389775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7"/>
            </p:cNvCxnSpPr>
            <p:nvPr/>
          </p:nvCxnSpPr>
          <p:spPr>
            <a:xfrm flipH="1">
              <a:off x="6252889" y="2538412"/>
              <a:ext cx="2543449" cy="138394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48067" y="3519636"/>
              <a:ext cx="1976850" cy="66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Ubuntu" panose="020B0504030602030204" pitchFamily="34" charset="0"/>
                </a:rPr>
                <a:t>h_score</a:t>
              </a:r>
              <a:r>
                <a:rPr lang="en-US" sz="1400" dirty="0" smtClean="0">
                  <a:latin typeface="Ubuntu" panose="020B0504030602030204" pitchFamily="34" charset="0"/>
                </a:rPr>
                <a:t>()</a:t>
              </a:r>
              <a:endParaRPr lang="en-US" sz="1400" dirty="0"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4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6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 flipH="1">
            <a:off x="2828925" y="2538412"/>
            <a:ext cx="5967413" cy="16192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Naïve BFS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6" y="314325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Heuristic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14713" y="3114675"/>
            <a:ext cx="528637" cy="514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8057" y="37147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Start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796338" y="2281237"/>
            <a:ext cx="528637" cy="514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8636" y="299084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End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1707" y="2476499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1669" y="3847027"/>
            <a:ext cx="528637" cy="5143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770" y="30025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1</a:t>
            </a:r>
            <a:endParaRPr lang="en-US" sz="1400" dirty="0"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732" y="43613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2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14" name="Straight Connector 13"/>
          <p:cNvCxnSpPr>
            <a:endCxn id="8" idx="5"/>
          </p:cNvCxnSpPr>
          <p:nvPr/>
        </p:nvCxnSpPr>
        <p:spPr>
          <a:xfrm flipH="1" flipV="1">
            <a:off x="2742927" y="2915524"/>
            <a:ext cx="714648" cy="34202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943350" y="3471863"/>
            <a:ext cx="1871663" cy="557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91707" y="4922218"/>
            <a:ext cx="528637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91707" y="54850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3</a:t>
            </a:r>
            <a:endParaRPr lang="en-US" sz="1400" dirty="0">
              <a:latin typeface="Ubuntu" panose="020B0504030602030204" pitchFamily="34" charset="0"/>
            </a:endParaRPr>
          </a:p>
        </p:txBody>
      </p:sp>
      <p:cxnSp>
        <p:nvCxnSpPr>
          <p:cNvPr id="21" name="Straight Connector 20"/>
          <p:cNvCxnSpPr>
            <a:endCxn id="2" idx="3"/>
          </p:cNvCxnSpPr>
          <p:nvPr/>
        </p:nvCxnSpPr>
        <p:spPr>
          <a:xfrm flipV="1">
            <a:off x="2671763" y="3553700"/>
            <a:ext cx="820367" cy="138977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9" idx="7"/>
          </p:cNvCxnSpPr>
          <p:nvPr/>
        </p:nvCxnSpPr>
        <p:spPr>
          <a:xfrm flipH="1">
            <a:off x="6252889" y="2538412"/>
            <a:ext cx="2543449" cy="13839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8067" y="3519636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Ubuntu" panose="020B0504030602030204" pitchFamily="34" charset="0"/>
              </a:rPr>
              <a:t>h_score</a:t>
            </a:r>
            <a:r>
              <a:rPr lang="en-US" sz="2400" dirty="0" smtClean="0">
                <a:latin typeface="Ubuntu" panose="020B0504030602030204" pitchFamily="34" charset="0"/>
              </a:rPr>
              <a:t>()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</Words>
  <Application>Microsoft Office PowerPoint</Application>
  <PresentationFormat>Widescreen</PresentationFormat>
  <Paragraphs>110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Onix Hoque</dc:creator>
  <cp:lastModifiedBy>Onix Hoque</cp:lastModifiedBy>
  <cp:revision>15</cp:revision>
  <dcterms:created xsi:type="dcterms:W3CDTF">2018-02-26T05:16:19Z</dcterms:created>
  <dcterms:modified xsi:type="dcterms:W3CDTF">2018-02-26T05:47:39Z</dcterms:modified>
</cp:coreProperties>
</file>