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7" r:id="rId5"/>
    <p:sldId id="262" r:id="rId6"/>
    <p:sldId id="259" r:id="rId7"/>
    <p:sldId id="261" r:id="rId8"/>
    <p:sldId id="270" r:id="rId9"/>
    <p:sldId id="263" r:id="rId10"/>
    <p:sldId id="264" r:id="rId11"/>
    <p:sldId id="260" r:id="rId12"/>
    <p:sldId id="269" r:id="rId13"/>
    <p:sldId id="266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93" r:id="rId23"/>
    <p:sldId id="289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90" r:id="rId32"/>
    <p:sldId id="291" r:id="rId33"/>
    <p:sldId id="292" r:id="rId34"/>
    <p:sldId id="298" r:id="rId35"/>
    <p:sldId id="297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F5FA-CA74-4905-A825-9CE88E125A6D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EBBB2-0C15-444D-9C30-D350639FD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EBBB2-0C15-444D-9C30-D350639FD10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EBBB2-0C15-444D-9C30-D350639FD10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>
            <a:lvl1pPr>
              <a:defRPr b="1" u="sng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F0FB-326D-40E2-BD4D-CE9448840FAA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D15B-54D5-49FE-A374-5657E72F7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u="sng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248400"/>
            <a:ext cx="6400800" cy="1752600"/>
          </a:xfrm>
        </p:spPr>
        <p:txBody>
          <a:bodyPr/>
          <a:lstStyle/>
          <a:p>
            <a:r>
              <a:rPr lang="en-US" dirty="0" smtClean="0"/>
              <a:t>25 / 04 /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b="1" u="sng" dirty="0" smtClean="0"/>
              <a:t>Early vs. Late Binding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Dynamic binding occurs at run-time and is also called late-binding.</a:t>
            </a:r>
            <a:endParaRPr lang="en-US" dirty="0" smtClean="0"/>
          </a:p>
          <a:p>
            <a:r>
              <a:rPr lang="en-US" dirty="0" smtClean="0"/>
              <a:t>“Late binding refers to function calls that are </a:t>
            </a:r>
            <a:r>
              <a:rPr lang="en-US" b="1" dirty="0" smtClean="0"/>
              <a:t>not resolved until run 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Late binding can make for somewhat </a:t>
            </a:r>
            <a:r>
              <a:rPr lang="en-US" b="1" dirty="0" smtClean="0"/>
              <a:t>slower </a:t>
            </a:r>
            <a:r>
              <a:rPr lang="en-US" dirty="0" smtClean="0"/>
              <a:t>execution times.</a:t>
            </a: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virtual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1440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Polymorphism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525963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Calibri (Body)"/>
              </a:rPr>
              <a:t>Pure virtual </a:t>
            </a:r>
            <a:r>
              <a:rPr lang="en-US" sz="2800" b="1" u="sng" dirty="0" smtClean="0">
                <a:solidFill>
                  <a:srgbClr val="FF0000"/>
                </a:solidFill>
                <a:latin typeface="Calibri (Body)"/>
              </a:rPr>
              <a:t>functions  </a:t>
            </a:r>
            <a:r>
              <a:rPr lang="en-US" sz="2800" dirty="0" smtClean="0">
                <a:latin typeface="Calibri (Body)"/>
              </a:rPr>
              <a:t>- </a:t>
            </a:r>
            <a:r>
              <a:rPr lang="en-US" sz="2600" dirty="0" smtClean="0">
                <a:latin typeface="Calibri (Body)"/>
              </a:rPr>
              <a:t>If the base class function does not have any meaningful implementation, then the function declaration can be modified as under :-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latin typeface="Calibri (Body)"/>
              </a:rPr>
              <a:t>		 virtual </a:t>
            </a:r>
            <a:r>
              <a:rPr lang="en-US" sz="2600" dirty="0" err="1" smtClean="0">
                <a:latin typeface="Calibri (Body)"/>
              </a:rPr>
              <a:t>int</a:t>
            </a:r>
            <a:r>
              <a:rPr lang="en-US" sz="2600" dirty="0" smtClean="0">
                <a:latin typeface="Calibri (Body)"/>
              </a:rPr>
              <a:t> area () = 0 ;</a:t>
            </a:r>
          </a:p>
          <a:p>
            <a:r>
              <a:rPr lang="en-US" sz="2600" dirty="0" smtClean="0">
                <a:latin typeface="Calibri (Body)"/>
              </a:rPr>
              <a:t>Such functions are called pure virtual functions.</a:t>
            </a:r>
          </a:p>
          <a:p>
            <a:r>
              <a:rPr lang="en-US" sz="2800" b="1" u="sng" dirty="0" smtClean="0">
                <a:solidFill>
                  <a:srgbClr val="FF0000"/>
                </a:solidFill>
                <a:latin typeface="Calibri (Body)"/>
              </a:rPr>
              <a:t>Abstract base classes </a:t>
            </a:r>
            <a:endParaRPr lang="en-US" sz="2800" b="1" u="sng" dirty="0">
              <a:solidFill>
                <a:srgbClr val="FF0000"/>
              </a:solidFill>
              <a:latin typeface="Calibri (Body)"/>
            </a:endParaRPr>
          </a:p>
          <a:p>
            <a:pPr lvl="1"/>
            <a:r>
              <a:rPr lang="en-US" sz="2600" dirty="0" smtClean="0">
                <a:latin typeface="Calibri (Body)"/>
              </a:rPr>
              <a:t>“A class that contains</a:t>
            </a:r>
            <a:r>
              <a:rPr lang="en-US" sz="2600" b="1" dirty="0" smtClean="0">
                <a:latin typeface="Calibri (Body)"/>
              </a:rPr>
              <a:t> at least </a:t>
            </a:r>
            <a:r>
              <a:rPr lang="en-US" sz="2600" dirty="0" smtClean="0">
                <a:latin typeface="Calibri (Body)"/>
              </a:rPr>
              <a:t>one </a:t>
            </a:r>
            <a:r>
              <a:rPr lang="en-US" sz="2600" b="1" dirty="0" smtClean="0">
                <a:latin typeface="Calibri (Body)"/>
              </a:rPr>
              <a:t>pure virtual </a:t>
            </a:r>
            <a:r>
              <a:rPr lang="en-US" sz="2600" dirty="0" smtClean="0">
                <a:latin typeface="Calibri (Body)"/>
              </a:rPr>
              <a:t>function then it is said to be abstract class.”</a:t>
            </a:r>
          </a:p>
          <a:p>
            <a:pPr lvl="1"/>
            <a:r>
              <a:rPr lang="en-US" sz="2600" b="1" dirty="0" smtClean="0">
                <a:latin typeface="Calibri (Body)"/>
              </a:rPr>
              <a:t>No objects </a:t>
            </a:r>
            <a:r>
              <a:rPr lang="en-US" sz="2600" dirty="0" smtClean="0">
                <a:latin typeface="Calibri (Body)"/>
              </a:rPr>
              <a:t>of an abstract class  be </a:t>
            </a:r>
            <a:r>
              <a:rPr lang="en-US" sz="2600" b="1" dirty="0" smtClean="0">
                <a:latin typeface="Calibri (Body)"/>
              </a:rPr>
              <a:t>created</a:t>
            </a:r>
            <a:r>
              <a:rPr lang="en-US" sz="2600" dirty="0" smtClean="0">
                <a:latin typeface="Calibri (Body)"/>
              </a:rPr>
              <a:t>.</a:t>
            </a:r>
          </a:p>
          <a:p>
            <a:pPr lvl="1"/>
            <a:r>
              <a:rPr lang="en-US" sz="2600" dirty="0" smtClean="0">
                <a:latin typeface="Calibri (Body)"/>
              </a:rPr>
              <a:t>Abstract class </a:t>
            </a:r>
            <a:r>
              <a:rPr lang="en-US" sz="2600" b="1" dirty="0" smtClean="0">
                <a:latin typeface="Calibri (Body)"/>
              </a:rPr>
              <a:t>constitutes</a:t>
            </a:r>
            <a:r>
              <a:rPr lang="en-US" sz="2600" dirty="0" smtClean="0">
                <a:latin typeface="Calibri (Body)"/>
              </a:rPr>
              <a:t> an </a:t>
            </a:r>
            <a:r>
              <a:rPr lang="en-US" sz="2600" b="1" dirty="0" smtClean="0">
                <a:latin typeface="Calibri (Body)"/>
              </a:rPr>
              <a:t>incomplete type </a:t>
            </a:r>
            <a:r>
              <a:rPr lang="en-US" sz="2600" dirty="0" smtClean="0">
                <a:latin typeface="Calibri (Body)"/>
              </a:rPr>
              <a:t>that is </a:t>
            </a:r>
            <a:r>
              <a:rPr lang="en-US" sz="2600" b="1" dirty="0" smtClean="0">
                <a:latin typeface="Calibri (Body)"/>
              </a:rPr>
              <a:t>used</a:t>
            </a:r>
            <a:r>
              <a:rPr lang="en-US" sz="2600" dirty="0" smtClean="0">
                <a:latin typeface="Calibri (Body)"/>
              </a:rPr>
              <a:t> as a </a:t>
            </a:r>
            <a:r>
              <a:rPr lang="en-US" sz="2600" b="1" dirty="0" smtClean="0">
                <a:latin typeface="Calibri (Body)"/>
              </a:rPr>
              <a:t>foundation</a:t>
            </a:r>
            <a:r>
              <a:rPr lang="en-US" sz="2600" dirty="0" smtClean="0">
                <a:latin typeface="Calibri (Body)"/>
              </a:rPr>
              <a:t> for </a:t>
            </a:r>
            <a:r>
              <a:rPr lang="en-US" sz="2600" b="1" dirty="0" smtClean="0">
                <a:latin typeface="Calibri (Body)"/>
              </a:rPr>
              <a:t>derived</a:t>
            </a:r>
            <a:r>
              <a:rPr lang="en-US" sz="2600" dirty="0" smtClean="0">
                <a:latin typeface="Calibri (Body)"/>
              </a:rPr>
              <a:t>.</a:t>
            </a:r>
            <a:r>
              <a:rPr lang="en-US" sz="2600" b="1" dirty="0" smtClean="0">
                <a:latin typeface="Calibri (Body)"/>
              </a:rPr>
              <a:t> classes</a:t>
            </a:r>
            <a:r>
              <a:rPr lang="en-US" sz="2600" dirty="0" smtClean="0">
                <a:latin typeface="Calibri (Body)"/>
              </a:rPr>
              <a:t>. </a:t>
            </a:r>
          </a:p>
          <a:p>
            <a:pPr lvl="1"/>
            <a:r>
              <a:rPr lang="en-US" sz="2600" dirty="0" smtClean="0">
                <a:latin typeface="Calibri (Body)"/>
                <a:cs typeface="Arial" pitchFamily="34" charset="0"/>
              </a:rPr>
              <a:t>However, pointers of this class can be declared and can access all members of such classes.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b="1" u="sng" dirty="0" smtClean="0"/>
              <a:t>Pure Virtual Functions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When a </a:t>
            </a:r>
            <a:r>
              <a:rPr lang="en-US" b="1" dirty="0" smtClean="0"/>
              <a:t>virtual function </a:t>
            </a:r>
            <a:r>
              <a:rPr lang="en-US" dirty="0" smtClean="0"/>
              <a:t>is made </a:t>
            </a:r>
            <a:r>
              <a:rPr lang="en-US" b="1" dirty="0" smtClean="0"/>
              <a:t>pure</a:t>
            </a:r>
            <a:r>
              <a:rPr lang="en-US" dirty="0" smtClean="0"/>
              <a:t>, any </a:t>
            </a:r>
            <a:r>
              <a:rPr lang="en-US" b="1" dirty="0" smtClean="0"/>
              <a:t>derived</a:t>
            </a:r>
            <a:r>
              <a:rPr lang="en-US" dirty="0" smtClean="0"/>
              <a:t> class must </a:t>
            </a:r>
            <a:r>
              <a:rPr lang="en-US" b="1" dirty="0" smtClean="0"/>
              <a:t>provide</a:t>
            </a:r>
            <a:r>
              <a:rPr lang="en-US" dirty="0" smtClean="0"/>
              <a:t> its </a:t>
            </a:r>
            <a:r>
              <a:rPr lang="en-US" b="1" dirty="0" smtClean="0"/>
              <a:t>definition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If the </a:t>
            </a:r>
            <a:r>
              <a:rPr lang="en-US" b="1" dirty="0" smtClean="0"/>
              <a:t>derived</a:t>
            </a:r>
            <a:r>
              <a:rPr lang="en-US" dirty="0" smtClean="0"/>
              <a:t> class </a:t>
            </a:r>
            <a:r>
              <a:rPr lang="en-US" b="1" dirty="0" smtClean="0"/>
              <a:t>fails</a:t>
            </a:r>
            <a:r>
              <a:rPr lang="en-US" dirty="0" smtClean="0"/>
              <a:t> to override the pure virtual function, a </a:t>
            </a:r>
            <a:r>
              <a:rPr lang="en-US" b="1" dirty="0" smtClean="0"/>
              <a:t>compile-time error </a:t>
            </a:r>
            <a:r>
              <a:rPr lang="en-US" dirty="0" smtClean="0"/>
              <a:t>will result.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092005"/>
            <a:ext cx="8534400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800" b="1" dirty="0" smtClean="0"/>
              <a:t>NOTE:</a:t>
            </a:r>
          </a:p>
          <a:p>
            <a:r>
              <a:rPr lang="en-US" sz="2800" dirty="0" smtClean="0"/>
              <a:t>When a virtual function is declared as pure, then all derived classes must override it.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Polymorphism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 (Body)"/>
                <a:cs typeface="Arial" pitchFamily="34" charset="0"/>
              </a:rPr>
              <a:t>Polymorphism can be really useful, when the programmer has to determine the flow of a program based on user choice.</a:t>
            </a:r>
          </a:p>
          <a:p>
            <a:endParaRPr lang="en-US" sz="2400" dirty="0" smtClean="0">
              <a:latin typeface="Calibri (Body)"/>
              <a:cs typeface="Arial" pitchFamily="34" charset="0"/>
            </a:endParaRPr>
          </a:p>
          <a:p>
            <a:r>
              <a:rPr lang="en-US" sz="2400" dirty="0">
                <a:latin typeface="Calibri (Body)"/>
                <a:cs typeface="Arial" pitchFamily="34" charset="0"/>
              </a:rPr>
              <a:t>It is possible for a member of an abstract base class to use the pointer </a:t>
            </a:r>
            <a:r>
              <a:rPr lang="en-US" sz="2400" b="1" i="1" dirty="0">
                <a:solidFill>
                  <a:srgbClr val="00B050"/>
                </a:solidFill>
                <a:latin typeface="Calibri (Body)"/>
                <a:cs typeface="Arial" pitchFamily="34" charset="0"/>
              </a:rPr>
              <a:t>this</a:t>
            </a:r>
            <a:r>
              <a:rPr lang="en-US" sz="2400" dirty="0">
                <a:latin typeface="Calibri (Body)"/>
                <a:cs typeface="Arial" pitchFamily="34" charset="0"/>
              </a:rPr>
              <a:t> to access virtual members, even though base class itself has no implementation for the function</a:t>
            </a:r>
            <a:r>
              <a:rPr lang="en-US" sz="2400" dirty="0" smtClean="0">
                <a:latin typeface="Calibri (Body)"/>
                <a:cs typeface="Arial" pitchFamily="34" charset="0"/>
              </a:rPr>
              <a:t>. </a:t>
            </a:r>
          </a:p>
          <a:p>
            <a:endParaRPr lang="en-US" sz="2400" dirty="0" smtClean="0">
              <a:latin typeface="Calibri (Body)"/>
              <a:cs typeface="Arial" pitchFamily="34" charset="0"/>
            </a:endParaRPr>
          </a:p>
          <a:p>
            <a:r>
              <a:rPr lang="en-US" sz="2400" dirty="0" smtClean="0">
                <a:latin typeface="Calibri (Body)"/>
                <a:cs typeface="Arial" pitchFamily="34" charset="0"/>
              </a:rPr>
              <a:t>We can access area() of derived classes from base class function </a:t>
            </a:r>
            <a:r>
              <a:rPr lang="en-US" sz="2400" dirty="0" err="1" smtClean="0">
                <a:latin typeface="Calibri (Body)"/>
                <a:cs typeface="Arial" pitchFamily="34" charset="0"/>
              </a:rPr>
              <a:t>calcArea</a:t>
            </a:r>
            <a:r>
              <a:rPr lang="en-US" sz="2400" dirty="0" smtClean="0">
                <a:latin typeface="Calibri (Body)"/>
                <a:cs typeface="Arial" pitchFamily="34" charset="0"/>
              </a:rPr>
              <a:t>() :-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Calibri (Body)"/>
                <a:cs typeface="Arial" pitchFamily="34" charset="0"/>
              </a:rPr>
              <a:t>	</a:t>
            </a:r>
            <a:r>
              <a:rPr lang="en-US" sz="2400" dirty="0" smtClean="0">
                <a:latin typeface="Calibri (Body)"/>
                <a:cs typeface="Arial" pitchFamily="34" charset="0"/>
              </a:rPr>
              <a:t>	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void </a:t>
            </a:r>
            <a:r>
              <a:rPr lang="en-US" sz="2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calcArea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() { </a:t>
            </a:r>
            <a:r>
              <a:rPr lang="en-US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cout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&lt;&lt; this-&gt;area() &lt;&lt; '\n';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u="sng" dirty="0" smtClean="0"/>
              <a:t>Templates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Foundation of generic programming - creating a generic class or a function.</a:t>
            </a:r>
          </a:p>
          <a:p>
            <a:r>
              <a:rPr lang="en-US" dirty="0" smtClean="0"/>
              <a:t>C++ library containers like vectors and </a:t>
            </a:r>
            <a:r>
              <a:rPr lang="en-US" dirty="0" err="1" smtClean="0"/>
              <a:t>iterators</a:t>
            </a:r>
            <a:r>
              <a:rPr lang="en-US" dirty="0" smtClean="0"/>
              <a:t>,  algorithms, are examples of generic programming and have been developed using template concept.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Example:-</a:t>
            </a:r>
          </a:p>
          <a:p>
            <a:pPr>
              <a:buNone/>
            </a:pPr>
            <a:r>
              <a:rPr lang="en-US" dirty="0" smtClean="0"/>
              <a:t>	There is a single definition of a container, such as </a:t>
            </a:r>
            <a:r>
              <a:rPr lang="en-US" b="1" dirty="0" smtClean="0"/>
              <a:t>vector</a:t>
            </a:r>
            <a:r>
              <a:rPr lang="en-US" dirty="0" smtClean="0"/>
              <a:t>, but we can define many different kinds of vectors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chemeClr val="tx2"/>
                </a:solidFill>
              </a:rPr>
              <a:t>vector &lt;</a:t>
            </a:r>
            <a:r>
              <a:rPr lang="en-US" i="1" dirty="0" err="1" smtClean="0">
                <a:solidFill>
                  <a:schemeClr val="tx2"/>
                </a:solidFill>
              </a:rPr>
              <a:t>int</a:t>
            </a:r>
            <a:r>
              <a:rPr lang="en-US" i="1" dirty="0" smtClean="0">
                <a:solidFill>
                  <a:schemeClr val="tx2"/>
                </a:solidFill>
              </a:rPr>
              <a:t>&gt; </a:t>
            </a:r>
            <a:r>
              <a:rPr lang="en-US" i="1" dirty="0" err="1" smtClean="0">
                <a:solidFill>
                  <a:schemeClr val="tx2"/>
                </a:solidFill>
              </a:rPr>
              <a:t>myIntVect</a:t>
            </a:r>
            <a:r>
              <a:rPr lang="en-US" i="1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</a:rPr>
              <a:t>		vector &lt;string&gt; </a:t>
            </a:r>
            <a:r>
              <a:rPr lang="en-US" i="1" dirty="0" err="1" smtClean="0">
                <a:solidFill>
                  <a:schemeClr val="tx2"/>
                </a:solidFill>
              </a:rPr>
              <a:t>myStringVect</a:t>
            </a:r>
            <a:r>
              <a:rPr lang="en-US" i="1" dirty="0" smtClean="0">
                <a:solidFill>
                  <a:schemeClr val="tx2"/>
                </a:solidFill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u="sng" dirty="0" smtClean="0"/>
              <a:t>Function Templates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that can operate with </a:t>
            </a:r>
            <a:r>
              <a:rPr lang="en-US" i="1" dirty="0" smtClean="0"/>
              <a:t>generic types.</a:t>
            </a:r>
          </a:p>
          <a:p>
            <a:r>
              <a:rPr lang="en-US" i="1" dirty="0" smtClean="0"/>
              <a:t>Achieved using template parameters.</a:t>
            </a:r>
          </a:p>
          <a:p>
            <a:r>
              <a:rPr lang="en-US" dirty="0" smtClean="0"/>
              <a:t>A template parameter is a special kind of parameter that can be used to pass a data type as argument just as we pass values to functions.</a:t>
            </a:r>
          </a:p>
          <a:p>
            <a:r>
              <a:rPr lang="en-US" sz="3600" b="1" u="sng" dirty="0" smtClean="0">
                <a:solidFill>
                  <a:srgbClr val="FF0000"/>
                </a:solidFill>
              </a:rPr>
              <a:t>Syntax :-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tx2"/>
                </a:solidFill>
              </a:rPr>
              <a:t>template &lt;class type&gt; </a:t>
            </a:r>
            <a:endParaRPr lang="en-US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i="1" dirty="0" err="1" smtClean="0">
                <a:solidFill>
                  <a:schemeClr val="tx2"/>
                </a:solidFill>
              </a:rPr>
              <a:t>retType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funcName</a:t>
            </a:r>
            <a:r>
              <a:rPr lang="en-US" i="1" dirty="0" smtClean="0">
                <a:solidFill>
                  <a:schemeClr val="tx2"/>
                </a:solidFill>
              </a:rPr>
              <a:t>(</a:t>
            </a:r>
            <a:r>
              <a:rPr lang="en-US" i="1" dirty="0" err="1" smtClean="0">
                <a:solidFill>
                  <a:schemeClr val="tx2"/>
                </a:solidFill>
              </a:rPr>
              <a:t>paramList</a:t>
            </a:r>
            <a:r>
              <a:rPr lang="en-US" i="1" dirty="0" smtClean="0">
                <a:solidFill>
                  <a:schemeClr val="tx2"/>
                </a:solidFill>
              </a:rPr>
              <a:t>) { </a:t>
            </a: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</a:rPr>
              <a:t>		</a:t>
            </a:r>
            <a:r>
              <a:rPr lang="en-US" i="1" dirty="0" smtClean="0">
                <a:solidFill>
                  <a:srgbClr val="C00000"/>
                </a:solidFill>
              </a:rPr>
              <a:t>// body of function …………</a:t>
            </a:r>
          </a:p>
          <a:p>
            <a:pPr>
              <a:buNone/>
            </a:pPr>
            <a:r>
              <a:rPr lang="en-US" i="1" dirty="0" smtClean="0">
                <a:solidFill>
                  <a:schemeClr val="tx2"/>
                </a:solidFill>
              </a:rPr>
              <a:t>	}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838200"/>
          </a:xfrm>
        </p:spPr>
        <p:txBody>
          <a:bodyPr/>
          <a:lstStyle/>
          <a:p>
            <a:r>
              <a:rPr lang="en-US" b="1" u="sng" dirty="0" smtClean="0"/>
              <a:t>Function Templates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55637"/>
            <a:ext cx="8915400" cy="4525963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Example:-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template &lt;</a:t>
            </a:r>
            <a:r>
              <a:rPr lang="en-US" sz="2000" i="1" dirty="0" err="1" smtClean="0">
                <a:solidFill>
                  <a:schemeClr val="tx2"/>
                </a:solidFill>
              </a:rPr>
              <a:t>typename</a:t>
            </a:r>
            <a:r>
              <a:rPr lang="en-US" sz="2000" i="1" dirty="0" smtClean="0">
                <a:solidFill>
                  <a:schemeClr val="tx2"/>
                </a:solidFill>
              </a:rPr>
              <a:t> T&gt; 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T Max (T  a, T b) { 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return a &lt; b ? b:a; 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} 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Max &lt;</a:t>
            </a:r>
            <a:r>
              <a:rPr lang="en-US" sz="2000" i="1" dirty="0" err="1" smtClean="0">
                <a:solidFill>
                  <a:schemeClr val="tx2"/>
                </a:solidFill>
              </a:rPr>
              <a:t>int</a:t>
            </a:r>
            <a:r>
              <a:rPr lang="en-US" sz="2000" i="1" dirty="0" smtClean="0">
                <a:solidFill>
                  <a:schemeClr val="tx2"/>
                </a:solidFill>
              </a:rPr>
              <a:t>&gt; (3,4);</a:t>
            </a:r>
          </a:p>
          <a:p>
            <a:pPr marL="742950" lvl="2" indent="-342900"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Max &lt;double&gt; (3.3, 5.4);</a:t>
            </a:r>
          </a:p>
          <a:p>
            <a:r>
              <a:rPr lang="en-US" sz="2600" dirty="0" smtClean="0"/>
              <a:t>Here </a:t>
            </a:r>
            <a:r>
              <a:rPr lang="en-US" sz="2600" b="1" i="1" dirty="0" smtClean="0">
                <a:solidFill>
                  <a:srgbClr val="00B050"/>
                </a:solidFill>
              </a:rPr>
              <a:t>T</a:t>
            </a:r>
            <a:r>
              <a:rPr lang="en-US" sz="2600" b="1" i="1" dirty="0" smtClean="0"/>
              <a:t> </a:t>
            </a:r>
            <a:r>
              <a:rPr lang="en-US" sz="2600" dirty="0" smtClean="0"/>
              <a:t>is the template parameter. </a:t>
            </a:r>
          </a:p>
          <a:p>
            <a:r>
              <a:rPr lang="en-US" sz="2600" dirty="0" smtClean="0"/>
              <a:t>It represents a type that has not yet been specified, but that can be used in the function as if it were a regular data type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We are using</a:t>
            </a:r>
            <a:r>
              <a:rPr lang="en-US" sz="2600" b="1" i="1" dirty="0" smtClean="0"/>
              <a:t> </a:t>
            </a:r>
            <a:r>
              <a:rPr lang="en-US" sz="2600" b="1" i="1" dirty="0" smtClean="0">
                <a:solidFill>
                  <a:srgbClr val="00B050"/>
                </a:solidFill>
              </a:rPr>
              <a:t>T</a:t>
            </a:r>
            <a:r>
              <a:rPr lang="en-US" sz="2600" b="1" i="1" dirty="0" smtClean="0"/>
              <a:t> </a:t>
            </a:r>
            <a:r>
              <a:rPr lang="en-US" sz="2600" dirty="0" smtClean="0"/>
              <a:t>as – return type and data type of parameters.</a:t>
            </a:r>
          </a:p>
          <a:p>
            <a:r>
              <a:rPr lang="en-US" sz="2600" dirty="0" smtClean="0"/>
              <a:t>When compiler encounters call to a template function, it uses the template to automatically generate a function replacing each appearance of </a:t>
            </a:r>
            <a:r>
              <a:rPr lang="en-US" sz="2600" b="1" i="1" dirty="0" smtClean="0">
                <a:solidFill>
                  <a:srgbClr val="00B050"/>
                </a:solidFill>
              </a:rPr>
              <a:t>T</a:t>
            </a:r>
            <a:r>
              <a:rPr lang="en-US" sz="2600" dirty="0" smtClean="0"/>
              <a:t> by the type passed as the actual template parameter (</a:t>
            </a:r>
            <a:r>
              <a:rPr lang="en-US" sz="2600" dirty="0" err="1" smtClean="0"/>
              <a:t>int</a:t>
            </a:r>
            <a:r>
              <a:rPr lang="en-US" sz="2600" dirty="0" smtClean="0"/>
              <a:t> / double in this case) and then calls it. </a:t>
            </a:r>
          </a:p>
          <a:p>
            <a:endParaRPr lang="en-US" sz="2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Templates are a way of making classes more abstract.</a:t>
            </a:r>
          </a:p>
          <a:p>
            <a:r>
              <a:rPr lang="en-US" dirty="0" smtClean="0"/>
              <a:t> Possible to define the behavior of the class without actually knowing what data-type will be handled by the operations of the class. </a:t>
            </a:r>
          </a:p>
          <a:p>
            <a:r>
              <a:rPr lang="en-US" dirty="0" smtClean="0"/>
              <a:t>In essence, this is what is known as </a:t>
            </a:r>
            <a:r>
              <a:rPr lang="en-US" b="1" i="1" dirty="0" smtClean="0"/>
              <a:t>generic programming .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389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Allows classes to have members that use template parameters as types.</a:t>
            </a:r>
          </a:p>
          <a:p>
            <a:r>
              <a:rPr lang="en-US" sz="2400" dirty="0" smtClean="0"/>
              <a:t>When defining a function as a member of a </a:t>
            </a:r>
            <a:r>
              <a:rPr lang="en-US" sz="2400" dirty="0" err="1" smtClean="0"/>
              <a:t>templated</a:t>
            </a:r>
            <a:r>
              <a:rPr lang="en-US" sz="2400" dirty="0" smtClean="0"/>
              <a:t> class, it is necessary to define it as a </a:t>
            </a:r>
            <a:r>
              <a:rPr lang="en-US" sz="2400" dirty="0" err="1" smtClean="0"/>
              <a:t>templated</a:t>
            </a:r>
            <a:r>
              <a:rPr lang="en-US" sz="2400" dirty="0" smtClean="0"/>
              <a:t> function</a:t>
            </a:r>
          </a:p>
          <a:p>
            <a:r>
              <a:rPr lang="en-US" sz="2400" b="1" u="sng" dirty="0" smtClean="0"/>
              <a:t>Syntax :-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i="1" dirty="0" smtClean="0">
                <a:solidFill>
                  <a:schemeClr val="tx2"/>
                </a:solidFill>
              </a:rPr>
              <a:t>template &lt;class T&gt;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class 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400" b="1" i="1" dirty="0" smtClean="0">
                <a:solidFill>
                  <a:schemeClr val="tx2"/>
                </a:solidFill>
              </a:rPr>
              <a:t> {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		T id;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  public: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		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400" b="1" i="1" dirty="0" smtClean="0">
                <a:solidFill>
                  <a:schemeClr val="tx2"/>
                </a:solidFill>
              </a:rPr>
              <a:t>(T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400" b="1" i="1" dirty="0" smtClean="0">
                <a:solidFill>
                  <a:schemeClr val="tx2"/>
                </a:solidFill>
              </a:rPr>
              <a:t>) { id =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400" b="1" i="1" dirty="0" smtClean="0">
                <a:solidFill>
                  <a:schemeClr val="tx2"/>
                </a:solidFill>
              </a:rPr>
              <a:t>; }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};</a:t>
            </a:r>
          </a:p>
          <a:p>
            <a:r>
              <a:rPr lang="en-US" sz="2400" dirty="0" smtClean="0"/>
              <a:t>Syntax for declaring objects of </a:t>
            </a:r>
            <a:r>
              <a:rPr lang="en-US" sz="2400" dirty="0" err="1" smtClean="0"/>
              <a:t>templated</a:t>
            </a:r>
            <a:r>
              <a:rPr lang="en-US" sz="2400" dirty="0" smtClean="0"/>
              <a:t> class is  :-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i="1" dirty="0" err="1" smtClean="0"/>
              <a:t>myClass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&gt;  </a:t>
            </a:r>
            <a:r>
              <a:rPr lang="en-US" sz="2400" b="1" i="1" dirty="0" err="1" smtClean="0"/>
              <a:t>myInt</a:t>
            </a:r>
            <a:r>
              <a:rPr lang="en-US" sz="2400" b="1" i="1" dirty="0" smtClean="0"/>
              <a:t>(10);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389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the </a:t>
            </a:r>
            <a:r>
              <a:rPr lang="en-US" sz="2400" dirty="0" err="1" smtClean="0"/>
              <a:t>func</a:t>
            </a:r>
            <a:r>
              <a:rPr lang="en-US" sz="2400" dirty="0" smtClean="0"/>
              <a:t> is not defined in-line then the syntax is slightly different.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Syntax :-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template &lt;class T&gt;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class 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400" b="1" i="1" dirty="0" smtClean="0">
                <a:solidFill>
                  <a:schemeClr val="tx2"/>
                </a:solidFill>
              </a:rPr>
              <a:t> {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		T id;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public: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    		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400" b="1" i="1" dirty="0" smtClean="0">
                <a:solidFill>
                  <a:schemeClr val="tx2"/>
                </a:solidFill>
              </a:rPr>
              <a:t>(T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400" b="1" i="1" dirty="0" smtClean="0">
                <a:solidFill>
                  <a:schemeClr val="tx2"/>
                </a:solidFill>
              </a:rPr>
              <a:t>) : id{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400" b="1" i="1" dirty="0" smtClean="0">
                <a:solidFill>
                  <a:schemeClr val="tx2"/>
                </a:solidFill>
              </a:rPr>
              <a:t>} {}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	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getVal</a:t>
            </a:r>
            <a:r>
              <a:rPr lang="en-US" sz="2400" b="1" i="1" dirty="0" smtClean="0">
                <a:solidFill>
                  <a:schemeClr val="tx2"/>
                </a:solidFill>
              </a:rPr>
              <a:t>();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};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i="1" dirty="0" smtClean="0">
                <a:solidFill>
                  <a:schemeClr val="tx2"/>
                </a:solidFill>
              </a:rPr>
              <a:t>template &lt;class T&gt;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T 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400" b="1" i="1" dirty="0" smtClean="0">
                <a:solidFill>
                  <a:schemeClr val="tx2"/>
                </a:solidFill>
              </a:rPr>
              <a:t>&lt;T&gt; : </a:t>
            </a:r>
            <a:r>
              <a:rPr lang="en-US" sz="2400" b="1" i="1" dirty="0" err="1" smtClean="0">
                <a:solidFill>
                  <a:schemeClr val="tx2"/>
                </a:solidFill>
              </a:rPr>
              <a:t>getVal</a:t>
            </a:r>
            <a:r>
              <a:rPr lang="en-US" sz="2400" b="1" i="1" dirty="0" smtClean="0">
                <a:solidFill>
                  <a:schemeClr val="tx2"/>
                </a:solidFill>
              </a:rPr>
              <a:t> () { return id;}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Pointers : Base &amp; Derived Classes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A pointer to a derived class object is type-compatible with a pointer to its base class object.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However, such pointers can only access the members of base class, and not those of the derived classes.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7676" y="2667000"/>
            <a:ext cx="43461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Shape{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protected: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width, height;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public: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Shape (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a,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b) : width(a), height(b) {}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public Shape{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public: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a,int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b) : Shape(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a,b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{}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area() { return width*height; }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 {</a:t>
            </a:r>
          </a:p>
          <a:p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Shape*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ptrShp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(1,2);</a:t>
            </a:r>
          </a:p>
          <a:p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ptrShp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-&gt; width;   // </a:t>
            </a:r>
            <a:r>
              <a:rPr lang="en-US" b="1" i="1" dirty="0" smtClean="0">
                <a:solidFill>
                  <a:srgbClr val="00B050"/>
                </a:solidFill>
              </a:rPr>
              <a:t>Allowed.</a:t>
            </a:r>
          </a:p>
          <a:p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ptrShp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-&gt;area() ;                //  </a:t>
            </a:r>
            <a:r>
              <a:rPr lang="en-US" b="1" i="1" dirty="0" smtClean="0">
                <a:solidFill>
                  <a:srgbClr val="FF0000"/>
                </a:solidFill>
              </a:rPr>
              <a:t>Not possible! 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00464"/>
            <a:ext cx="9144000" cy="838200"/>
          </a:xfrm>
        </p:spPr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If a particular data-type for a template function requires a different implementation, then we could define a </a:t>
            </a:r>
            <a:r>
              <a:rPr lang="en-US" sz="2200" b="1" i="1" u="sng" dirty="0" smtClean="0"/>
              <a:t>template specialization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b="1" u="sng" dirty="0" smtClean="0">
                <a:solidFill>
                  <a:srgbClr val="FF0000"/>
                </a:solidFill>
              </a:rPr>
              <a:t>Syntax :-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template &lt;class T&gt;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class </a:t>
            </a:r>
            <a:r>
              <a:rPr lang="en-US" sz="2000" dirty="0" err="1" smtClean="0">
                <a:solidFill>
                  <a:schemeClr val="tx2"/>
                </a:solidFill>
              </a:rPr>
              <a:t>myClass</a:t>
            </a:r>
            <a:r>
              <a:rPr lang="en-US" sz="2000" dirty="0" smtClean="0">
                <a:solidFill>
                  <a:schemeClr val="tx2"/>
                </a:solidFill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		T </a:t>
            </a:r>
            <a:r>
              <a:rPr lang="en-US" sz="2000" dirty="0" err="1" smtClean="0">
                <a:solidFill>
                  <a:schemeClr val="tx2"/>
                </a:solidFill>
              </a:rPr>
              <a:t>var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public: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		</a:t>
            </a:r>
            <a:r>
              <a:rPr lang="en-US" sz="2000" dirty="0" err="1" smtClean="0">
                <a:solidFill>
                  <a:schemeClr val="tx2"/>
                </a:solidFill>
              </a:rPr>
              <a:t>myClass</a:t>
            </a:r>
            <a:r>
              <a:rPr lang="en-US" sz="2000" dirty="0" smtClean="0">
                <a:solidFill>
                  <a:schemeClr val="tx2"/>
                </a:solidFill>
              </a:rPr>
              <a:t>(T </a:t>
            </a:r>
            <a:r>
              <a:rPr lang="en-US" sz="2000" dirty="0" err="1" smtClean="0">
                <a:solidFill>
                  <a:schemeClr val="tx2"/>
                </a:solidFill>
              </a:rPr>
              <a:t>param</a:t>
            </a:r>
            <a:r>
              <a:rPr lang="en-US" sz="2000" dirty="0" smtClean="0">
                <a:solidFill>
                  <a:schemeClr val="tx2"/>
                </a:solidFill>
              </a:rPr>
              <a:t>) : </a:t>
            </a:r>
            <a:r>
              <a:rPr lang="en-US" sz="2000" dirty="0" err="1" smtClean="0">
                <a:solidFill>
                  <a:schemeClr val="tx2"/>
                </a:solidFill>
              </a:rPr>
              <a:t>var</a:t>
            </a:r>
            <a:r>
              <a:rPr lang="en-US" sz="2000" dirty="0" smtClean="0">
                <a:solidFill>
                  <a:schemeClr val="tx2"/>
                </a:solidFill>
              </a:rPr>
              <a:t>{</a:t>
            </a:r>
            <a:r>
              <a:rPr lang="en-US" sz="2000" dirty="0" err="1" smtClean="0">
                <a:solidFill>
                  <a:schemeClr val="tx2"/>
                </a:solidFill>
              </a:rPr>
              <a:t>param</a:t>
            </a:r>
            <a:r>
              <a:rPr lang="en-US" sz="2000" dirty="0" smtClean="0">
                <a:solidFill>
                  <a:schemeClr val="tx2"/>
                </a:solidFill>
              </a:rPr>
              <a:t>} {}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T </a:t>
            </a:r>
            <a:r>
              <a:rPr lang="en-US" sz="2000" dirty="0" err="1" smtClean="0">
                <a:solidFill>
                  <a:schemeClr val="tx2"/>
                </a:solidFill>
              </a:rPr>
              <a:t>incr</a:t>
            </a:r>
            <a:r>
              <a:rPr lang="en-US" sz="2000" dirty="0" smtClean="0">
                <a:solidFill>
                  <a:schemeClr val="tx2"/>
                </a:solidFill>
              </a:rPr>
              <a:t>() { return </a:t>
            </a:r>
            <a:r>
              <a:rPr lang="en-US" sz="2000" dirty="0" err="1" smtClean="0">
                <a:solidFill>
                  <a:schemeClr val="tx2"/>
                </a:solidFill>
              </a:rPr>
              <a:t>var</a:t>
            </a:r>
            <a:r>
              <a:rPr lang="en-US" sz="2000" dirty="0" smtClean="0">
                <a:solidFill>
                  <a:schemeClr val="tx2"/>
                </a:solidFill>
              </a:rPr>
              <a:t>++;}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};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="1" i="1" dirty="0" smtClean="0">
                <a:solidFill>
                  <a:schemeClr val="tx2"/>
                </a:solidFill>
              </a:rPr>
              <a:t> template &lt;&gt;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	class </a:t>
            </a:r>
            <a:r>
              <a:rPr lang="en-US" sz="20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000" b="1" i="1" dirty="0" smtClean="0">
                <a:solidFill>
                  <a:schemeClr val="tx2"/>
                </a:solidFill>
              </a:rPr>
              <a:t>  &lt;char&gt; {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    	      char  </a:t>
            </a:r>
            <a:r>
              <a:rPr lang="en-US" sz="2000" b="1" i="1" dirty="0" err="1" smtClean="0">
                <a:solidFill>
                  <a:schemeClr val="tx2"/>
                </a:solidFill>
              </a:rPr>
              <a:t>var</a:t>
            </a:r>
            <a:r>
              <a:rPr lang="en-US" sz="2000" b="1" i="1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      public: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    	      </a:t>
            </a:r>
            <a:r>
              <a:rPr lang="en-US" sz="2000" b="1" i="1" dirty="0" err="1" smtClean="0">
                <a:solidFill>
                  <a:schemeClr val="tx2"/>
                </a:solidFill>
              </a:rPr>
              <a:t>myClass</a:t>
            </a:r>
            <a:r>
              <a:rPr lang="en-US" sz="2000" b="1" i="1" dirty="0" smtClean="0">
                <a:solidFill>
                  <a:schemeClr val="tx2"/>
                </a:solidFill>
              </a:rPr>
              <a:t>(char </a:t>
            </a:r>
            <a:r>
              <a:rPr lang="en-US" sz="20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000" b="1" i="1" dirty="0" smtClean="0">
                <a:solidFill>
                  <a:schemeClr val="tx2"/>
                </a:solidFill>
              </a:rPr>
              <a:t>) : </a:t>
            </a:r>
            <a:r>
              <a:rPr lang="en-US" sz="2000" b="1" i="1" dirty="0" err="1" smtClean="0">
                <a:solidFill>
                  <a:schemeClr val="tx2"/>
                </a:solidFill>
              </a:rPr>
              <a:t>var</a:t>
            </a:r>
            <a:r>
              <a:rPr lang="en-US" sz="2000" b="1" i="1" dirty="0" smtClean="0">
                <a:solidFill>
                  <a:schemeClr val="tx2"/>
                </a:solidFill>
              </a:rPr>
              <a:t>{</a:t>
            </a:r>
            <a:r>
              <a:rPr lang="en-US" sz="2000" b="1" i="1" dirty="0" err="1" smtClean="0">
                <a:solidFill>
                  <a:schemeClr val="tx2"/>
                </a:solidFill>
              </a:rPr>
              <a:t>param</a:t>
            </a:r>
            <a:r>
              <a:rPr lang="en-US" sz="2000" b="1" i="1" dirty="0" smtClean="0">
                <a:solidFill>
                  <a:schemeClr val="tx2"/>
                </a:solidFill>
              </a:rPr>
              <a:t>} {}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	      char  upper() { char </a:t>
            </a:r>
            <a:r>
              <a:rPr lang="en-US" sz="2000" b="1" i="1" dirty="0" err="1" smtClean="0">
                <a:solidFill>
                  <a:schemeClr val="tx2"/>
                </a:solidFill>
              </a:rPr>
              <a:t>tmp</a:t>
            </a:r>
            <a:r>
              <a:rPr lang="en-US" sz="2000" b="1" i="1" dirty="0" smtClean="0">
                <a:solidFill>
                  <a:schemeClr val="tx2"/>
                </a:solidFill>
              </a:rPr>
              <a:t>; if (</a:t>
            </a:r>
            <a:r>
              <a:rPr lang="en-US" sz="2000" b="1" i="1" dirty="0" err="1" smtClean="0">
                <a:solidFill>
                  <a:schemeClr val="tx2"/>
                </a:solidFill>
              </a:rPr>
              <a:t>var</a:t>
            </a:r>
            <a:r>
              <a:rPr lang="en-US" sz="2000" b="1" i="1" dirty="0" smtClean="0">
                <a:solidFill>
                  <a:schemeClr val="tx2"/>
                </a:solidFill>
              </a:rPr>
              <a:t> &gt;=‘a’ &amp;&amp; </a:t>
            </a:r>
            <a:r>
              <a:rPr lang="en-US" sz="2000" b="1" i="1" dirty="0" err="1" smtClean="0">
                <a:solidFill>
                  <a:schemeClr val="tx2"/>
                </a:solidFill>
              </a:rPr>
              <a:t>var</a:t>
            </a:r>
            <a:r>
              <a:rPr lang="en-US" sz="2000" b="1" i="1" dirty="0" smtClean="0">
                <a:solidFill>
                  <a:schemeClr val="tx2"/>
                </a:solidFill>
              </a:rPr>
              <a:t> &lt;=‘z’) return </a:t>
            </a:r>
            <a:r>
              <a:rPr lang="en-US" sz="2000" b="1" i="1" dirty="0" err="1" smtClean="0">
                <a:solidFill>
                  <a:schemeClr val="tx2"/>
                </a:solidFill>
              </a:rPr>
              <a:t>var</a:t>
            </a:r>
            <a:r>
              <a:rPr lang="en-US" sz="2000" b="1" i="1" dirty="0" smtClean="0">
                <a:solidFill>
                  <a:schemeClr val="tx2"/>
                </a:solidFill>
              </a:rPr>
              <a:t>+=‘</a:t>
            </a:r>
            <a:r>
              <a:rPr lang="en-US" sz="2000" b="1" i="1" dirty="0" err="1" smtClean="0">
                <a:solidFill>
                  <a:schemeClr val="tx2"/>
                </a:solidFill>
              </a:rPr>
              <a:t>A’-’a</a:t>
            </a:r>
            <a:r>
              <a:rPr lang="en-US" sz="2000" b="1" i="1" dirty="0" smtClean="0">
                <a:solidFill>
                  <a:schemeClr val="tx2"/>
                </a:solidFill>
              </a:rPr>
              <a:t>’;}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	};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14400"/>
          </a:xfrm>
        </p:spPr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the preceding code fragment  :-</a:t>
            </a:r>
          </a:p>
          <a:p>
            <a:pPr lvl="1"/>
            <a:r>
              <a:rPr lang="en-US" b="1" i="1" dirty="0" smtClean="0"/>
              <a:t>template&lt;&gt;   </a:t>
            </a:r>
            <a:r>
              <a:rPr lang="en-US" dirty="0" smtClean="0"/>
              <a:t>: means for the following </a:t>
            </a:r>
            <a:r>
              <a:rPr lang="en-US" dirty="0" err="1" smtClean="0"/>
              <a:t>templated</a:t>
            </a:r>
            <a:r>
              <a:rPr lang="en-US" dirty="0" smtClean="0"/>
              <a:t> function , all types are known and no template </a:t>
            </a:r>
            <a:r>
              <a:rPr lang="en-US" dirty="0" err="1" smtClean="0"/>
              <a:t>params</a:t>
            </a:r>
            <a:r>
              <a:rPr lang="en-US" dirty="0" smtClean="0"/>
              <a:t> are required.</a:t>
            </a:r>
          </a:p>
          <a:p>
            <a:pPr lvl="1"/>
            <a:r>
              <a:rPr lang="en-US" dirty="0" smtClean="0"/>
              <a:t>Note the use of character specialization parameter </a:t>
            </a:r>
            <a:r>
              <a:rPr lang="en-US" b="1" i="1" dirty="0" smtClean="0"/>
              <a:t>&lt;char&gt; </a:t>
            </a:r>
            <a:r>
              <a:rPr lang="en-US" dirty="0" smtClean="0"/>
              <a:t>after the class name in the second case.</a:t>
            </a:r>
          </a:p>
          <a:p>
            <a:pPr lvl="1"/>
            <a:r>
              <a:rPr lang="en-US" dirty="0" smtClean="0"/>
              <a:t>The specialization parameter , identifies the data type for which the special class definitions is to be </a:t>
            </a:r>
            <a:r>
              <a:rPr lang="en-US" dirty="0" err="1" smtClean="0"/>
              <a:t>utilzed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We must define all members of the class, including those identical to the generic template class – As in this case the constructor of the class.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C++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</a:rPr>
              <a:t>C++ Standard Library</a:t>
            </a:r>
          </a:p>
          <a:p>
            <a:pPr lvl="1"/>
            <a:r>
              <a:rPr lang="en-US" sz="2600" b="1" u="sng" dirty="0" smtClean="0"/>
              <a:t>Standard Function Library</a:t>
            </a:r>
          </a:p>
          <a:p>
            <a:pPr lvl="2"/>
            <a:r>
              <a:rPr lang="en-US" sz="2600" dirty="0" smtClean="0"/>
              <a:t>General-purpose, stand-alone functions that are not part of any class. </a:t>
            </a:r>
          </a:p>
          <a:p>
            <a:pPr lvl="2"/>
            <a:r>
              <a:rPr lang="en-US" sz="2600" dirty="0" smtClean="0"/>
              <a:t>Inherited from C – I/O, Time-Date, Mathematical, etc.</a:t>
            </a:r>
          </a:p>
          <a:p>
            <a:pPr lvl="1"/>
            <a:r>
              <a:rPr lang="en-US" sz="2600" b="1" u="sng" dirty="0" smtClean="0"/>
              <a:t>Object Oriented Class Library</a:t>
            </a:r>
          </a:p>
          <a:p>
            <a:pPr lvl="2"/>
            <a:r>
              <a:rPr lang="en-US" sz="2600" dirty="0" smtClean="0"/>
              <a:t>Collection of classes.</a:t>
            </a:r>
          </a:p>
          <a:p>
            <a:pPr lvl="2"/>
            <a:r>
              <a:rPr lang="en-US" sz="2600" dirty="0" smtClean="0"/>
              <a:t>C++ I/O class.</a:t>
            </a:r>
          </a:p>
          <a:p>
            <a:pPr lvl="2"/>
            <a:r>
              <a:rPr lang="en-US" sz="2600" dirty="0" smtClean="0"/>
              <a:t>String and Numeric classes.</a:t>
            </a:r>
          </a:p>
          <a:p>
            <a:pPr lvl="2"/>
            <a:r>
              <a:rPr lang="en-US" sz="2600" dirty="0" smtClean="0"/>
              <a:t>STL – containers, algorithms, </a:t>
            </a:r>
            <a:r>
              <a:rPr lang="en-US" sz="2600" dirty="0" err="1" smtClean="0"/>
              <a:t>iterators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 smtClean="0"/>
              <a:t>Exception handling mechanisms.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</a:rPr>
              <a:t>C++ STL </a:t>
            </a:r>
          </a:p>
          <a:p>
            <a:pPr lvl="1"/>
            <a:r>
              <a:rPr lang="en-US" sz="2600" dirty="0" smtClean="0"/>
              <a:t>Set of C++ template classes. </a:t>
            </a:r>
          </a:p>
          <a:p>
            <a:pPr lvl="1"/>
            <a:r>
              <a:rPr lang="en-US" sz="2600" dirty="0" smtClean="0"/>
              <a:t>Provides general-purpose classes and functions that implement many popular and commonly used algorithms and data structures like vectors, lists, queues, and stacks.</a:t>
            </a:r>
          </a:p>
          <a:p>
            <a:pPr lvl="1"/>
            <a:r>
              <a:rPr lang="en-US" sz="2400" dirty="0" smtClean="0"/>
              <a:t>Have a rich set of pre-defined functions.</a:t>
            </a:r>
            <a:endParaRPr lang="en-US" sz="2600" dirty="0" smtClean="0"/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 Components</a:t>
            </a:r>
          </a:p>
          <a:p>
            <a:pPr lvl="1"/>
            <a:r>
              <a:rPr lang="en-US" sz="2600" dirty="0" smtClean="0"/>
              <a:t>Containers :  Vectors, Lists, etc.</a:t>
            </a:r>
          </a:p>
          <a:p>
            <a:pPr lvl="1"/>
            <a:r>
              <a:rPr lang="en-US" sz="2600" dirty="0" err="1" smtClean="0"/>
              <a:t>Iterators</a:t>
            </a:r>
            <a:r>
              <a:rPr lang="en-US" sz="2600" dirty="0" smtClean="0"/>
              <a:t>     :  Allows to step through the elements.</a:t>
            </a:r>
          </a:p>
          <a:p>
            <a:pPr lvl="1"/>
            <a:r>
              <a:rPr lang="en-US" sz="2600" dirty="0" smtClean="0"/>
              <a:t>Algorithms : Allows sorting, searching, etc of container 		       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389120"/>
          </a:xfrm>
        </p:spPr>
        <p:txBody>
          <a:bodyPr>
            <a:noAutofit/>
          </a:bodyPr>
          <a:lstStyle/>
          <a:p>
            <a:r>
              <a:rPr lang="en-US" sz="2600" dirty="0" smtClean="0"/>
              <a:t>Vector is a template class -  replacement for the good old C-style arrays.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Advantages :-</a:t>
            </a:r>
            <a:r>
              <a:rPr lang="en-US" sz="2600" dirty="0" smtClean="0"/>
              <a:t> </a:t>
            </a:r>
          </a:p>
          <a:p>
            <a:pPr lvl="1"/>
            <a:r>
              <a:rPr lang="en-US" sz="2600" dirty="0" smtClean="0"/>
              <a:t>Same syntax </a:t>
            </a:r>
          </a:p>
          <a:p>
            <a:pPr lvl="1"/>
            <a:r>
              <a:rPr lang="en-US" sz="2400" dirty="0" smtClean="0"/>
              <a:t>Automatically handles its own storage requirements as it grows</a:t>
            </a:r>
            <a:r>
              <a:rPr lang="en-US" sz="2600" dirty="0" smtClean="0"/>
              <a:t>.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Syntax :-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200" b="1" i="1" dirty="0" smtClean="0">
                <a:solidFill>
                  <a:schemeClr val="tx2"/>
                </a:solidFill>
              </a:rPr>
              <a:t>#include &lt;vector&gt;		</a:t>
            </a:r>
            <a:r>
              <a:rPr lang="en-US" sz="2200" b="1" i="1" dirty="0" smtClean="0">
                <a:solidFill>
                  <a:srgbClr val="C00000"/>
                </a:solidFill>
              </a:rPr>
              <a:t>// include directive.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/>
                </a:solidFill>
              </a:rPr>
              <a:t>	using namespace std;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/>
                </a:solidFill>
              </a:rPr>
              <a:t>	vector &lt;</a:t>
            </a:r>
            <a:r>
              <a:rPr lang="en-US" sz="22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200" b="1" i="1" dirty="0" smtClean="0">
                <a:solidFill>
                  <a:schemeClr val="tx2"/>
                </a:solidFill>
              </a:rPr>
              <a:t>&gt; </a:t>
            </a:r>
            <a:r>
              <a:rPr lang="en-US" sz="2200" b="1" i="1" dirty="0" err="1" smtClean="0">
                <a:solidFill>
                  <a:schemeClr val="tx2"/>
                </a:solidFill>
              </a:rPr>
              <a:t>myVect</a:t>
            </a:r>
            <a:r>
              <a:rPr lang="en-US" sz="2200" b="1" i="1" dirty="0" smtClean="0">
                <a:solidFill>
                  <a:schemeClr val="tx2"/>
                </a:solidFill>
              </a:rPr>
              <a:t>;	</a:t>
            </a:r>
            <a:r>
              <a:rPr lang="en-US" sz="2200" b="1" i="1" dirty="0" smtClean="0">
                <a:solidFill>
                  <a:srgbClr val="C00000"/>
                </a:solidFill>
              </a:rPr>
              <a:t>	// declaration.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/>
                </a:solidFill>
              </a:rPr>
              <a:t>				OR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/>
                </a:solidFill>
              </a:rPr>
              <a:t>    std::vector&lt;</a:t>
            </a:r>
            <a:r>
              <a:rPr lang="en-US" sz="22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200" b="1" i="1" dirty="0" smtClean="0">
                <a:solidFill>
                  <a:schemeClr val="tx2"/>
                </a:solidFill>
              </a:rPr>
              <a:t>&gt; </a:t>
            </a:r>
            <a:r>
              <a:rPr lang="en-US" sz="2200" b="1" i="1" dirty="0" err="1" smtClean="0">
                <a:solidFill>
                  <a:schemeClr val="tx2"/>
                </a:solidFill>
              </a:rPr>
              <a:t>anotherVect</a:t>
            </a:r>
            <a:r>
              <a:rPr lang="en-US" sz="2200" b="1" i="1" dirty="0" smtClean="0">
                <a:solidFill>
                  <a:schemeClr val="tx2"/>
                </a:solidFill>
              </a:rPr>
              <a:t> ; 	</a:t>
            </a:r>
            <a:r>
              <a:rPr lang="en-US" sz="2200" b="1" i="1" dirty="0" smtClean="0">
                <a:solidFill>
                  <a:srgbClr val="C00000"/>
                </a:solidFill>
              </a:rPr>
              <a:t>// namespace std not used.</a:t>
            </a:r>
          </a:p>
          <a:p>
            <a:pPr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vector &lt;T&gt; v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389120"/>
          </a:xfrm>
        </p:spPr>
        <p:txBody>
          <a:bodyPr>
            <a:noAutofit/>
          </a:bodyPr>
          <a:lstStyle/>
          <a:p>
            <a:r>
              <a:rPr lang="en-US" sz="2600" dirty="0" smtClean="0"/>
              <a:t>A template class that will wrap an array of  variables of type </a:t>
            </a:r>
            <a:r>
              <a:rPr lang="en-US" sz="2600" b="1" i="1" dirty="0" smtClean="0"/>
              <a:t>T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Vector will store the variables in a contiguous memory area.</a:t>
            </a:r>
          </a:p>
          <a:p>
            <a:r>
              <a:rPr lang="en-US" sz="2600" dirty="0" smtClean="0"/>
              <a:t>Each element can be accessed using v[0], v[1], etc.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Problems with usage of array</a:t>
            </a:r>
            <a:r>
              <a:rPr lang="en-US" sz="2600" dirty="0" smtClean="0"/>
              <a:t>:-</a:t>
            </a:r>
          </a:p>
          <a:p>
            <a:pPr lvl="1"/>
            <a:r>
              <a:rPr lang="en-US" sz="2600" u="sng" dirty="0" smtClean="0">
                <a:solidFill>
                  <a:srgbClr val="FF0000"/>
                </a:solidFill>
              </a:rPr>
              <a:t>Static array </a:t>
            </a:r>
            <a:r>
              <a:rPr lang="en-US" sz="2600" dirty="0" smtClean="0"/>
              <a:t>: can’t use a variable as it’s size.</a:t>
            </a:r>
          </a:p>
          <a:p>
            <a:pPr lvl="1"/>
            <a:r>
              <a:rPr lang="en-US" sz="2600" u="sng" dirty="0" smtClean="0">
                <a:solidFill>
                  <a:srgbClr val="FF0000"/>
                </a:solidFill>
              </a:rPr>
              <a:t>Dynamic array </a:t>
            </a:r>
            <a:r>
              <a:rPr lang="en-US" sz="2600" dirty="0" smtClean="0"/>
              <a:t>: ensure </a:t>
            </a:r>
            <a:r>
              <a:rPr lang="en-US" sz="2600" dirty="0" err="1" smtClean="0"/>
              <a:t>dealloc</a:t>
            </a:r>
            <a:r>
              <a:rPr lang="en-US" sz="2600" dirty="0" smtClean="0"/>
              <a:t> of memory in end.</a:t>
            </a:r>
          </a:p>
          <a:p>
            <a:pPr lvl="1"/>
            <a:r>
              <a:rPr lang="en-US" sz="2600" u="sng" dirty="0" smtClean="0">
                <a:solidFill>
                  <a:srgbClr val="FF0000"/>
                </a:solidFill>
              </a:rPr>
              <a:t>Both</a:t>
            </a:r>
            <a:r>
              <a:rPr lang="en-US" sz="2600" dirty="0" smtClean="0"/>
              <a:t> : when the array grows too big to fit into the initially assigned memory, you have to implement logic, to allocate a new block of memory and then copy all the array elements into this bigger  space.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vector&lt;T&gt; v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389120"/>
          </a:xfrm>
        </p:spPr>
        <p:txBody>
          <a:bodyPr>
            <a:no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Vector takes care of all the above problems </a:t>
            </a:r>
            <a:r>
              <a:rPr lang="en-US" sz="2400" dirty="0" smtClean="0"/>
              <a:t>:-</a:t>
            </a:r>
          </a:p>
          <a:p>
            <a:pPr lvl="1"/>
            <a:r>
              <a:rPr lang="en-US" sz="2400" dirty="0" smtClean="0"/>
              <a:t>You can use a variable  to  declare size of a vector.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 err="1" smtClean="0"/>
              <a:t>donot</a:t>
            </a:r>
            <a:r>
              <a:rPr lang="en-US" sz="2400" dirty="0" smtClean="0"/>
              <a:t> have to </a:t>
            </a:r>
            <a:r>
              <a:rPr lang="en-US" sz="2400" dirty="0" err="1" smtClean="0"/>
              <a:t>deallocate</a:t>
            </a:r>
            <a:r>
              <a:rPr lang="en-US" sz="2400" dirty="0" smtClean="0"/>
              <a:t>  memory after using it.</a:t>
            </a:r>
          </a:p>
          <a:p>
            <a:pPr lvl="1"/>
            <a:r>
              <a:rPr lang="en-US" sz="2400" dirty="0" smtClean="0"/>
              <a:t>As the number  of elements outgrow the original size, the vector will reallocate memory and copy the contents, transparently.</a:t>
            </a:r>
          </a:p>
          <a:p>
            <a:pPr lvl="1"/>
            <a:r>
              <a:rPr lang="en-US" sz="2400" dirty="0" smtClean="0"/>
              <a:t>Additionally, it will provide a number of useful methods that will help us access and manipulate the members of the vector.</a:t>
            </a:r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Example :-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r>
              <a:rPr lang="en-US" sz="20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000" b="1" i="1" dirty="0" smtClean="0">
                <a:solidFill>
                  <a:schemeClr val="tx2"/>
                </a:solidFill>
              </a:rPr>
              <a:t> size =10;			</a:t>
            </a:r>
            <a:r>
              <a:rPr lang="en-US" sz="2000" b="1" i="1" dirty="0" smtClean="0">
                <a:solidFill>
                  <a:srgbClr val="C00000"/>
                </a:solidFill>
              </a:rPr>
              <a:t>// or you may take input from user.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		vector &lt;</a:t>
            </a:r>
            <a:r>
              <a:rPr lang="en-US" sz="20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000" b="1" i="1" dirty="0" smtClean="0">
                <a:solidFill>
                  <a:schemeClr val="tx2"/>
                </a:solidFill>
              </a:rPr>
              <a:t>&gt; </a:t>
            </a:r>
            <a:r>
              <a:rPr lang="en-US" sz="2000" b="1" i="1" dirty="0" err="1" smtClean="0">
                <a:solidFill>
                  <a:schemeClr val="tx2"/>
                </a:solidFill>
              </a:rPr>
              <a:t>myVect</a:t>
            </a:r>
            <a:r>
              <a:rPr lang="en-US" sz="2000" b="1" i="1" dirty="0" smtClean="0">
                <a:solidFill>
                  <a:schemeClr val="tx2"/>
                </a:solidFill>
              </a:rPr>
              <a:t>(size); 	</a:t>
            </a:r>
            <a:r>
              <a:rPr lang="en-US" sz="2000" b="1" i="1" dirty="0" smtClean="0">
                <a:solidFill>
                  <a:srgbClr val="C00000"/>
                </a:solidFill>
              </a:rPr>
              <a:t>//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var</a:t>
            </a:r>
            <a:r>
              <a:rPr lang="en-US" sz="2000" b="1" i="1" dirty="0" smtClean="0">
                <a:solidFill>
                  <a:srgbClr val="C00000"/>
                </a:solidFill>
              </a:rPr>
              <a:t> used to declare size.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 		</a:t>
            </a:r>
            <a:r>
              <a:rPr lang="nn-NO" sz="2000" b="1" i="1" dirty="0" smtClean="0">
                <a:solidFill>
                  <a:schemeClr val="tx2"/>
                </a:solidFill>
              </a:rPr>
              <a:t>for(unsigned int i=0; i&lt;myVect.size(); ++i){</a:t>
            </a:r>
          </a:p>
          <a:p>
            <a:pPr lvl="1">
              <a:buNone/>
            </a:pPr>
            <a:r>
              <a:rPr lang="nn-NO" sz="2000" b="1" i="1" dirty="0" smtClean="0">
                <a:solidFill>
                  <a:schemeClr val="tx2"/>
                </a:solidFill>
              </a:rPr>
              <a:t>    			myVect[i] = i;		</a:t>
            </a:r>
            <a:r>
              <a:rPr lang="nn-NO" sz="2000" b="1" i="1" dirty="0" smtClean="0">
                <a:solidFill>
                  <a:srgbClr val="C00000"/>
                </a:solidFill>
              </a:rPr>
              <a:t>// we used the size() method</a:t>
            </a:r>
          </a:p>
          <a:p>
            <a:pPr lvl="1">
              <a:buNone/>
            </a:pPr>
            <a:r>
              <a:rPr lang="nn-NO" sz="2000" b="1" i="1" dirty="0" smtClean="0">
                <a:solidFill>
                  <a:schemeClr val="tx2"/>
                </a:solidFill>
              </a:rPr>
              <a:t>		}</a:t>
            </a:r>
          </a:p>
          <a:p>
            <a:pPr lvl="1">
              <a:buNone/>
            </a:pPr>
            <a:r>
              <a:rPr lang="nn-NO" sz="2000" b="1" i="1" dirty="0" smtClean="0">
                <a:solidFill>
                  <a:schemeClr val="tx2"/>
                </a:solidFill>
              </a:rPr>
              <a:t>	// NO  NEED  TO  FREE  MEMORY.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144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389120"/>
          </a:xfrm>
        </p:spPr>
        <p:txBody>
          <a:bodyPr>
            <a:noAutofit/>
          </a:bodyPr>
          <a:lstStyle/>
          <a:p>
            <a:r>
              <a:rPr lang="en-US" sz="2600" b="1" i="1" u="sng" dirty="0" smtClean="0">
                <a:solidFill>
                  <a:srgbClr val="FF0000"/>
                </a:solidFill>
              </a:rPr>
              <a:t>Wrapper class :-</a:t>
            </a:r>
          </a:p>
          <a:p>
            <a:pPr lvl="1"/>
            <a:r>
              <a:rPr lang="en-US" sz="2600" dirty="0" smtClean="0"/>
              <a:t>Vector class overloads – [] operator .</a:t>
            </a:r>
          </a:p>
          <a:p>
            <a:pPr lvl="1"/>
            <a:r>
              <a:rPr lang="en-US" sz="2600" dirty="0" smtClean="0"/>
              <a:t>Vector class also implements function at( </a:t>
            </a:r>
            <a:r>
              <a:rPr lang="en-US" sz="2600" dirty="0" err="1" smtClean="0"/>
              <a:t>int</a:t>
            </a:r>
            <a:r>
              <a:rPr lang="en-US" sz="2600" dirty="0" smtClean="0"/>
              <a:t> position).</a:t>
            </a:r>
          </a:p>
          <a:p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How does vector handle size issues ?</a:t>
            </a:r>
          </a:p>
          <a:p>
            <a:pPr lvl="1"/>
            <a:r>
              <a:rPr lang="en-US" sz="2600" i="1" u="sng" dirty="0" smtClean="0"/>
              <a:t>C-style arrays ( can only grow </a:t>
            </a:r>
            <a:r>
              <a:rPr lang="en-US" sz="2600" i="1" u="sng" dirty="0" err="1" smtClean="0"/>
              <a:t>upto</a:t>
            </a:r>
            <a:r>
              <a:rPr lang="en-US" sz="2600" i="1" u="sng" dirty="0" smtClean="0"/>
              <a:t> </a:t>
            </a:r>
            <a:r>
              <a:rPr lang="en-US" sz="2600" b="1" i="1" u="sng" dirty="0" err="1" smtClean="0"/>
              <a:t>sizeOfArray</a:t>
            </a:r>
            <a:r>
              <a:rPr lang="en-US" sz="2600" i="1" u="sng" dirty="0" smtClean="0"/>
              <a:t>) </a:t>
            </a:r>
            <a:r>
              <a:rPr lang="en-US" sz="2600" u="sng" dirty="0" smtClean="0"/>
              <a:t>:-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</a:t>
            </a:r>
            <a:r>
              <a:rPr lang="en-US" sz="2600" b="1" i="1" dirty="0" err="1" smtClean="0">
                <a:solidFill>
                  <a:schemeClr val="tx2"/>
                </a:solidFill>
              </a:rPr>
              <a:t>cin</a:t>
            </a:r>
            <a:r>
              <a:rPr lang="en-US" sz="2600" b="1" i="1" dirty="0" smtClean="0">
                <a:solidFill>
                  <a:schemeClr val="tx2"/>
                </a:solidFill>
              </a:rPr>
              <a:t> &gt;&gt; </a:t>
            </a:r>
            <a:r>
              <a:rPr lang="en-US" sz="2600" b="1" i="1" dirty="0" err="1" smtClean="0">
                <a:solidFill>
                  <a:schemeClr val="tx2"/>
                </a:solidFill>
              </a:rPr>
              <a:t>sizeOfArray</a:t>
            </a:r>
            <a:r>
              <a:rPr lang="en-US" sz="2600" b="1" i="1" dirty="0" smtClean="0">
                <a:solidFill>
                  <a:schemeClr val="tx2"/>
                </a:solidFill>
              </a:rPr>
              <a:t>;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</a:t>
            </a:r>
            <a:r>
              <a:rPr lang="en-US" sz="2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600" b="1" i="1" dirty="0" smtClean="0">
                <a:solidFill>
                  <a:schemeClr val="tx2"/>
                </a:solidFill>
              </a:rPr>
              <a:t> *</a:t>
            </a:r>
            <a:r>
              <a:rPr lang="en-US" sz="2600" b="1" i="1" dirty="0" err="1" smtClean="0">
                <a:solidFill>
                  <a:schemeClr val="tx2"/>
                </a:solidFill>
              </a:rPr>
              <a:t>sizeOfArray</a:t>
            </a:r>
            <a:r>
              <a:rPr lang="en-US" sz="2600" b="1" i="1" dirty="0" smtClean="0">
                <a:solidFill>
                  <a:schemeClr val="tx2"/>
                </a:solidFill>
              </a:rPr>
              <a:t> = new </a:t>
            </a:r>
            <a:r>
              <a:rPr lang="en-US" sz="2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600" b="1" i="1" dirty="0" smtClean="0">
                <a:solidFill>
                  <a:schemeClr val="tx2"/>
                </a:solidFill>
              </a:rPr>
              <a:t>[</a:t>
            </a:r>
            <a:r>
              <a:rPr lang="en-US" sz="2600" b="1" i="1" dirty="0" err="1" smtClean="0">
                <a:solidFill>
                  <a:schemeClr val="tx2"/>
                </a:solidFill>
              </a:rPr>
              <a:t>sizeOfArray</a:t>
            </a:r>
            <a:r>
              <a:rPr lang="en-US" sz="2600" b="1" i="1" dirty="0" smtClean="0">
                <a:solidFill>
                  <a:schemeClr val="tx2"/>
                </a:solidFill>
              </a:rPr>
              <a:t>];</a:t>
            </a:r>
          </a:p>
          <a:p>
            <a:pPr lvl="1"/>
            <a:r>
              <a:rPr lang="en-US" sz="2600" u="sng" dirty="0" smtClean="0"/>
              <a:t>Vectors  (can grow infinitely)</a:t>
            </a:r>
            <a:r>
              <a:rPr lang="en-US" sz="2600" dirty="0" smtClean="0"/>
              <a:t>: -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vector &lt;</a:t>
            </a:r>
            <a:r>
              <a:rPr lang="en-US" sz="2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600" b="1" i="1" dirty="0" smtClean="0">
                <a:solidFill>
                  <a:schemeClr val="tx2"/>
                </a:solidFill>
              </a:rPr>
              <a:t>&gt; </a:t>
            </a:r>
            <a:r>
              <a:rPr lang="en-US" sz="2600" b="1" i="1" dirty="0" err="1" smtClean="0">
                <a:solidFill>
                  <a:schemeClr val="tx2"/>
                </a:solidFill>
              </a:rPr>
              <a:t>myVect</a:t>
            </a:r>
            <a:r>
              <a:rPr lang="en-US" sz="2600" b="1" i="1" dirty="0" smtClean="0">
                <a:solidFill>
                  <a:schemeClr val="tx2"/>
                </a:solidFill>
              </a:rPr>
              <a:t>;   </a:t>
            </a:r>
            <a:r>
              <a:rPr lang="en-US" sz="2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600" b="1" i="1" dirty="0" smtClean="0">
                <a:solidFill>
                  <a:schemeClr val="tx2"/>
                </a:solidFill>
              </a:rPr>
              <a:t> input = 0;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while ( input != -1) { 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	</a:t>
            </a:r>
            <a:r>
              <a:rPr lang="en-US" sz="2600" b="1" i="1" dirty="0" err="1" smtClean="0">
                <a:solidFill>
                  <a:schemeClr val="tx2"/>
                </a:solidFill>
              </a:rPr>
              <a:t>cin</a:t>
            </a:r>
            <a:r>
              <a:rPr lang="en-US" sz="2600" b="1" i="1" dirty="0" smtClean="0">
                <a:solidFill>
                  <a:schemeClr val="tx2"/>
                </a:solidFill>
              </a:rPr>
              <a:t>&gt;&gt;input; 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	</a:t>
            </a:r>
            <a:r>
              <a:rPr lang="en-US" sz="2600" b="1" i="1" dirty="0" err="1" smtClean="0">
                <a:solidFill>
                  <a:schemeClr val="tx2"/>
                </a:solidFill>
              </a:rPr>
              <a:t>myVect.push_back</a:t>
            </a:r>
            <a:r>
              <a:rPr lang="en-US" sz="2600" b="1" i="1" dirty="0" smtClean="0">
                <a:solidFill>
                  <a:schemeClr val="tx2"/>
                </a:solidFill>
              </a:rPr>
              <a:t>(input);</a:t>
            </a:r>
          </a:p>
          <a:p>
            <a:pPr lvl="2">
              <a:buNone/>
            </a:pPr>
            <a:r>
              <a:rPr lang="en-US" sz="2600" b="1" i="1" dirty="0" smtClean="0">
                <a:solidFill>
                  <a:schemeClr val="tx2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389120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does vector handle size issues ?</a:t>
            </a:r>
          </a:p>
          <a:p>
            <a:pPr lvl="1"/>
            <a:r>
              <a:rPr lang="en-US" dirty="0" smtClean="0"/>
              <a:t>Vector class has </a:t>
            </a:r>
          </a:p>
          <a:p>
            <a:pPr lvl="2"/>
            <a:r>
              <a:rPr lang="en-US" sz="2800" dirty="0" smtClean="0"/>
              <a:t>Control sequence – internal name for the array.</a:t>
            </a:r>
          </a:p>
          <a:p>
            <a:pPr lvl="2"/>
            <a:r>
              <a:rPr lang="en-US" sz="2800" dirty="0" smtClean="0"/>
              <a:t>Allocated size for storing the array.</a:t>
            </a:r>
          </a:p>
          <a:p>
            <a:pPr lvl="1"/>
            <a:r>
              <a:rPr lang="en-US" dirty="0" smtClean="0"/>
              <a:t>If  the allocated size becomes small, then the vector will allocate larger memory, and copy the contents into the new loc.</a:t>
            </a:r>
          </a:p>
          <a:p>
            <a:pPr lvl="1"/>
            <a:r>
              <a:rPr lang="en-US" dirty="0" smtClean="0"/>
              <a:t>This means :-</a:t>
            </a:r>
          </a:p>
          <a:p>
            <a:pPr lvl="2"/>
            <a:r>
              <a:rPr lang="en-US" sz="2800" dirty="0" smtClean="0"/>
              <a:t>Vector can grow infinitely – only limited by system memory.</a:t>
            </a:r>
          </a:p>
          <a:p>
            <a:pPr lvl="2"/>
            <a:r>
              <a:rPr lang="en-US" sz="2800" dirty="0" smtClean="0"/>
              <a:t>Vector can slow down programs due to this copying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5880"/>
            <a:ext cx="8610600" cy="438912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reserve a certain amount of memory when declaring vectors :-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b="1" i="1" dirty="0" smtClean="0">
                <a:solidFill>
                  <a:schemeClr val="tx2"/>
                </a:solidFill>
              </a:rPr>
              <a:t>vector &lt;</a:t>
            </a:r>
            <a:r>
              <a:rPr lang="en-US" sz="24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i="1" dirty="0" smtClean="0">
                <a:solidFill>
                  <a:schemeClr val="tx2"/>
                </a:solidFill>
              </a:rPr>
              <a:t>&gt; 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myVect</a:t>
            </a:r>
            <a:r>
              <a:rPr lang="en-US" sz="2400" b="1" i="1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	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myVect.reserve</a:t>
            </a:r>
            <a:r>
              <a:rPr lang="en-US" sz="2400" b="1" i="1" dirty="0" smtClean="0">
                <a:solidFill>
                  <a:schemeClr val="tx2"/>
                </a:solidFill>
              </a:rPr>
              <a:t>(20);    </a:t>
            </a:r>
            <a:r>
              <a:rPr lang="en-US" sz="2400" b="1" i="1" dirty="0" smtClean="0">
                <a:solidFill>
                  <a:srgbClr val="C00000"/>
                </a:solidFill>
              </a:rPr>
              <a:t>// vector elements not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intialized</a:t>
            </a:r>
            <a:r>
              <a:rPr lang="en-US" sz="2400" b="1" i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2800" dirty="0" smtClean="0"/>
              <a:t>The following syntax, declares and </a:t>
            </a:r>
            <a:r>
              <a:rPr lang="en-US" sz="2800" dirty="0" err="1" smtClean="0"/>
              <a:t>initialzes</a:t>
            </a:r>
            <a:r>
              <a:rPr lang="en-US" sz="2800" dirty="0" smtClean="0"/>
              <a:t> a vector of 10 integers to 0:-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b="1" i="1" dirty="0" smtClean="0">
                <a:solidFill>
                  <a:schemeClr val="tx2"/>
                </a:solidFill>
              </a:rPr>
              <a:t>vector &lt;</a:t>
            </a:r>
            <a:r>
              <a:rPr lang="en-US" sz="24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400" b="1" i="1" dirty="0" smtClean="0">
                <a:solidFill>
                  <a:schemeClr val="tx2"/>
                </a:solidFill>
              </a:rPr>
              <a:t>&gt; </a:t>
            </a:r>
            <a:r>
              <a:rPr lang="en-US" sz="2400" b="1" i="1" dirty="0" err="1" smtClean="0">
                <a:solidFill>
                  <a:schemeClr val="tx2"/>
                </a:solidFill>
              </a:rPr>
              <a:t>myVect</a:t>
            </a:r>
            <a:r>
              <a:rPr lang="en-US" sz="2400" b="1" i="1" dirty="0" smtClean="0">
                <a:solidFill>
                  <a:schemeClr val="tx2"/>
                </a:solidFill>
              </a:rPr>
              <a:t>(10);   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				</a:t>
            </a:r>
            <a:r>
              <a:rPr lang="en-US" sz="2400" b="1" i="1" dirty="0" smtClean="0">
                <a:solidFill>
                  <a:srgbClr val="C00000"/>
                </a:solidFill>
              </a:rPr>
              <a:t>// A vector  with 10 elements is created.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			// Integer constructor called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Pointers : Base &amp; Derived Classes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 (Body)"/>
                <a:cs typeface="Arial" pitchFamily="34" charset="0"/>
              </a:rPr>
              <a:t>In order for the pointer of base class to be able to access the member of derived classes, we need to use the concept of virtual functions.</a:t>
            </a:r>
          </a:p>
          <a:p>
            <a:r>
              <a:rPr lang="en-US" sz="2800" dirty="0" smtClean="0">
                <a:latin typeface="Calibri (Body)"/>
                <a:cs typeface="Arial" pitchFamily="34" charset="0"/>
              </a:rPr>
              <a:t>Modify the code of Shape class to include :-</a:t>
            </a:r>
          </a:p>
          <a:p>
            <a:pPr>
              <a:buNone/>
            </a:pPr>
            <a:r>
              <a:rPr lang="en-US" sz="2800" dirty="0" smtClean="0">
                <a:latin typeface="Calibri (Body)"/>
                <a:cs typeface="Arial" pitchFamily="34" charset="0"/>
              </a:rPr>
              <a:t>	     </a:t>
            </a: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virtual </a:t>
            </a:r>
            <a:r>
              <a:rPr lang="en-US" sz="28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int</a:t>
            </a: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area () { </a:t>
            </a:r>
          </a:p>
          <a:p>
            <a:pPr>
              <a:buNone/>
            </a:pP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		return 0; </a:t>
            </a:r>
          </a:p>
          <a:p>
            <a:pPr>
              <a:buNone/>
            </a:pPr>
            <a:r>
              <a:rPr lang="en-US" sz="28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	}</a:t>
            </a:r>
            <a:endParaRPr lang="en-US" sz="2800" b="1" i="1" dirty="0">
              <a:solidFill>
                <a:schemeClr val="tx2">
                  <a:lumMod val="60000"/>
                  <a:lumOff val="40000"/>
                </a:schemeClr>
              </a:solidFill>
              <a:latin typeface="Calibri (Body)"/>
              <a:cs typeface="Arial" pitchFamily="34" charset="0"/>
            </a:endParaRPr>
          </a:p>
          <a:p>
            <a:r>
              <a:rPr lang="en-US" sz="2800" dirty="0" smtClean="0">
                <a:latin typeface="Calibri (Body)"/>
                <a:cs typeface="Arial" pitchFamily="34" charset="0"/>
              </a:rPr>
              <a:t>Note the use of keyword </a:t>
            </a:r>
            <a:r>
              <a:rPr lang="en-US" sz="2800" b="1" i="1" dirty="0" smtClean="0">
                <a:latin typeface="Calibri (Body)"/>
                <a:cs typeface="Arial" pitchFamily="34" charset="0"/>
              </a:rPr>
              <a:t>virtual</a:t>
            </a:r>
            <a:r>
              <a:rPr lang="en-US" sz="2800" dirty="0" smtClean="0">
                <a:latin typeface="Calibri (Body)"/>
                <a:cs typeface="Arial" pitchFamily="34" charset="0"/>
              </a:rPr>
              <a:t> and the function signatures have to be identical.</a:t>
            </a:r>
          </a:p>
          <a:p>
            <a:r>
              <a:rPr lang="en-US" sz="2800" dirty="0">
                <a:latin typeface="Calibri (Body)"/>
                <a:cs typeface="Arial" pitchFamily="34" charset="0"/>
              </a:rPr>
              <a:t>Virtual member is a member function that can be redefined in a derived </a:t>
            </a:r>
            <a:r>
              <a:rPr lang="en-US" sz="2800" dirty="0" smtClean="0">
                <a:latin typeface="Calibri (Body)"/>
                <a:cs typeface="Arial" pitchFamily="34" charset="0"/>
              </a:rPr>
              <a:t>class. </a:t>
            </a:r>
            <a:endParaRPr lang="en-US" sz="2800" dirty="0">
              <a:latin typeface="Calibri (Body)"/>
              <a:cs typeface="Arial" pitchFamily="34" charset="0"/>
            </a:endParaRPr>
          </a:p>
          <a:p>
            <a:endParaRPr lang="en-US" sz="2800" dirty="0" smtClean="0">
              <a:latin typeface="Calibri (Body)"/>
              <a:cs typeface="Arial" pitchFamily="34" charset="0"/>
            </a:endParaRPr>
          </a:p>
          <a:p>
            <a:endParaRPr lang="en-US" sz="2800" dirty="0" smtClean="0">
              <a:latin typeface="Calibri (Bod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8912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Methods :-</a:t>
            </a:r>
          </a:p>
          <a:p>
            <a:pPr lvl="1"/>
            <a:r>
              <a:rPr lang="en-US" dirty="0" err="1" smtClean="0"/>
              <a:t>myVector.capacity</a:t>
            </a:r>
            <a:r>
              <a:rPr lang="en-US" dirty="0" smtClean="0"/>
              <a:t>();	</a:t>
            </a:r>
            <a:r>
              <a:rPr lang="en-US" sz="2600" b="1" i="1" dirty="0" smtClean="0">
                <a:solidFill>
                  <a:srgbClr val="C00000"/>
                </a:solidFill>
              </a:rPr>
              <a:t>// number of elements vector can hold.</a:t>
            </a:r>
          </a:p>
          <a:p>
            <a:pPr lvl="1"/>
            <a:r>
              <a:rPr lang="en-US" dirty="0" err="1" smtClean="0"/>
              <a:t>myVector.size</a:t>
            </a:r>
            <a:r>
              <a:rPr lang="en-US" dirty="0" smtClean="0"/>
              <a:t>();	</a:t>
            </a:r>
            <a:r>
              <a:rPr lang="en-US" sz="2600" b="1" i="1" dirty="0" smtClean="0">
                <a:solidFill>
                  <a:srgbClr val="C00000"/>
                </a:solidFill>
              </a:rPr>
              <a:t>//  number of elements stored in it.</a:t>
            </a:r>
          </a:p>
          <a:p>
            <a:pPr lvl="1"/>
            <a:r>
              <a:rPr lang="en-US" dirty="0" err="1" smtClean="0"/>
              <a:t>myVector.resize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sz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);	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2600" b="1" i="1" dirty="0" smtClean="0">
                <a:solidFill>
                  <a:srgbClr val="C00000"/>
                </a:solidFill>
              </a:rPr>
              <a:t>//  if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vector.size</a:t>
            </a:r>
            <a:r>
              <a:rPr lang="en-US" sz="2600" b="1" i="1" dirty="0" smtClean="0">
                <a:solidFill>
                  <a:srgbClr val="C00000"/>
                </a:solidFill>
              </a:rPr>
              <a:t>() &lt;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sz</a:t>
            </a:r>
            <a:r>
              <a:rPr lang="en-US" sz="2600" b="1" i="1" dirty="0" smtClean="0">
                <a:solidFill>
                  <a:srgbClr val="C00000"/>
                </a:solidFill>
              </a:rPr>
              <a:t>,  it will preserve old elements and 	</a:t>
            </a:r>
          </a:p>
          <a:p>
            <a:pPr lvl="1">
              <a:buNone/>
            </a:pPr>
            <a:r>
              <a:rPr lang="en-US" sz="2600" b="1" i="1" dirty="0" smtClean="0">
                <a:solidFill>
                  <a:srgbClr val="C00000"/>
                </a:solidFill>
              </a:rPr>
              <a:t>	 //   blank spaces will be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initialised</a:t>
            </a:r>
            <a:r>
              <a:rPr lang="en-US" sz="2600" b="1" i="1" dirty="0" smtClean="0">
                <a:solidFill>
                  <a:srgbClr val="C00000"/>
                </a:solidFill>
              </a:rPr>
              <a:t> with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ele’s</a:t>
            </a:r>
            <a:r>
              <a:rPr lang="en-US" sz="2600" b="1" i="1" dirty="0" smtClean="0">
                <a:solidFill>
                  <a:srgbClr val="C00000"/>
                </a:solidFill>
              </a:rPr>
              <a:t>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upto</a:t>
            </a:r>
            <a:r>
              <a:rPr lang="en-US" sz="2600" b="1" i="1" dirty="0" smtClean="0">
                <a:solidFill>
                  <a:srgbClr val="C00000"/>
                </a:solidFill>
              </a:rPr>
              <a:t> the new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sz</a:t>
            </a:r>
            <a:r>
              <a:rPr lang="en-US" sz="2600" b="1" i="1" dirty="0" smtClean="0">
                <a:solidFill>
                  <a:srgbClr val="C00000"/>
                </a:solidFill>
              </a:rPr>
              <a:t>.</a:t>
            </a:r>
          </a:p>
          <a:p>
            <a:pPr lvl="1">
              <a:buNone/>
            </a:pPr>
            <a:r>
              <a:rPr lang="en-US" sz="2600" b="1" i="1" dirty="0" smtClean="0">
                <a:solidFill>
                  <a:srgbClr val="C00000"/>
                </a:solidFill>
              </a:rPr>
              <a:t>	//   if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vector.size</a:t>
            </a:r>
            <a:r>
              <a:rPr lang="en-US" sz="2600" b="1" i="1" dirty="0" smtClean="0">
                <a:solidFill>
                  <a:srgbClr val="C00000"/>
                </a:solidFill>
              </a:rPr>
              <a:t>()&gt;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sz</a:t>
            </a:r>
            <a:r>
              <a:rPr lang="en-US" sz="2600" b="1" i="1" dirty="0" smtClean="0">
                <a:solidFill>
                  <a:srgbClr val="C00000"/>
                </a:solidFill>
              </a:rPr>
              <a:t>, rest of elements are discarded.</a:t>
            </a:r>
          </a:p>
          <a:p>
            <a:pPr lvl="1">
              <a:buNone/>
            </a:pPr>
            <a:r>
              <a:rPr lang="en-US" sz="2600" b="1" i="1" dirty="0" smtClean="0">
                <a:solidFill>
                  <a:srgbClr val="C00000"/>
                </a:solidFill>
              </a:rPr>
              <a:t>   //   if vector  has capacity &lt;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sz</a:t>
            </a:r>
            <a:r>
              <a:rPr lang="en-US" sz="2600" b="1" i="1" dirty="0" smtClean="0">
                <a:solidFill>
                  <a:srgbClr val="C00000"/>
                </a:solidFill>
              </a:rPr>
              <a:t> , it will be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realloc</a:t>
            </a:r>
            <a:r>
              <a:rPr lang="en-US" sz="2600" b="1" i="1" dirty="0" smtClean="0">
                <a:solidFill>
                  <a:srgbClr val="C00000"/>
                </a:solidFill>
              </a:rPr>
              <a:t> to INCR.</a:t>
            </a:r>
          </a:p>
          <a:p>
            <a:pPr lvl="1">
              <a:buNone/>
            </a:pPr>
            <a:r>
              <a:rPr lang="en-US" sz="2600" b="1" i="1" dirty="0" smtClean="0">
                <a:solidFill>
                  <a:srgbClr val="C00000"/>
                </a:solidFill>
              </a:rPr>
              <a:t>  //   if vector has capacity &gt; </a:t>
            </a:r>
            <a:r>
              <a:rPr lang="en-US" sz="2600" b="1" i="1" dirty="0" err="1" smtClean="0">
                <a:solidFill>
                  <a:srgbClr val="C00000"/>
                </a:solidFill>
              </a:rPr>
              <a:t>sz</a:t>
            </a:r>
            <a:r>
              <a:rPr lang="en-US" sz="2600" b="1" i="1" dirty="0" smtClean="0">
                <a:solidFill>
                  <a:srgbClr val="C00000"/>
                </a:solidFill>
              </a:rPr>
              <a:t> , it wont SHRINK!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8912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Methods :-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myVector.push_back</a:t>
            </a:r>
            <a:r>
              <a:rPr lang="en-US" dirty="0" smtClean="0"/>
              <a:t> (value);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			// adds an element to end of vector, also resizes it if required.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myVector.at</a:t>
            </a:r>
            <a:r>
              <a:rPr lang="en-US" dirty="0" smtClean="0"/>
              <a:t>(index);</a:t>
            </a:r>
            <a:r>
              <a:rPr lang="en-US" sz="24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			//  returns the element stored at index position.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myVector.size</a:t>
            </a:r>
            <a:r>
              <a:rPr lang="en-US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b="1" i="1" dirty="0" smtClean="0">
                <a:solidFill>
                  <a:srgbClr val="C00000"/>
                </a:solidFill>
              </a:rPr>
              <a:t>//  returns the number of elements in the vector, as unsigned int.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myVector.clear</a:t>
            </a:r>
            <a:r>
              <a:rPr lang="en-US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b="1" i="1" dirty="0" smtClean="0">
                <a:solidFill>
                  <a:srgbClr val="C00000"/>
                </a:solidFill>
              </a:rPr>
              <a:t>//  removes all elements in the vector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myVector.empty</a:t>
            </a:r>
            <a:r>
              <a:rPr lang="en-US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b="1" i="1" dirty="0" smtClean="0">
                <a:solidFill>
                  <a:srgbClr val="C00000"/>
                </a:solidFill>
              </a:rPr>
              <a:t>//  returns </a:t>
            </a:r>
            <a:r>
              <a:rPr lang="en-US" sz="2000" b="1" i="1" dirty="0" err="1" smtClean="0">
                <a:solidFill>
                  <a:srgbClr val="C00000"/>
                </a:solidFill>
              </a:rPr>
              <a:t>bolean</a:t>
            </a:r>
            <a:r>
              <a:rPr lang="en-US" sz="2000" b="1" i="1" dirty="0" smtClean="0">
                <a:solidFill>
                  <a:srgbClr val="C00000"/>
                </a:solidFill>
              </a:rPr>
              <a:t> value , if vector is empty.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4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Vectors 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38912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Methods :-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myVector.begin</a:t>
            </a:r>
            <a:r>
              <a:rPr lang="en-US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sz="2400" b="1" i="1" dirty="0" smtClean="0">
                <a:solidFill>
                  <a:srgbClr val="C00000"/>
                </a:solidFill>
              </a:rPr>
              <a:t>// reads vector from first element.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		// returns an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iterator</a:t>
            </a:r>
            <a:r>
              <a:rPr lang="en-US" sz="2400" b="1" i="1" dirty="0" smtClean="0">
                <a:solidFill>
                  <a:srgbClr val="C00000"/>
                </a:solidFill>
              </a:rPr>
              <a:t> to the start of the vector.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myVector.end</a:t>
            </a:r>
            <a:r>
              <a:rPr lang="en-US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sz="2400" b="1" i="1" dirty="0" smtClean="0">
                <a:solidFill>
                  <a:srgbClr val="C00000"/>
                </a:solidFill>
              </a:rPr>
              <a:t>// only use to check if vector end is reached.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		//  </a:t>
            </a:r>
            <a:r>
              <a:rPr lang="en-US" sz="2400" b="1" i="1" dirty="0" smtClean="0">
                <a:solidFill>
                  <a:srgbClr val="002060"/>
                </a:solidFill>
              </a:rPr>
              <a:t>DONOT  attempt to DEREFERENCE it!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		// returns an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iterator</a:t>
            </a:r>
            <a:r>
              <a:rPr lang="en-US" sz="2400" b="1" i="1" dirty="0" smtClean="0">
                <a:solidFill>
                  <a:srgbClr val="C00000"/>
                </a:solidFill>
              </a:rPr>
              <a:t> to the end of the vector.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 err="1" smtClean="0"/>
              <a:t>myVector.insert</a:t>
            </a:r>
            <a:r>
              <a:rPr lang="en-US" dirty="0" smtClean="0"/>
              <a:t>(</a:t>
            </a:r>
            <a:r>
              <a:rPr lang="en-US" dirty="0" err="1" smtClean="0"/>
              <a:t>myVector.begin</a:t>
            </a:r>
            <a:r>
              <a:rPr lang="en-US" dirty="0" smtClean="0"/>
              <a:t>()+integer,  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sz="2400" b="1" i="1" dirty="0" smtClean="0">
                <a:solidFill>
                  <a:srgbClr val="C00000"/>
                </a:solidFill>
              </a:rPr>
              <a:t>//  inserts new value at the specified position.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err="1" smtClean="0"/>
              <a:t>myVector.erase</a:t>
            </a:r>
            <a:r>
              <a:rPr lang="en-US" dirty="0" smtClean="0"/>
              <a:t>(</a:t>
            </a:r>
            <a:r>
              <a:rPr lang="en-US" dirty="0" err="1" smtClean="0"/>
              <a:t>myVector.begin</a:t>
            </a:r>
            <a:r>
              <a:rPr lang="en-US" smtClean="0"/>
              <a:t>()+</a:t>
            </a:r>
            <a:r>
              <a:rPr lang="en-US" smtClean="0"/>
              <a:t>integer);</a:t>
            </a: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	</a:t>
            </a:r>
            <a:r>
              <a:rPr lang="en-US" sz="2400" b="1" i="1" dirty="0" smtClean="0">
                <a:solidFill>
                  <a:srgbClr val="C00000"/>
                </a:solidFill>
              </a:rPr>
              <a:t>//  deletes element at specified position.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		</a:t>
            </a:r>
            <a:endParaRPr lang="en-US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Vector :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Provide a means for accessing data stored in container classes</a:t>
            </a:r>
          </a:p>
          <a:p>
            <a:r>
              <a:rPr lang="en-US" sz="2600" dirty="0" smtClean="0"/>
              <a:t>An </a:t>
            </a:r>
            <a:r>
              <a:rPr lang="en-US" sz="2600" i="1" dirty="0" err="1" smtClean="0"/>
              <a:t>iterator</a:t>
            </a:r>
            <a:r>
              <a:rPr lang="en-US" sz="2600" dirty="0" smtClean="0"/>
              <a:t> is used to move thru the elements of an STL container (vector, list, set, map, ...) in a similar way to array indexes or pointers. </a:t>
            </a:r>
          </a:p>
          <a:p>
            <a:r>
              <a:rPr lang="en-US" sz="2600" dirty="0" smtClean="0"/>
              <a:t>Vectors </a:t>
            </a:r>
            <a:r>
              <a:rPr lang="en-US" sz="2600" dirty="0" err="1" smtClean="0"/>
              <a:t>iterators</a:t>
            </a:r>
            <a:r>
              <a:rPr lang="en-US" sz="2600" dirty="0" smtClean="0"/>
              <a:t> are usually implemented as pointers.</a:t>
            </a:r>
          </a:p>
          <a:p>
            <a:r>
              <a:rPr lang="en-US" sz="2600" dirty="0" smtClean="0"/>
              <a:t>The * operator dereferences an </a:t>
            </a:r>
            <a:r>
              <a:rPr lang="en-US" sz="2600" dirty="0" err="1" smtClean="0"/>
              <a:t>iterator</a:t>
            </a:r>
            <a:r>
              <a:rPr lang="en-US" sz="2600" dirty="0" smtClean="0"/>
              <a:t> (</a:t>
            </a:r>
            <a:r>
              <a:rPr lang="en-US" sz="2600" dirty="0" err="1" smtClean="0"/>
              <a:t>ie</a:t>
            </a:r>
            <a:r>
              <a:rPr lang="en-US" sz="2600" dirty="0" smtClean="0"/>
              <a:t>, is used to access the element an </a:t>
            </a:r>
            <a:r>
              <a:rPr lang="en-US" sz="2600" dirty="0" err="1" smtClean="0"/>
              <a:t>iterator</a:t>
            </a:r>
            <a:r>
              <a:rPr lang="en-US" sz="2600" dirty="0" smtClean="0"/>
              <a:t> points to) . </a:t>
            </a:r>
          </a:p>
          <a:p>
            <a:r>
              <a:rPr lang="en-US" sz="2600" dirty="0" smtClean="0"/>
              <a:t> ++ (and -- for most </a:t>
            </a:r>
            <a:r>
              <a:rPr lang="en-US" sz="2600" dirty="0" err="1" smtClean="0"/>
              <a:t>iterators</a:t>
            </a:r>
            <a:r>
              <a:rPr lang="en-US" sz="2600" dirty="0" smtClean="0"/>
              <a:t>) increments to the next element.</a:t>
            </a:r>
          </a:p>
          <a:p>
            <a:r>
              <a:rPr lang="en-US" sz="2600" dirty="0" smtClean="0"/>
              <a:t>Vectors can also be accessed using subscripts.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Syntax:-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smtClean="0"/>
              <a:t> </a:t>
            </a:r>
            <a:r>
              <a:rPr lang="en-US" sz="2600" b="1" i="1" dirty="0" err="1" smtClean="0">
                <a:solidFill>
                  <a:schemeClr val="tx2"/>
                </a:solidFill>
              </a:rPr>
              <a:t>class_name</a:t>
            </a:r>
            <a:r>
              <a:rPr lang="en-US" sz="2600" b="1" dirty="0" smtClean="0">
                <a:solidFill>
                  <a:schemeClr val="tx2"/>
                </a:solidFill>
              </a:rPr>
              <a:t>&lt;</a:t>
            </a:r>
            <a:r>
              <a:rPr lang="en-US" sz="2600" b="1" i="1" dirty="0" err="1" smtClean="0">
                <a:solidFill>
                  <a:schemeClr val="tx2"/>
                </a:solidFill>
              </a:rPr>
              <a:t>template_parameters</a:t>
            </a:r>
            <a:r>
              <a:rPr lang="en-US" sz="2600" b="1" dirty="0" smtClean="0">
                <a:solidFill>
                  <a:schemeClr val="tx2"/>
                </a:solidFill>
              </a:rPr>
              <a:t>&gt;::</a:t>
            </a:r>
            <a:r>
              <a:rPr lang="en-US" sz="2600" b="1" dirty="0" err="1" smtClean="0">
                <a:solidFill>
                  <a:schemeClr val="tx2"/>
                </a:solidFill>
              </a:rPr>
              <a:t>iterator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i="1" dirty="0" smtClean="0">
                <a:solidFill>
                  <a:schemeClr val="tx2"/>
                </a:solidFill>
              </a:rPr>
              <a:t>name ; </a:t>
            </a:r>
            <a:endParaRPr lang="en-US" sz="26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838200"/>
          </a:xfrm>
        </p:spPr>
        <p:txBody>
          <a:bodyPr/>
          <a:lstStyle/>
          <a:p>
            <a:r>
              <a:rPr lang="en-US" dirty="0" smtClean="0"/>
              <a:t>Vector :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808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Example :</a:t>
            </a:r>
          </a:p>
          <a:p>
            <a:pPr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	</a:t>
            </a:r>
            <a:r>
              <a:rPr lang="en-US" sz="2500" dirty="0" smtClean="0"/>
              <a:t> </a:t>
            </a:r>
            <a:r>
              <a:rPr lang="en-US" sz="2500" b="1" i="1" dirty="0" smtClean="0">
                <a:solidFill>
                  <a:schemeClr val="tx2"/>
                </a:solidFill>
              </a:rPr>
              <a:t>vector&lt;</a:t>
            </a:r>
            <a:r>
              <a:rPr lang="en-US" sz="2500" b="1" i="1" dirty="0" err="1" smtClean="0">
                <a:solidFill>
                  <a:schemeClr val="tx2"/>
                </a:solidFill>
              </a:rPr>
              <a:t>int</a:t>
            </a:r>
            <a:r>
              <a:rPr lang="en-US" sz="2500" b="1" i="1" dirty="0" smtClean="0">
                <a:solidFill>
                  <a:schemeClr val="tx2"/>
                </a:solidFill>
              </a:rPr>
              <a:t>&gt;::</a:t>
            </a:r>
            <a:r>
              <a:rPr lang="en-US" sz="2500" b="1" i="1" dirty="0" err="1" smtClean="0">
                <a:solidFill>
                  <a:schemeClr val="tx2"/>
                </a:solidFill>
              </a:rPr>
              <a:t>iterator</a:t>
            </a:r>
            <a:r>
              <a:rPr lang="en-US" sz="2500" b="1" i="1" dirty="0" smtClean="0">
                <a:solidFill>
                  <a:schemeClr val="tx2"/>
                </a:solidFill>
              </a:rPr>
              <a:t> </a:t>
            </a:r>
            <a:r>
              <a:rPr lang="en-US" sz="2500" b="1" i="1" dirty="0" err="1" smtClean="0">
                <a:solidFill>
                  <a:schemeClr val="tx2"/>
                </a:solidFill>
              </a:rPr>
              <a:t>myIntVectorIterator</a:t>
            </a:r>
            <a:r>
              <a:rPr lang="en-US" sz="2500" b="1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500" dirty="0" smtClean="0"/>
              <a:t>Different containers support different types of 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. </a:t>
            </a:r>
          </a:p>
          <a:p>
            <a:r>
              <a:rPr lang="en-US" sz="2500" dirty="0" smtClean="0"/>
              <a:t>There are different classes of </a:t>
            </a:r>
            <a:r>
              <a:rPr lang="en-US" sz="2500" dirty="0" err="1" smtClean="0"/>
              <a:t>iterators</a:t>
            </a:r>
            <a:r>
              <a:rPr lang="en-US" sz="2500" dirty="0" smtClean="0"/>
              <a:t>, each with slightly different properties. </a:t>
            </a:r>
            <a:r>
              <a:rPr lang="en-US" sz="2500" dirty="0" err="1" smtClean="0"/>
              <a:t>Eg</a:t>
            </a:r>
            <a:r>
              <a:rPr lang="en-US" sz="2500" dirty="0" smtClean="0"/>
              <a:t> : - </a:t>
            </a:r>
            <a:r>
              <a:rPr lang="en-US" sz="2500" dirty="0" err="1" smtClean="0"/>
              <a:t>Iterators</a:t>
            </a:r>
            <a:r>
              <a:rPr lang="en-US" sz="2500" dirty="0" smtClean="0"/>
              <a:t> for input /reading ; output/writing data in the container; random access 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 (allows </a:t>
            </a:r>
            <a:r>
              <a:rPr lang="en-US" sz="2500" dirty="0" err="1" smtClean="0"/>
              <a:t>maths</a:t>
            </a:r>
            <a:r>
              <a:rPr lang="en-US" sz="2500" dirty="0" smtClean="0"/>
              <a:t>). </a:t>
            </a:r>
          </a:p>
          <a:p>
            <a:r>
              <a:rPr lang="en-US" sz="2500" b="1" u="sng" dirty="0" smtClean="0">
                <a:solidFill>
                  <a:srgbClr val="FF0000"/>
                </a:solidFill>
              </a:rPr>
              <a:t>Accessing elements of a vector :-</a:t>
            </a:r>
          </a:p>
          <a:p>
            <a:pPr lvl="1"/>
            <a:r>
              <a:rPr lang="en-US" sz="2500" dirty="0" smtClean="0"/>
              <a:t>Call begin function to get an 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;</a:t>
            </a:r>
          </a:p>
          <a:p>
            <a:pPr lvl="1"/>
            <a:r>
              <a:rPr lang="en-US" sz="2500" dirty="0" smtClean="0"/>
              <a:t>Use ++ to step through the objects</a:t>
            </a:r>
          </a:p>
          <a:p>
            <a:pPr lvl="1"/>
            <a:r>
              <a:rPr lang="en-US" sz="2500" dirty="0" smtClean="0"/>
              <a:t>Access each object with the * operator ("*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“)</a:t>
            </a:r>
          </a:p>
          <a:p>
            <a:pPr lvl="1"/>
            <a:r>
              <a:rPr lang="en-US" sz="2500" dirty="0" smtClean="0"/>
              <a:t>Stop iterating when the 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 equals the container's end </a:t>
            </a:r>
            <a:r>
              <a:rPr lang="en-US" sz="2500" dirty="0" err="1" smtClean="0"/>
              <a:t>iterator</a:t>
            </a:r>
            <a:r>
              <a:rPr lang="en-US" sz="2500" dirty="0" smtClean="0"/>
              <a:t>.</a:t>
            </a:r>
            <a:endParaRPr lang="en-US" sz="2500" b="1" u="sng" dirty="0" smtClean="0"/>
          </a:p>
          <a:p>
            <a:pPr>
              <a:buNone/>
            </a:pPr>
            <a:endParaRPr lang="en-US" sz="2500" b="1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226314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Iterators</a:t>
            </a:r>
            <a:r>
              <a:rPr lang="en-US" sz="2000" b="1" dirty="0" smtClean="0">
                <a:solidFill>
                  <a:srgbClr val="FF0000"/>
                </a:solidFill>
              </a:rPr>
              <a:t> don’t support bound checking.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Different containers support different types of </a:t>
            </a:r>
            <a:r>
              <a:rPr lang="en-US" sz="2000" b="1" dirty="0" err="1" smtClean="0">
                <a:solidFill>
                  <a:srgbClr val="FF0000"/>
                </a:solidFill>
              </a:rPr>
              <a:t>Iterators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Vector :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Code :-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i="1" dirty="0" smtClean="0">
                <a:solidFill>
                  <a:schemeClr val="tx2"/>
                </a:solidFill>
              </a:rPr>
              <a:t>vector&lt;</a:t>
            </a:r>
            <a:r>
              <a:rPr lang="en-US" b="1" i="1" dirty="0" err="1" smtClean="0">
                <a:solidFill>
                  <a:schemeClr val="tx2"/>
                </a:solidFill>
              </a:rPr>
              <a:t>int</a:t>
            </a:r>
            <a:r>
              <a:rPr lang="en-US" b="1" i="1" dirty="0" smtClean="0">
                <a:solidFill>
                  <a:schemeClr val="tx2"/>
                </a:solidFill>
              </a:rPr>
              <a:t>&gt; </a:t>
            </a:r>
            <a:r>
              <a:rPr lang="en-US" b="1" i="1" dirty="0" err="1" smtClean="0">
                <a:solidFill>
                  <a:schemeClr val="tx2"/>
                </a:solidFill>
              </a:rPr>
              <a:t>vec</a:t>
            </a:r>
            <a:r>
              <a:rPr lang="en-US" b="1" i="1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</a:t>
            </a:r>
            <a:r>
              <a:rPr lang="en-US" b="1" i="1" dirty="0" smtClean="0">
                <a:solidFill>
                  <a:srgbClr val="C00000"/>
                </a:solidFill>
              </a:rPr>
              <a:t>//  enter five elements in the vector.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</a:t>
            </a:r>
            <a:r>
              <a:rPr lang="nn-NO" b="1" i="1" dirty="0" smtClean="0">
                <a:solidFill>
                  <a:schemeClr val="tx2"/>
                </a:solidFill>
              </a:rPr>
              <a:t> for(int i = 0; i &lt; 5; i++){ </a:t>
            </a:r>
          </a:p>
          <a:p>
            <a:pPr>
              <a:buNone/>
            </a:pPr>
            <a:r>
              <a:rPr lang="nn-NO" b="1" i="1" dirty="0" smtClean="0">
                <a:solidFill>
                  <a:schemeClr val="tx2"/>
                </a:solidFill>
              </a:rPr>
              <a:t>		vec.push_back(i); </a:t>
            </a:r>
          </a:p>
          <a:p>
            <a:pPr>
              <a:buNone/>
            </a:pPr>
            <a:r>
              <a:rPr lang="nn-NO" b="1" i="1" dirty="0" smtClean="0">
                <a:solidFill>
                  <a:schemeClr val="tx2"/>
                </a:solidFill>
              </a:rPr>
              <a:t>	}</a:t>
            </a:r>
          </a:p>
          <a:p>
            <a:pPr>
              <a:buNone/>
            </a:pPr>
            <a:r>
              <a:rPr lang="nn-NO" b="1" i="1" dirty="0" smtClean="0">
                <a:solidFill>
                  <a:schemeClr val="tx2"/>
                </a:solidFill>
              </a:rPr>
              <a:t>	</a:t>
            </a:r>
            <a:r>
              <a:rPr lang="nn-NO" b="1" i="1" dirty="0" smtClean="0">
                <a:solidFill>
                  <a:srgbClr val="C00000"/>
                </a:solidFill>
              </a:rPr>
              <a:t>//  get an iterator to step through the vector.</a:t>
            </a:r>
          </a:p>
          <a:p>
            <a:pPr>
              <a:buNone/>
            </a:pPr>
            <a:r>
              <a:rPr lang="nn-NO" b="1" i="1" dirty="0" smtClean="0">
                <a:solidFill>
                  <a:schemeClr val="tx2"/>
                </a:solidFill>
              </a:rPr>
              <a:t>	</a:t>
            </a:r>
            <a:r>
              <a:rPr lang="en-US" b="1" i="1" dirty="0" smtClean="0">
                <a:solidFill>
                  <a:schemeClr val="tx2"/>
                </a:solidFill>
              </a:rPr>
              <a:t> vector&lt;</a:t>
            </a:r>
            <a:r>
              <a:rPr lang="en-US" b="1" i="1" dirty="0" err="1" smtClean="0">
                <a:solidFill>
                  <a:schemeClr val="tx2"/>
                </a:solidFill>
              </a:rPr>
              <a:t>int</a:t>
            </a:r>
            <a:r>
              <a:rPr lang="en-US" b="1" i="1" dirty="0" smtClean="0">
                <a:solidFill>
                  <a:schemeClr val="tx2"/>
                </a:solidFill>
              </a:rPr>
              <a:t>&gt;::</a:t>
            </a:r>
            <a:r>
              <a:rPr lang="en-US" b="1" i="1" dirty="0" err="1" smtClean="0">
                <a:solidFill>
                  <a:schemeClr val="tx2"/>
                </a:solidFill>
              </a:rPr>
              <a:t>iterator</a:t>
            </a:r>
            <a:r>
              <a:rPr lang="en-US" b="1" i="1" dirty="0" smtClean="0">
                <a:solidFill>
                  <a:schemeClr val="tx2"/>
                </a:solidFill>
              </a:rPr>
              <a:t> v = </a:t>
            </a:r>
            <a:r>
              <a:rPr lang="en-US" b="1" i="1" dirty="0" err="1" smtClean="0">
                <a:solidFill>
                  <a:schemeClr val="tx2"/>
                </a:solidFill>
              </a:rPr>
              <a:t>vec.begin</a:t>
            </a:r>
            <a:r>
              <a:rPr lang="en-US" b="1" i="1" dirty="0" smtClean="0">
                <a:solidFill>
                  <a:schemeClr val="tx2"/>
                </a:solidFill>
              </a:rPr>
              <a:t>();  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</a:t>
            </a:r>
            <a:r>
              <a:rPr lang="en-US" b="1" i="1" dirty="0" smtClean="0">
                <a:solidFill>
                  <a:srgbClr val="C00000"/>
                </a:solidFill>
              </a:rPr>
              <a:t>//  use </a:t>
            </a:r>
            <a:r>
              <a:rPr lang="en-US" b="1" i="1" dirty="0" err="1" smtClean="0">
                <a:solidFill>
                  <a:srgbClr val="C00000"/>
                </a:solidFill>
              </a:rPr>
              <a:t>iterator</a:t>
            </a:r>
            <a:r>
              <a:rPr lang="en-US" b="1" i="1" dirty="0" smtClean="0">
                <a:solidFill>
                  <a:srgbClr val="C00000"/>
                </a:solidFill>
              </a:rPr>
              <a:t> to display the contents of vector.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 while( v != </a:t>
            </a:r>
            <a:r>
              <a:rPr lang="en-US" b="1" i="1" dirty="0" err="1" smtClean="0">
                <a:solidFill>
                  <a:schemeClr val="tx2"/>
                </a:solidFill>
              </a:rPr>
              <a:t>vec.end</a:t>
            </a:r>
            <a:r>
              <a:rPr lang="en-US" b="1" i="1" dirty="0" smtClean="0">
                <a:solidFill>
                  <a:schemeClr val="tx2"/>
                </a:solidFill>
              </a:rPr>
              <a:t>()) {     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	</a:t>
            </a:r>
            <a:r>
              <a:rPr lang="en-US" b="1" i="1" dirty="0" err="1" smtClean="0">
                <a:solidFill>
                  <a:schemeClr val="tx2"/>
                </a:solidFill>
              </a:rPr>
              <a:t>cout</a:t>
            </a:r>
            <a:r>
              <a:rPr lang="en-US" b="1" i="1" dirty="0" smtClean="0">
                <a:solidFill>
                  <a:schemeClr val="tx2"/>
                </a:solidFill>
              </a:rPr>
              <a:t> &lt;&lt; "value of v = " &lt;&lt; *v &lt;&lt; </a:t>
            </a:r>
            <a:r>
              <a:rPr lang="en-US" b="1" i="1" dirty="0" err="1" smtClean="0">
                <a:solidFill>
                  <a:schemeClr val="tx2"/>
                </a:solidFill>
              </a:rPr>
              <a:t>endl</a:t>
            </a:r>
            <a:r>
              <a:rPr lang="en-US" b="1" i="1" dirty="0" smtClean="0">
                <a:solidFill>
                  <a:schemeClr val="tx2"/>
                </a:solidFill>
              </a:rPr>
              <a:t>;      	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	v++; 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	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VECTOR  CLASS  SUPPORTS  A   RANDOM  ITERATOR.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Static members :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Also known as a class variable – only one common variable for all the objects of the class.</a:t>
            </a:r>
          </a:p>
          <a:p>
            <a:r>
              <a:rPr lang="en-US" sz="2600" b="1" u="sng" dirty="0" smtClean="0">
                <a:solidFill>
                  <a:srgbClr val="FF0000"/>
                </a:solidFill>
              </a:rPr>
              <a:t>Syntax : -</a:t>
            </a:r>
            <a:r>
              <a:rPr lang="en-US" sz="2600" dirty="0" smtClean="0"/>
              <a:t> </a:t>
            </a:r>
            <a:r>
              <a:rPr lang="en-US" sz="2600" i="1" dirty="0" smtClean="0">
                <a:solidFill>
                  <a:schemeClr val="tx2"/>
                </a:solidFill>
              </a:rPr>
              <a:t>static </a:t>
            </a:r>
            <a:r>
              <a:rPr lang="en-US" sz="2600" i="1" dirty="0" err="1" smtClean="0">
                <a:solidFill>
                  <a:schemeClr val="tx2"/>
                </a:solidFill>
              </a:rPr>
              <a:t>int</a:t>
            </a:r>
            <a:r>
              <a:rPr lang="en-US" sz="2600" i="1" dirty="0" smtClean="0">
                <a:solidFill>
                  <a:schemeClr val="tx2"/>
                </a:solidFill>
              </a:rPr>
              <a:t> </a:t>
            </a:r>
            <a:r>
              <a:rPr lang="en-US" sz="2600" i="1" dirty="0" err="1" smtClean="0">
                <a:solidFill>
                  <a:schemeClr val="tx2"/>
                </a:solidFill>
              </a:rPr>
              <a:t>totalStudents</a:t>
            </a:r>
            <a:r>
              <a:rPr lang="en-US" sz="2600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600" dirty="0" smtClean="0"/>
              <a:t>Initialization must be done outside the class. Why ?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i="1" dirty="0" err="1" smtClean="0">
                <a:solidFill>
                  <a:schemeClr val="tx2"/>
                </a:solidFill>
              </a:rPr>
              <a:t>int</a:t>
            </a:r>
            <a:r>
              <a:rPr lang="en-US" sz="2600" i="1" dirty="0" smtClean="0">
                <a:solidFill>
                  <a:schemeClr val="tx2"/>
                </a:solidFill>
              </a:rPr>
              <a:t> Student:: </a:t>
            </a:r>
            <a:r>
              <a:rPr lang="en-US" sz="2600" i="1" dirty="0" err="1" smtClean="0">
                <a:solidFill>
                  <a:schemeClr val="tx2"/>
                </a:solidFill>
              </a:rPr>
              <a:t>totalStudents</a:t>
            </a:r>
            <a:r>
              <a:rPr lang="en-US" sz="2600" i="1" dirty="0" smtClean="0">
                <a:solidFill>
                  <a:schemeClr val="tx2"/>
                </a:solidFill>
              </a:rPr>
              <a:t> = 0;</a:t>
            </a:r>
          </a:p>
          <a:p>
            <a:r>
              <a:rPr lang="en-US" sz="2600" dirty="0" smtClean="0"/>
              <a:t>The same value is shared by all the objects and any one can access / modify the static var.</a:t>
            </a:r>
          </a:p>
          <a:p>
            <a:r>
              <a:rPr lang="en-US" sz="2600" dirty="0" smtClean="0"/>
              <a:t>It can be accessed either using the class name or any object of the class. Example – 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 &lt;&lt; </a:t>
            </a:r>
            <a:r>
              <a:rPr lang="en-US" sz="2600" i="1" dirty="0" err="1" smtClean="0">
                <a:solidFill>
                  <a:schemeClr val="tx2"/>
                </a:solidFill>
              </a:rPr>
              <a:t>Student.totalStudents</a:t>
            </a:r>
            <a:r>
              <a:rPr lang="en-US" sz="2600" i="1" dirty="0" smtClean="0">
                <a:solidFill>
                  <a:schemeClr val="tx2"/>
                </a:solidFill>
              </a:rPr>
              <a:t>; </a:t>
            </a:r>
          </a:p>
          <a:p>
            <a:pPr>
              <a:buNone/>
            </a:pPr>
            <a:r>
              <a:rPr lang="en-US" sz="2600" i="1" dirty="0" smtClean="0">
                <a:solidFill>
                  <a:schemeClr val="tx2"/>
                </a:solidFill>
              </a:rPr>
              <a:t>		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 &lt;&lt; cse2016.totalStudents;</a:t>
            </a:r>
          </a:p>
          <a:p>
            <a:r>
              <a:rPr lang="en-US" sz="2600" dirty="0" smtClean="0"/>
              <a:t>Even member functions can be declared static. They can only access static </a:t>
            </a:r>
            <a:r>
              <a:rPr lang="en-US" sz="2600" dirty="0" err="1" smtClean="0"/>
              <a:t>vars</a:t>
            </a:r>
            <a:r>
              <a:rPr lang="en-US" sz="2600" dirty="0" smtClean="0"/>
              <a:t> of a class.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Const : Objects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389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an object is declared as constant, it has read-only access to the member  vars.</a:t>
            </a:r>
          </a:p>
          <a:p>
            <a:r>
              <a:rPr lang="en-US" sz="2400" dirty="0" smtClean="0"/>
              <a:t>Example :-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2"/>
                </a:solidFill>
              </a:rPr>
              <a:t>const Student </a:t>
            </a:r>
            <a:r>
              <a:rPr lang="en-US" sz="2400" i="1" dirty="0" err="1" smtClean="0">
                <a:solidFill>
                  <a:schemeClr val="tx2"/>
                </a:solidFill>
              </a:rPr>
              <a:t>myStudent</a:t>
            </a:r>
            <a:r>
              <a:rPr lang="en-US" sz="2400" i="1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2"/>
                </a:solidFill>
              </a:rPr>
              <a:t>myStudent.id=2016; </a:t>
            </a:r>
            <a:r>
              <a:rPr lang="en-US" sz="2400" dirty="0" smtClean="0"/>
              <a:t>		// </a:t>
            </a:r>
            <a:r>
              <a:rPr lang="en-US" sz="2400" dirty="0" smtClean="0">
                <a:solidFill>
                  <a:srgbClr val="FF0000"/>
                </a:solidFill>
              </a:rPr>
              <a:t>Error!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Even if </a:t>
            </a:r>
            <a:r>
              <a:rPr lang="en-US" sz="2400" b="1" i="1" dirty="0" smtClean="0">
                <a:solidFill>
                  <a:srgbClr val="FF0000"/>
                </a:solidFill>
              </a:rPr>
              <a:t>id</a:t>
            </a:r>
            <a:r>
              <a:rPr lang="en-US" sz="2400" dirty="0" smtClean="0">
                <a:solidFill>
                  <a:srgbClr val="FF0000"/>
                </a:solidFill>
              </a:rPr>
              <a:t> declared public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err="1" smtClean="0">
                <a:solidFill>
                  <a:schemeClr val="tx2"/>
                </a:solidFill>
              </a:rPr>
              <a:t>cout</a:t>
            </a:r>
            <a:r>
              <a:rPr lang="en-US" sz="2400" i="1" dirty="0" smtClean="0">
                <a:solidFill>
                  <a:schemeClr val="tx2"/>
                </a:solidFill>
              </a:rPr>
              <a:t>&lt;&lt; myStudent.id;  	</a:t>
            </a:r>
            <a:r>
              <a:rPr lang="en-US" sz="2400" dirty="0" smtClean="0"/>
              <a:t>// </a:t>
            </a:r>
            <a:r>
              <a:rPr lang="en-US" sz="2400" dirty="0" smtClean="0">
                <a:solidFill>
                  <a:srgbClr val="00B050"/>
                </a:solidFill>
              </a:rPr>
              <a:t>Permitted.</a:t>
            </a:r>
          </a:p>
          <a:p>
            <a:r>
              <a:rPr lang="en-US" sz="2400" dirty="0" smtClean="0"/>
              <a:t>Member  functions of a const object can only be called if they are themselves specified as const members.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>
                <a:solidFill>
                  <a:schemeClr val="tx2"/>
                </a:solidFill>
              </a:rPr>
              <a:t>void </a:t>
            </a:r>
            <a:r>
              <a:rPr lang="en-US" sz="2400" i="1" dirty="0" err="1" smtClean="0">
                <a:solidFill>
                  <a:schemeClr val="tx2"/>
                </a:solidFill>
              </a:rPr>
              <a:t>displayStudent</a:t>
            </a:r>
            <a:r>
              <a:rPr lang="en-US" sz="2400" i="1" dirty="0" smtClean="0">
                <a:solidFill>
                  <a:schemeClr val="tx2"/>
                </a:solidFill>
              </a:rPr>
              <a:t>( ) const {  </a:t>
            </a:r>
            <a:r>
              <a:rPr lang="en-US" sz="2400" i="1" dirty="0" err="1" smtClean="0">
                <a:solidFill>
                  <a:schemeClr val="tx2"/>
                </a:solidFill>
              </a:rPr>
              <a:t>cout</a:t>
            </a:r>
            <a:r>
              <a:rPr lang="en-US" sz="2400" i="1" dirty="0" smtClean="0">
                <a:solidFill>
                  <a:schemeClr val="tx2"/>
                </a:solidFill>
              </a:rPr>
              <a:t> &lt;&lt;id; </a:t>
            </a:r>
            <a:r>
              <a:rPr lang="en-US" sz="2400" i="1" dirty="0" err="1" smtClean="0">
                <a:solidFill>
                  <a:schemeClr val="tx2"/>
                </a:solidFill>
              </a:rPr>
              <a:t>cout</a:t>
            </a:r>
            <a:r>
              <a:rPr lang="en-US" sz="2400" i="1" dirty="0" smtClean="0">
                <a:solidFill>
                  <a:schemeClr val="tx2"/>
                </a:solidFill>
              </a:rPr>
              <a:t>&lt;&lt;name;}</a:t>
            </a:r>
          </a:p>
          <a:p>
            <a:r>
              <a:rPr lang="en-US" sz="2400" dirty="0" smtClean="0"/>
              <a:t>Member functions declared const:-</a:t>
            </a:r>
          </a:p>
          <a:p>
            <a:pPr lvl="1"/>
            <a:r>
              <a:rPr lang="en-US" sz="2400" dirty="0" smtClean="0"/>
              <a:t>Cannot modify non-static member vars.</a:t>
            </a:r>
          </a:p>
          <a:p>
            <a:pPr lvl="1"/>
            <a:r>
              <a:rPr lang="en-US" sz="2400" dirty="0" smtClean="0"/>
              <a:t>Cannot call non-constant member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26314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  NON-CONST OBJECT CAN ACCESS BOTH CONST AND NON-CONST MEMBER VARS AND FUNCTIONS.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Const : Objects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389120"/>
          </a:xfrm>
        </p:spPr>
        <p:txBody>
          <a:bodyPr>
            <a:noAutofit/>
          </a:bodyPr>
          <a:lstStyle/>
          <a:p>
            <a:r>
              <a:rPr lang="en-US" sz="2600" dirty="0" smtClean="0"/>
              <a:t>Most functions taking classes as parameters actually take them by const reference, and thus, these functions can only access their const members.</a:t>
            </a:r>
          </a:p>
          <a:p>
            <a:r>
              <a:rPr lang="en-US" sz="2600" dirty="0" smtClean="0"/>
              <a:t>Such objects </a:t>
            </a:r>
            <a:r>
              <a:rPr lang="en-US" sz="2600" b="1" i="1" dirty="0" smtClean="0"/>
              <a:t>cannot</a:t>
            </a:r>
            <a:r>
              <a:rPr lang="en-US" sz="2600" dirty="0" smtClean="0"/>
              <a:t> then </a:t>
            </a:r>
            <a:r>
              <a:rPr lang="en-US" sz="2600" b="1" i="1" dirty="0" smtClean="0"/>
              <a:t>access non const member </a:t>
            </a:r>
            <a:r>
              <a:rPr lang="en-US" sz="2600" dirty="0" smtClean="0"/>
              <a:t>functions of the class.</a:t>
            </a:r>
          </a:p>
          <a:p>
            <a:r>
              <a:rPr lang="en-US" sz="2600" dirty="0" smtClean="0"/>
              <a:t>So it is a common practice to overload all non-const member functions as under – </a:t>
            </a:r>
          </a:p>
          <a:p>
            <a:pPr lvl="1">
              <a:buNone/>
            </a:pPr>
            <a:r>
              <a:rPr lang="en-US" sz="2600" i="1" dirty="0" smtClean="0">
                <a:solidFill>
                  <a:schemeClr val="tx2"/>
                </a:solidFill>
              </a:rPr>
              <a:t>	void </a:t>
            </a:r>
            <a:r>
              <a:rPr lang="en-US" sz="2600" i="1" dirty="0" err="1" smtClean="0">
                <a:solidFill>
                  <a:schemeClr val="tx2"/>
                </a:solidFill>
              </a:rPr>
              <a:t>displayStudent</a:t>
            </a:r>
            <a:r>
              <a:rPr lang="en-US" sz="2600" i="1" dirty="0" smtClean="0">
                <a:solidFill>
                  <a:schemeClr val="tx2"/>
                </a:solidFill>
              </a:rPr>
              <a:t>( ) {  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 &lt;&lt;id; 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&lt;&lt;name;}</a:t>
            </a:r>
          </a:p>
          <a:p>
            <a:pPr lvl="1">
              <a:buNone/>
            </a:pPr>
            <a:r>
              <a:rPr lang="en-US" sz="2600" i="1" dirty="0" smtClean="0">
                <a:solidFill>
                  <a:schemeClr val="tx2"/>
                </a:solidFill>
              </a:rPr>
              <a:t>	void </a:t>
            </a:r>
            <a:r>
              <a:rPr lang="en-US" sz="2600" i="1" dirty="0" err="1" smtClean="0">
                <a:solidFill>
                  <a:schemeClr val="tx2"/>
                </a:solidFill>
              </a:rPr>
              <a:t>displayStudent</a:t>
            </a:r>
            <a:r>
              <a:rPr lang="en-US" sz="2600" i="1" dirty="0" smtClean="0">
                <a:solidFill>
                  <a:schemeClr val="tx2"/>
                </a:solidFill>
              </a:rPr>
              <a:t>( ) const {  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 &lt;&lt;id; </a:t>
            </a:r>
            <a:r>
              <a:rPr lang="en-US" sz="2600" i="1" dirty="0" err="1" smtClean="0">
                <a:solidFill>
                  <a:schemeClr val="tx2"/>
                </a:solidFill>
              </a:rPr>
              <a:t>cout</a:t>
            </a:r>
            <a:r>
              <a:rPr lang="en-US" sz="2600" i="1" dirty="0" smtClean="0">
                <a:solidFill>
                  <a:schemeClr val="tx2"/>
                </a:solidFill>
              </a:rPr>
              <a:t>&lt;&lt;name;}</a:t>
            </a:r>
            <a:endParaRPr lang="en-US" sz="2600" dirty="0" smtClean="0"/>
          </a:p>
          <a:p>
            <a:r>
              <a:rPr lang="en-US" sz="2600" dirty="0" smtClean="0"/>
              <a:t> Note , the above functions are </a:t>
            </a:r>
            <a:r>
              <a:rPr lang="en-US" sz="2600" b="1" i="1" dirty="0" smtClean="0"/>
              <a:t>overloaded</a:t>
            </a:r>
            <a:r>
              <a:rPr lang="en-US" sz="2600" dirty="0" smtClean="0"/>
              <a:t> only due to use of const.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26314"/>
            <a:ext cx="9144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  NON-CONST OBJECT CAN ACCESS BOTH CONST AND NON-CONST MEMBER VARS AND FUNCTIONS.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Pointers : Base &amp; Derived Classes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 (Body)"/>
                <a:cs typeface="Arial" pitchFamily="34" charset="0"/>
              </a:rPr>
              <a:t>Now if </a:t>
            </a:r>
            <a:r>
              <a:rPr lang="en-US" sz="2800" b="1" i="1" dirty="0" smtClean="0">
                <a:latin typeface="Calibri (Body)"/>
                <a:cs typeface="Arial" pitchFamily="34" charset="0"/>
              </a:rPr>
              <a:t>area() </a:t>
            </a:r>
            <a:r>
              <a:rPr lang="en-US" sz="2800" dirty="0" smtClean="0">
                <a:latin typeface="Calibri (Body)"/>
                <a:cs typeface="Arial" pitchFamily="34" charset="0"/>
              </a:rPr>
              <a:t>is accessed using pointer then it will resolve correctly.</a:t>
            </a:r>
          </a:p>
          <a:p>
            <a:pPr lvl="1">
              <a:buNone/>
            </a:pPr>
            <a:r>
              <a:rPr lang="en-US" sz="2200" dirty="0" smtClean="0">
                <a:latin typeface="Calibri (Body)"/>
                <a:cs typeface="Arial" pitchFamily="34" charset="0"/>
              </a:rPr>
              <a:t>	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Shape* 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ptrShp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= new Shape(4,5);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Rect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 r1(2,3);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cout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&lt;&lt; 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ptrShp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-&gt;area();        // displays 0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ptrShp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= &amp;r1;</a:t>
            </a:r>
          </a:p>
          <a:p>
            <a:pPr lvl="1">
              <a:buNone/>
            </a:pP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	</a:t>
            </a:r>
            <a:r>
              <a:rPr lang="en-US" sz="22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cout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  <a:cs typeface="Arial" pitchFamily="34" charset="0"/>
              </a:rPr>
              <a:t> &lt;&lt; r1-&gt;area();		//  displays 6</a:t>
            </a:r>
            <a:endParaRPr lang="en-US" sz="2800" dirty="0" smtClean="0">
              <a:latin typeface="Calibri (Body)"/>
              <a:cs typeface="Arial" pitchFamily="34" charset="0"/>
            </a:endParaRPr>
          </a:p>
          <a:p>
            <a:r>
              <a:rPr lang="en-US" sz="2800" dirty="0" smtClean="0">
                <a:latin typeface="Calibri (Body)"/>
                <a:cs typeface="Arial" pitchFamily="34" charset="0"/>
              </a:rPr>
              <a:t>Without use of keyword virtual with the </a:t>
            </a:r>
            <a:r>
              <a:rPr lang="en-US" sz="2800" b="1" i="1" dirty="0" smtClean="0">
                <a:latin typeface="Calibri (Body)"/>
                <a:cs typeface="Arial" pitchFamily="34" charset="0"/>
              </a:rPr>
              <a:t>area() </a:t>
            </a:r>
            <a:r>
              <a:rPr lang="en-US" sz="2800" dirty="0" smtClean="0">
                <a:latin typeface="Calibri (Body)"/>
                <a:cs typeface="Arial" pitchFamily="34" charset="0"/>
              </a:rPr>
              <a:t>function inside the Shape class, it would be statically linked, at time of compilation, to the version inside the Shape class.</a:t>
            </a:r>
          </a:p>
          <a:p>
            <a:r>
              <a:rPr lang="en-US" sz="2800" dirty="0" smtClean="0">
                <a:latin typeface="Calibri (Body)"/>
                <a:cs typeface="Arial" pitchFamily="34" charset="0"/>
              </a:rPr>
              <a:t>In that case </a:t>
            </a:r>
            <a:r>
              <a:rPr lang="en-US" sz="2800" b="1" i="1" dirty="0" smtClean="0">
                <a:latin typeface="Calibri (Body)"/>
                <a:cs typeface="Arial" pitchFamily="34" charset="0"/>
              </a:rPr>
              <a:t>area() </a:t>
            </a:r>
            <a:r>
              <a:rPr lang="en-US" sz="2800" dirty="0" smtClean="0">
                <a:latin typeface="Calibri (Body)"/>
                <a:cs typeface="Arial" pitchFamily="34" charset="0"/>
              </a:rPr>
              <a:t>will always print 0 as it’s output.</a:t>
            </a:r>
          </a:p>
          <a:p>
            <a:endParaRPr lang="en-US" sz="2800" dirty="0" smtClean="0">
              <a:latin typeface="Calibri (Body)"/>
              <a:cs typeface="Arial" pitchFamily="34" charset="0"/>
            </a:endParaRPr>
          </a:p>
          <a:p>
            <a:endParaRPr lang="en-US" sz="2800" dirty="0" smtClean="0">
              <a:latin typeface="Calibri (Bod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u="sng" dirty="0" smtClean="0"/>
              <a:t>Using Virtual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achieve the most powerful and flexible ways to implement the </a:t>
            </a:r>
            <a:r>
              <a:rPr lang="en-US" b="1" dirty="0" smtClean="0"/>
              <a:t>"one interface, multiple methods“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create a class hierarchy that moves from </a:t>
            </a:r>
            <a:r>
              <a:rPr lang="en-US" b="1" dirty="0" smtClean="0"/>
              <a:t>general to specific </a:t>
            </a:r>
            <a:r>
              <a:rPr lang="en-US" dirty="0" smtClean="0"/>
              <a:t>(base to derived).</a:t>
            </a:r>
          </a:p>
          <a:p>
            <a:pPr lvl="1"/>
            <a:r>
              <a:rPr lang="en-US" dirty="0" smtClean="0"/>
              <a:t>We can define all </a:t>
            </a:r>
            <a:r>
              <a:rPr lang="en-US" b="1" dirty="0" smtClean="0"/>
              <a:t>common</a:t>
            </a:r>
            <a:r>
              <a:rPr lang="en-US" dirty="0" smtClean="0"/>
              <a:t> features and interfaces in a base class.</a:t>
            </a:r>
          </a:p>
          <a:p>
            <a:pPr lvl="1"/>
            <a:r>
              <a:rPr lang="en-US" b="1" dirty="0" smtClean="0"/>
              <a:t>Specific</a:t>
            </a:r>
            <a:r>
              <a:rPr lang="en-US" dirty="0" smtClean="0"/>
              <a:t> actions can be implemented only by the derived class.</a:t>
            </a:r>
          </a:p>
          <a:p>
            <a:pPr lvl="1"/>
            <a:r>
              <a:rPr lang="en-US" dirty="0" smtClean="0"/>
              <a:t>We can </a:t>
            </a:r>
            <a:r>
              <a:rPr lang="en-US" b="1" dirty="0" smtClean="0"/>
              <a:t>add new </a:t>
            </a:r>
            <a:r>
              <a:rPr lang="en-US" dirty="0" smtClean="0"/>
              <a:t>features easily.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Polymorphism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libri (Body)"/>
                <a:cs typeface="Arial" pitchFamily="34" charset="0"/>
              </a:rPr>
              <a:t>Polymorphism means that a call to a member function will cause a different function to be executed depending on the type of object that invokes the function.</a:t>
            </a:r>
          </a:p>
          <a:p>
            <a:r>
              <a:rPr lang="en-US" sz="2600" dirty="0" smtClean="0">
                <a:latin typeface="Calibri (Body)"/>
                <a:cs typeface="Arial" pitchFamily="34" charset="0"/>
              </a:rPr>
              <a:t>Polymorphism is closely linked with inheritance ,virtual functions and pointers.</a:t>
            </a:r>
          </a:p>
          <a:p>
            <a:r>
              <a:rPr lang="en-US" sz="2600" dirty="0" smtClean="0">
                <a:latin typeface="Calibri (Body)"/>
                <a:cs typeface="Arial" pitchFamily="34" charset="0"/>
              </a:rPr>
              <a:t>It basically refers to run-time / dynamic binding of functions with the pointer to objects.</a:t>
            </a:r>
          </a:p>
          <a:p>
            <a:r>
              <a:rPr lang="en-US" sz="2600" dirty="0" smtClean="0">
                <a:latin typeface="Calibri (Body)"/>
                <a:cs typeface="Arial" pitchFamily="34" charset="0"/>
              </a:rPr>
              <a:t>Implements : </a:t>
            </a:r>
            <a:r>
              <a:rPr lang="en-US" sz="2600" b="1" i="1" dirty="0" smtClean="0">
                <a:latin typeface="Calibri (Body)"/>
                <a:cs typeface="Arial" pitchFamily="34" charset="0"/>
              </a:rPr>
              <a:t>“Is-A”</a:t>
            </a:r>
            <a:r>
              <a:rPr lang="en-US" sz="2600" dirty="0" smtClean="0">
                <a:latin typeface="Calibri (Body)"/>
                <a:cs typeface="Arial" pitchFamily="34" charset="0"/>
              </a:rPr>
              <a:t> relationship.</a:t>
            </a:r>
          </a:p>
          <a:p>
            <a:r>
              <a:rPr lang="en-US" sz="2600" dirty="0" smtClean="0">
                <a:latin typeface="Calibri (Body)"/>
                <a:cs typeface="Arial" pitchFamily="34" charset="0"/>
              </a:rPr>
              <a:t>A class that declares or inherits a virtual function is called a </a:t>
            </a:r>
            <a:r>
              <a:rPr lang="en-US" sz="2600" i="1" dirty="0" smtClean="0">
                <a:latin typeface="Calibri (Body)"/>
                <a:cs typeface="Arial" pitchFamily="34" charset="0"/>
              </a:rPr>
              <a:t>polymorphic class.</a:t>
            </a:r>
            <a:endParaRPr lang="en-US" sz="2600" dirty="0" smtClean="0">
              <a:latin typeface="Calibri (Body)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u="sng" dirty="0" smtClean="0"/>
              <a:t>Types of Polymorphism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Compile time polymorphism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Operator  &amp; Function overloading.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Legality of a member function invocation is checked at compile time.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It makes the programs faster.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Templates are used to simplify function overloading.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Run-time polymorphism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Virtual functions.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Address of member function is determined during execution, based on dynamic type of object.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 – run-time binding of abstract type pointers to concrete type functions.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Greater flexibility and higher level of abstraction.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454" t="27084" r="30778" b="28125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b="1" u="sng" dirty="0" smtClean="0"/>
              <a:t>Early vs. Late Binding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“Early binding refers to events that occur at </a:t>
            </a:r>
            <a:r>
              <a:rPr lang="en-US" b="1" dirty="0" smtClean="0"/>
              <a:t>compile 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Early binding occurs when all information needed to call a function is known at compile time.</a:t>
            </a:r>
          </a:p>
          <a:p>
            <a:r>
              <a:rPr lang="en-US" b="1" dirty="0" smtClean="0"/>
              <a:t>Examples :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function calls ,overloaded function calls, and overloaded operators.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1829</Words>
  <Application>Microsoft Office PowerPoint</Application>
  <PresentationFormat>On-screen Show (4:3)</PresentationFormat>
  <Paragraphs>360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Polymorphism</vt:lpstr>
      <vt:lpstr>Pointers : Base &amp; Derived Classes</vt:lpstr>
      <vt:lpstr>Pointers : Base &amp; Derived Classes</vt:lpstr>
      <vt:lpstr>Pointers : Base &amp; Derived Classes</vt:lpstr>
      <vt:lpstr>Using Virtual Functions</vt:lpstr>
      <vt:lpstr>Polymorphism</vt:lpstr>
      <vt:lpstr>Types of Polymorphism</vt:lpstr>
      <vt:lpstr>Slide 8</vt:lpstr>
      <vt:lpstr>Early vs. Late Binding</vt:lpstr>
      <vt:lpstr>Early vs. Late Binding</vt:lpstr>
      <vt:lpstr>Polymorphism</vt:lpstr>
      <vt:lpstr>Pure Virtual Functions</vt:lpstr>
      <vt:lpstr>Polymorphism</vt:lpstr>
      <vt:lpstr>Templates</vt:lpstr>
      <vt:lpstr>Function Templates</vt:lpstr>
      <vt:lpstr>Function Templates</vt:lpstr>
      <vt:lpstr>Class templates</vt:lpstr>
      <vt:lpstr>Class templates</vt:lpstr>
      <vt:lpstr>Class templates</vt:lpstr>
      <vt:lpstr>Class templates</vt:lpstr>
      <vt:lpstr>Class templates</vt:lpstr>
      <vt:lpstr>C++ Standard Library</vt:lpstr>
      <vt:lpstr>Standard Template Library</vt:lpstr>
      <vt:lpstr>Vectors : Standard Library</vt:lpstr>
      <vt:lpstr>What is vector &lt;T&gt; v ?</vt:lpstr>
      <vt:lpstr>What is vector&lt;T&gt; v ?</vt:lpstr>
      <vt:lpstr>Vectors : Standard Library</vt:lpstr>
      <vt:lpstr>Vectors : Standard Library</vt:lpstr>
      <vt:lpstr>Vectors : Standard Library</vt:lpstr>
      <vt:lpstr>Vectors : Standard Library</vt:lpstr>
      <vt:lpstr>Vectors : Standard Library</vt:lpstr>
      <vt:lpstr>Vectors : Standard Library</vt:lpstr>
      <vt:lpstr>Vector : Iterator</vt:lpstr>
      <vt:lpstr>Vector : Iterator</vt:lpstr>
      <vt:lpstr>Vector : Iterator</vt:lpstr>
      <vt:lpstr>Static members : Class</vt:lpstr>
      <vt:lpstr>Const : Objects and Functions</vt:lpstr>
      <vt:lpstr>Const : Objects and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501</cp:lastModifiedBy>
  <cp:revision>76</cp:revision>
  <dcterms:created xsi:type="dcterms:W3CDTF">2016-04-17T02:05:06Z</dcterms:created>
  <dcterms:modified xsi:type="dcterms:W3CDTF">2016-04-25T07:23:33Z</dcterms:modified>
</cp:coreProperties>
</file>