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4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8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8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8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2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12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12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80880" y="990720"/>
            <a:ext cx="8305200" cy="297108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/>
          <a:p>
            <a:r>
              <a:rPr b="1" lang="en-US" sz="4800">
                <a:solidFill>
                  <a:srgbClr val="92d050"/>
                </a:solidFill>
                <a:latin typeface="Lucida Calligraphy"/>
              </a:rPr>
              <a:t>INTRODUCTION </a:t>
            </a:r>
            <a:endParaRPr/>
          </a:p>
          <a:p>
            <a:r>
              <a:rPr b="1" lang="en-US" sz="4800">
                <a:solidFill>
                  <a:srgbClr val="92d050"/>
                </a:solidFill>
                <a:latin typeface="Lucida Calligraphy"/>
              </a:rPr>
              <a:t>TO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92d050"/>
                </a:solidFill>
                <a:latin typeface="Lucida Calligraphy"/>
              </a:rPr>
              <a:t>PYTHON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523880" y="5562720"/>
            <a:ext cx="6095160" cy="1142280"/>
          </a:xfrm>
          <a:prstGeom prst="rect">
            <a:avLst/>
          </a:prstGeom>
          <a:noFill/>
          <a:ln>
            <a:noFill/>
          </a:ln>
        </p:spPr>
      </p:sp>
      <p:pic>
        <p:nvPicPr>
          <p:cNvPr id="16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25720" y="4267080"/>
            <a:ext cx="3169800" cy="10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" fill="hold"/>
                                        <p:tgtEl>
                                          <p:spTgt spid="16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4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9" dur="500"/>
                                        <p:tgtEl>
                                          <p:spTgt spid="16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24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80880" y="914400"/>
            <a:ext cx="8381160" cy="58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200">
                <a:solidFill>
                  <a:srgbClr val="c00000"/>
                </a:solidFill>
                <a:latin typeface="Times New Roman"/>
              </a:rPr>
              <a:t>It's mixable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- Python can be linked to components written in other languages easily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- Linking to fast, compiled code is useful to computationally intensive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problems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- Python/C integration is quite common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200">
                <a:solidFill>
                  <a:srgbClr val="c00000"/>
                </a:solidFill>
                <a:latin typeface="Times New Roman"/>
              </a:rPr>
              <a:t>It's easy to use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-  No intermediate compile and link steps as in C/ C++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 Python programs are compiled automatically to an intermediate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form called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bytecode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 which the interpreter then reads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 This gives Python the development speed of an interpreter without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the performance loss inherent in purely interpreted languages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200">
                <a:solidFill>
                  <a:srgbClr val="c00000"/>
                </a:solidFill>
                <a:latin typeface="Times New Roman"/>
              </a:rPr>
              <a:t>It's easy to learn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- Structure and syntax are pretty intuitive and easy to grasp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8" dur="indefinite" restart="never" nodeType="tmRoot">
          <p:childTnLst>
            <p:seq>
              <p:cTn id="1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43000" y="609480"/>
            <a:ext cx="6095160" cy="761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ff0000"/>
                </a:solidFill>
                <a:latin typeface="Times New Roman"/>
              </a:rPr>
              <a:t>Installing Python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Python is pre-installed on most Unix systems, including Linux and MAC OS 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But for in Windows Operating Systems , user can download from the </a:t>
            </a:r>
            <a:r>
              <a:rPr lang="en-US" sz="2700" u="sng">
                <a:solidFill>
                  <a:srgbClr val="e2d700"/>
                </a:solidFill>
                <a:latin typeface="Times New Roman"/>
              </a:rPr>
              <a:t>https://www.python.org/downloads/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- from the above link download latest version of python IDE and install, recent version is 3.4.1 but most of them uses version 2.7.7 only</a:t>
            </a:r>
            <a:endParaRPr/>
          </a:p>
        </p:txBody>
      </p:sp>
    </p:spTree>
  </p:cSld>
  <p:timing>
    <p:tnLst>
      <p:par>
        <p:cTn id="200" dur="indefinite" restart="never" nodeType="tmRoot">
          <p:childTnLst>
            <p:seq>
              <p:cTn id="2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52280" y="1143000"/>
            <a:ext cx="3656880" cy="556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After installing the Python Ver#2.7.7, go to start menu then click on python 2.7 in that one you can select python (command line) it is prompt with &gt;&gt;&gt;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6" name="Picture 3" descr=""/>
          <p:cNvPicPr/>
          <p:nvPr/>
        </p:nvPicPr>
        <p:blipFill>
          <a:blip r:embed="rId1"/>
          <a:srcRect l="0" t="2414731" r="2111308" b="0"/>
          <a:stretch>
            <a:fillRect/>
          </a:stretch>
        </p:blipFill>
        <p:spPr>
          <a:xfrm>
            <a:off x="4876920" y="1066680"/>
            <a:ext cx="3428280" cy="4943520"/>
          </a:xfrm>
          <a:prstGeom prst="rect">
            <a:avLst/>
          </a:prstGeom>
          <a:ln w="936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519720" cy="40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2" dur="indefinite" restart="never" nodeType="tmRoot">
          <p:childTnLst>
            <p:seq>
              <p:cTn id="20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371600" y="716040"/>
            <a:ext cx="6400080" cy="731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ff0000"/>
                </a:solidFill>
                <a:latin typeface="Times New Roman"/>
              </a:rPr>
              <a:t>Who uses python today…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57200" y="1722600"/>
            <a:ext cx="8381160" cy="460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Python is  being applied in real revenue-generating products by real companies. For instance: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Google makes extensive use of Python in its web search system, and employs Python’s creator.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Intel, Cisco, Hewlett-Packard, Seagate, Qualcomm, and IBM use Python for hardware testing.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ESRI uses Python as an end-user customization tool for its popular GIS mapping products.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The YouTube video sharing service is largely written in Python</a:t>
            </a:r>
            <a:endParaRPr/>
          </a:p>
        </p:txBody>
      </p:sp>
    </p:spTree>
  </p:cSld>
  <p:timing>
    <p:tnLst>
      <p:par>
        <p:cTn id="204" dur="indefinite" restart="never" nodeType="tmRoot">
          <p:childTnLst>
            <p:seq>
              <p:cTn id="20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716040"/>
            <a:ext cx="7619400" cy="8834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ff0000"/>
                </a:solidFill>
                <a:latin typeface="Times New Roman"/>
              </a:rPr>
              <a:t>What can I do with Python…?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57200" y="1752480"/>
            <a:ext cx="7466760" cy="373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System programming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Graphical User Interface Programming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Internet Scripting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Component Integration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Database Programming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Gaming, Images, XML , Robot and more</a:t>
            </a:r>
            <a:endParaRPr/>
          </a:p>
        </p:txBody>
      </p:sp>
    </p:spTree>
  </p:cSld>
  <p:timing>
    <p:tnLst>
      <p:par>
        <p:cTn id="206" dur="indefinite" restart="never" nodeType="tmRoot">
          <p:childTnLst>
            <p:seq>
              <p:cTn id="20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09680" y="914400"/>
            <a:ext cx="419040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70c0"/>
                </a:solidFill>
                <a:latin typeface="Times New Roman"/>
              </a:rPr>
              <a:t>A Sample Code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x = 34 - 23            </a:t>
            </a:r>
            <a:r>
              <a:rPr lang="en-US" sz="2800">
                <a:solidFill>
                  <a:srgbClr val="ff3300"/>
                </a:solidFill>
                <a:latin typeface="Times New Roman"/>
              </a:rPr>
              <a:t># A comment.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y = </a:t>
            </a:r>
            <a:r>
              <a:rPr lang="en-US" sz="2800">
                <a:solidFill>
                  <a:srgbClr val="33cc33"/>
                </a:solidFill>
                <a:latin typeface="Times New Roman"/>
              </a:rPr>
              <a:t>“Hello”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800">
                <a:solidFill>
                  <a:srgbClr val="ff3300"/>
                </a:solidFill>
                <a:latin typeface="Times New Roman"/>
              </a:rPr>
              <a:t># Another one.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z = 3.45  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ff6600"/>
                </a:solidFill>
                <a:latin typeface="Times New Roman"/>
              </a:rPr>
              <a:t>if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z == 3.45 </a:t>
            </a:r>
            <a:r>
              <a:rPr lang="en-US" sz="2800">
                <a:solidFill>
                  <a:srgbClr val="ff6600"/>
                </a:solidFill>
                <a:latin typeface="Times New Roman"/>
              </a:rPr>
              <a:t>or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y == </a:t>
            </a:r>
            <a:r>
              <a:rPr lang="en-US" sz="2800">
                <a:solidFill>
                  <a:srgbClr val="33cc33"/>
                </a:solidFill>
                <a:latin typeface="Times New Roman"/>
              </a:rPr>
              <a:t>“Hello”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x = x + 1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y = y + </a:t>
            </a:r>
            <a:r>
              <a:rPr lang="en-US" sz="2800">
                <a:solidFill>
                  <a:srgbClr val="33cc33"/>
                </a:solidFill>
                <a:latin typeface="Times New Roman"/>
              </a:rPr>
              <a:t>“ World”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800">
                <a:solidFill>
                  <a:srgbClr val="ff3300"/>
                </a:solidFill>
                <a:latin typeface="Times New Roman"/>
              </a:rPr>
              <a:t># String concat.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ff6600"/>
                </a:solidFill>
                <a:latin typeface="Times New Roman"/>
              </a:rPr>
              <a:t>print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x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ff6600"/>
                </a:solidFill>
                <a:latin typeface="Times New Roman"/>
              </a:rPr>
              <a:t>print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08" dur="indefinite" restart="never" nodeType="tmRoot">
          <p:childTnLst>
            <p:seq>
              <p:cTn id="20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219320" y="579600"/>
            <a:ext cx="7085880" cy="791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0000"/>
                </a:solidFill>
                <a:latin typeface="Times New Roman"/>
              </a:rPr>
              <a:t>Enough to understand the code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676520"/>
            <a:ext cx="8305200" cy="510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Indentation matters to code meaning</a:t>
            </a:r>
            <a:endParaRPr/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- Block structure indicated by indentation</a:t>
            </a:r>
            <a:endParaRPr/>
          </a:p>
          <a:p>
            <a:pPr>
              <a:lnSpc>
                <a:spcPct val="9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First assignment to a variable creates it</a:t>
            </a:r>
            <a:endParaRPr/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- Variable types don’t need to be declared.</a:t>
            </a:r>
            <a:endParaRPr/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- Python figures out the variable types on its own. </a:t>
            </a:r>
            <a:endParaRPr/>
          </a:p>
          <a:p>
            <a:pPr>
              <a:lnSpc>
                <a:spcPct val="9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Assignment is </a:t>
            </a:r>
            <a:r>
              <a:rPr i="1" lang="en-US" sz="2500">
                <a:solidFill>
                  <a:srgbClr val="009dd9"/>
                </a:solidFill>
                <a:latin typeface="Times New Roman"/>
                <a:ea typeface="ＭＳ Ｐゴシック"/>
              </a:rPr>
              <a:t>=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 and comparison is </a:t>
            </a:r>
            <a:r>
              <a:rPr i="1" lang="en-US" sz="2500">
                <a:solidFill>
                  <a:srgbClr val="009dd9"/>
                </a:solidFill>
                <a:latin typeface="Times New Roman"/>
                <a:ea typeface="ＭＳ Ｐゴシック"/>
              </a:rPr>
              <a:t>==</a:t>
            </a:r>
            <a:endParaRPr/>
          </a:p>
          <a:p>
            <a:pPr>
              <a:lnSpc>
                <a:spcPct val="9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For numbers </a:t>
            </a:r>
            <a:r>
              <a:rPr i="1" lang="en-US" sz="2500">
                <a:solidFill>
                  <a:srgbClr val="009dd9"/>
                </a:solidFill>
                <a:latin typeface="Times New Roman"/>
                <a:ea typeface="ＭＳ Ｐゴシック"/>
              </a:rPr>
              <a:t>+ - * / %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 are as expected</a:t>
            </a:r>
            <a:endParaRPr/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- Special use of </a:t>
            </a:r>
            <a:r>
              <a:rPr b="1" i="1" lang="en-US" sz="2500">
                <a:solidFill>
                  <a:srgbClr val="009dd9"/>
                </a:solidFill>
                <a:latin typeface="Times New Roman"/>
                <a:ea typeface="ＭＳ Ｐゴシック"/>
              </a:rPr>
              <a:t>+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 for string concatenation and </a:t>
            </a:r>
            <a:r>
              <a:rPr b="1" i="1" lang="en-US" sz="2500">
                <a:solidFill>
                  <a:srgbClr val="009dd9"/>
                </a:solidFill>
                <a:latin typeface="Times New Roman"/>
                <a:ea typeface="ＭＳ Ｐゴシック"/>
              </a:rPr>
              <a:t>%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 for string formatting (as in C’s printf)</a:t>
            </a:r>
            <a:endParaRPr/>
          </a:p>
          <a:p>
            <a:pPr>
              <a:lnSpc>
                <a:spcPct val="9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Logical operators are words (</a:t>
            </a:r>
            <a:r>
              <a:rPr lang="en-US" sz="2500">
                <a:solidFill>
                  <a:srgbClr val="009dd9"/>
                </a:solidFill>
                <a:latin typeface="Times New Roman"/>
                <a:ea typeface="ＭＳ Ｐゴシック"/>
              </a:rPr>
              <a:t>and, or, not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) </a:t>
            </a:r>
            <a:r>
              <a:rPr i="1"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not 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symbols</a:t>
            </a:r>
            <a:endParaRPr/>
          </a:p>
          <a:p>
            <a:pPr>
              <a:lnSpc>
                <a:spcPct val="9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  <a:ea typeface="ＭＳ Ｐゴシック"/>
              </a:rPr>
              <a:t>The basic printing command is </a:t>
            </a:r>
            <a:r>
              <a:rPr lang="en-US" sz="2500">
                <a:solidFill>
                  <a:srgbClr val="009dd9"/>
                </a:solidFill>
                <a:latin typeface="Times New Roman"/>
                <a:ea typeface="ＭＳ Ｐゴシック"/>
              </a:rPr>
              <a:t>print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0" dur="indefinite" restart="never" nodeType="tmRoot">
          <p:childTnLst>
            <p:seq>
              <p:cTn id="2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47920" y="762120"/>
            <a:ext cx="5942880" cy="791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ff0000"/>
                </a:solidFill>
                <a:latin typeface="Times New Roman"/>
              </a:rPr>
              <a:t>Python Code Execution 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228600" y="1676520"/>
            <a:ext cx="8686080" cy="198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Python’s traditional runtime execution model: source code you type is translated to byte code, which is then run by the Python Virtual Machine. Your code is automatically compiled, but then it is interpreted.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1676520" y="5608800"/>
            <a:ext cx="6171480" cy="86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Source code extension is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.py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Byte code extension is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.pyc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(compiled python code) 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3566160"/>
            <a:ext cx="6217920" cy="12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2" dur="indefinite" restart="never" nodeType="tmRoot">
          <p:childTnLst>
            <p:seq>
              <p:cTn id="2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752480" y="762120"/>
            <a:ext cx="540936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ff0000"/>
                </a:solidFill>
                <a:latin typeface="Times New Roman"/>
              </a:rPr>
              <a:t>Running Python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305200" cy="510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Once you're inside the Python interpreter, type in commands at will.  </a:t>
            </a: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en-US" sz="2200">
                <a:solidFill>
                  <a:srgbClr val="c00000"/>
                </a:solidFill>
                <a:latin typeface="Times New Roman"/>
              </a:rPr>
              <a:t>Examples:</a:t>
            </a:r>
            <a:endParaRPr/>
          </a:p>
          <a:p>
            <a:pPr>
              <a:lnSpc>
                <a:spcPct val="103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&gt;&gt;&gt; print 'Hello world'</a:t>
            </a:r>
            <a:endParaRPr/>
          </a:p>
          <a:p>
            <a:pPr>
              <a:lnSpc>
                <a:spcPct val="103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Hello world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b0f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c00000"/>
                </a:solidFill>
                <a:latin typeface="Times New Roman"/>
              </a:rPr>
              <a:t># Relevant output is displayed on subsequent lines without the &gt;&gt;&gt; symbol</a:t>
            </a:r>
            <a:endParaRPr/>
          </a:p>
          <a:p>
            <a:pPr>
              <a:lnSpc>
                <a:spcPct val="103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&gt;&gt;&gt; x = [0,1,2]  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c00000"/>
                </a:solidFill>
                <a:latin typeface="Times New Roman"/>
              </a:rPr>
              <a:t># Quantities stored in memory are not displayed by default</a:t>
            </a:r>
            <a:endParaRPr/>
          </a:p>
          <a:p>
            <a:pPr>
              <a:lnSpc>
                <a:spcPct val="103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&gt;&gt;&gt; x   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c00000"/>
                </a:solidFill>
                <a:latin typeface="Times New Roman"/>
              </a:rPr>
              <a:t># If a quantity is stored in memory, typing its name will display it</a:t>
            </a:r>
            <a:endParaRPr/>
          </a:p>
          <a:p>
            <a:pPr>
              <a:lnSpc>
                <a:spcPct val="103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[0,1,2]</a:t>
            </a:r>
            <a:endParaRPr/>
          </a:p>
          <a:p>
            <a:pPr>
              <a:lnSpc>
                <a:spcPct val="103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&gt;&gt;&gt; 2+3</a:t>
            </a:r>
            <a:endParaRPr/>
          </a:p>
          <a:p>
            <a:pPr>
              <a:lnSpc>
                <a:spcPct val="103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4" dur="indefinite" restart="never" nodeType="tmRoot">
          <p:childTnLst>
            <p:seq>
              <p:cTn id="2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14400" y="762120"/>
            <a:ext cx="7085880" cy="761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5000">
                <a:solidFill>
                  <a:srgbClr val="ff0000"/>
                </a:solidFill>
                <a:latin typeface="Times New Roman"/>
              </a:rPr>
              <a:t>Agenda 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523880"/>
            <a:ext cx="83052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What is Python…?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Differences between program and scripting language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History of Python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Scope of Python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Why do people use Python?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Installing Python IDE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Who uses python today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What can I do with python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A Sample Code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Python code execution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Running Python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1" dur="1000" fill="hold"/>
                                        <p:tgtEl>
                                          <p:spTgt spid="16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2" dur="1000" fill="hold"/>
                                        <p:tgtEl>
                                          <p:spTgt spid="16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2000"/>
                                        <p:tgtEl>
                                          <p:spTgt spid="16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2000" fill="hold"/>
                                        <p:tgtEl>
                                          <p:spTgt spid="16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2000" fill="hold"/>
                                        <p:tgtEl>
                                          <p:spTgt spid="164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2000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2000" fill="hold"/>
                                        <p:tgtEl>
                                          <p:spTgt spid="164">
                                            <p:txEl>
                                              <p:p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23880" y="990720"/>
            <a:ext cx="5790600" cy="8676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5000">
                <a:solidFill>
                  <a:srgbClr val="ff0000"/>
                </a:solidFill>
                <a:latin typeface="Times New Roman"/>
              </a:rPr>
              <a:t>What is Python…?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2088000"/>
            <a:ext cx="8228880" cy="278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Python is a general purpose programming language that is often applied in scripting roles.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So, Python is programming language as well as scripting language.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Python is also called as Interpreted language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17" dur="1000" fill="hold"/>
                                        <p:tgtEl>
                                          <p:spTgt spid="16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18" dur="1000" fill="hold"/>
                                        <p:tgtEl>
                                          <p:spTgt spid="16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166">
                                            <p:txEl>
                                              <p:pRg st="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166">
                                            <p:txEl>
                                              <p:p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166">
                                            <p:txEl>
                                              <p:p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166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166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66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166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166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166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920" y="1371600"/>
            <a:ext cx="8228880" cy="749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ff0000"/>
                </a:solidFill>
                <a:latin typeface="Times New Roman"/>
              </a:rPr>
              <a:t>Differences between program and scripting language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609480" y="2250360"/>
            <a:ext cx="3353760" cy="45648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4617b"/>
                </a:solidFill>
                <a:latin typeface="Constantia"/>
              </a:rPr>
              <a:t>Program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4648320" y="2250360"/>
            <a:ext cx="3507480" cy="5018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35c75"/>
                </a:solidFill>
                <a:latin typeface="Constantia"/>
              </a:rPr>
              <a:t>Scripting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274320" y="4297680"/>
            <a:ext cx="4039560" cy="323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35c75"/>
                </a:solidFill>
                <a:latin typeface="Times New Roman"/>
              </a:rPr>
              <a:t>a </a:t>
            </a:r>
            <a:r>
              <a:rPr b="1" lang="en-US" sz="2600">
                <a:solidFill>
                  <a:srgbClr val="035c75"/>
                </a:solidFill>
                <a:latin typeface="Times New Roman"/>
              </a:rPr>
              <a:t>program is executed</a:t>
            </a:r>
            <a:r>
              <a:rPr lang="en-US" sz="2600">
                <a:solidFill>
                  <a:srgbClr val="035c75"/>
                </a:solidFill>
                <a:latin typeface="Times New Roman"/>
              </a:rPr>
              <a:t> </a:t>
            </a:r>
            <a:r>
              <a:rPr i="1" lang="en-US" sz="2600">
                <a:solidFill>
                  <a:srgbClr val="035c75"/>
                </a:solidFill>
                <a:latin typeface="Times New Roman"/>
              </a:rPr>
              <a:t>(i.e. the source is first compiled, and the result of that compilation is expected)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35c75"/>
                </a:solidFill>
                <a:latin typeface="Times New Roman"/>
              </a:rPr>
              <a:t>A "program" in general, is </a:t>
            </a:r>
            <a:r>
              <a:rPr b="1" lang="en-US" sz="2600">
                <a:solidFill>
                  <a:srgbClr val="035c75"/>
                </a:solidFill>
                <a:latin typeface="Times New Roman"/>
              </a:rPr>
              <a:t>a sequence of instructions written so that a computer can perform certain task</a:t>
            </a:r>
            <a:r>
              <a:rPr lang="en-US" sz="2600">
                <a:solidFill>
                  <a:srgbClr val="035c75"/>
                </a:solidFill>
                <a:latin typeface="Times New Roman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Times New Roman"/>
              </a:rPr>
              <a:t>                 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4801320" y="2552760"/>
            <a:ext cx="4342680" cy="38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>
                <a:solidFill>
                  <a:srgbClr val="035c75"/>
                </a:solidFill>
                <a:latin typeface="Times New Roman"/>
              </a:rPr>
              <a:t>a </a:t>
            </a:r>
            <a:r>
              <a:rPr b="1" lang="en-US" sz="2400">
                <a:solidFill>
                  <a:srgbClr val="035c75"/>
                </a:solidFill>
                <a:latin typeface="Times New Roman"/>
              </a:rPr>
              <a:t>script is interpreted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>
                <a:solidFill>
                  <a:srgbClr val="035c75"/>
                </a:solidFill>
                <a:latin typeface="Times New Roman"/>
              </a:rPr>
              <a:t>A "script" is code written in a scripting language. A scripting language is nothing but </a:t>
            </a:r>
            <a:r>
              <a:rPr b="1" lang="en-US" sz="2400">
                <a:solidFill>
                  <a:srgbClr val="035c75"/>
                </a:solidFill>
                <a:latin typeface="Times New Roman"/>
              </a:rPr>
              <a:t>a type of programming language in which we can write code to control another </a:t>
            </a:r>
            <a:r>
              <a:rPr lang="en-US" sz="2400">
                <a:solidFill>
                  <a:srgbClr val="035c75"/>
                </a:solidFill>
                <a:latin typeface="Times New Roman"/>
              </a:rPr>
              <a:t>software application.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47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8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4" dur="500" fill="hold"/>
                                        <p:tgtEl>
                                          <p:spTgt spid="16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55" dur="500" fill="hold"/>
                                        <p:tgtEl>
                                          <p:spTgt spid="16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8" dur="500" fill="hold"/>
                                        <p:tgtEl>
                                          <p:spTgt spid="169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59" dur="500" fill="hold"/>
                                        <p:tgtEl>
                                          <p:spTgt spid="169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64" dur="1000" fill="hold"/>
                                        <p:tgtEl>
                                          <p:spTgt spid="170">
                                            <p:txEl>
                                              <p:pRg st="0" end="106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65" dur="1000" fill="hold"/>
                                        <p:tgtEl>
                                          <p:spTgt spid="170">
                                            <p:txEl>
                                              <p:pRg st="0" end="106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70" dur="1000" fill="hold"/>
                                        <p:tgtEl>
                                          <p:spTgt spid="170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1" dur="1000" fill="hold"/>
                                        <p:tgtEl>
                                          <p:spTgt spid="170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74" dur="1000" fill="hold"/>
                                        <p:tgtEl>
                                          <p:spTgt spid="170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5" dur="1000" fill="hold"/>
                                        <p:tgtEl>
                                          <p:spTgt spid="170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80" dur="1000" fill="hold"/>
                                        <p:tgtEl>
                                          <p:spTgt spid="171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81" dur="1000" fill="hold"/>
                                        <p:tgtEl>
                                          <p:spTgt spid="171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1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86" dur="1000" fill="hold"/>
                                        <p:tgtEl>
                                          <p:spTgt spid="171">
                                            <p:txEl>
                                              <p:pRg st="212" end="212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87" dur="1000" fill="hold"/>
                                        <p:tgtEl>
                                          <p:spTgt spid="171">
                                            <p:txEl>
                                              <p:pRg st="212" end="212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33520" y="685800"/>
            <a:ext cx="800028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ff0000"/>
                </a:solidFill>
                <a:latin typeface="Times New Roman"/>
              </a:rPr>
              <a:t>Python’s Benevolent Dictator For Life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304920" y="2181600"/>
            <a:ext cx="5257080" cy="2375640"/>
          </a:xfrm>
          <a:prstGeom prst="rect">
            <a:avLst/>
          </a:prstGeom>
          <a:noFill/>
          <a:ln w="28440">
            <a:noFill/>
          </a:ln>
        </p:spPr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Python is an experiment in how  much freedom program-mers need.  Too much freedom and nobody can read another's code; too little and expressive-ness is endangered.”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500">
                <a:solidFill>
                  <a:srgbClr val="92d050"/>
                </a:solidFill>
                <a:latin typeface="Times New Roman"/>
              </a:rPr>
              <a:t>- Guido van Rossum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</p:txBody>
      </p:sp>
      <p:pic>
        <p:nvPicPr>
          <p:cNvPr id="174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67280" y="1600200"/>
            <a:ext cx="2844000" cy="4266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88" dur="indefinite" restart="never" nodeType="tmRoot">
          <p:childTnLst>
            <p:seq>
              <p:cTn id="1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33520" y="762120"/>
            <a:ext cx="777168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5000">
                <a:solidFill>
                  <a:srgbClr val="c00000"/>
                </a:solidFill>
                <a:latin typeface="Times New Roman"/>
              </a:rPr>
              <a:t>Why was python created?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57200" y="1630800"/>
            <a:ext cx="8228880" cy="43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"My original motivation for creating Python was the perceived need for a higher level language in the Amoeba [Operating Systems] project.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 realized that the development of system administration utilities in C was taking too long. Moreover, doing these things in the Bourne shell wouldn't work for a variety of reasons. ...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So, there was a need for a language that would bridge the gap between C and the shell”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- Guido Van Rossum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0" dur="indefinite" restart="never" nodeType="tmRoot">
          <p:childTnLst>
            <p:seq>
              <p:cTn id="19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447920" y="609480"/>
            <a:ext cx="624780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ff0000"/>
                </a:solidFill>
                <a:latin typeface="Times New Roman"/>
              </a:rPr>
              <a:t>Scope of Python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57200" y="1523880"/>
            <a:ext cx="8228880" cy="47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Science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- Bioinformatics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System Administration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-Unix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-Web logic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-Web sphere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Web Application Development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-CGI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-Jython – Servlets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Testing scripts </a:t>
            </a:r>
            <a:endParaRPr/>
          </a:p>
        </p:txBody>
      </p:sp>
    </p:spTree>
  </p:cSld>
  <p:timing>
    <p:tnLst>
      <p:par>
        <p:cTn id="192" dur="indefinite" restart="never" nodeType="tmRoot">
          <p:childTnLst>
            <p:seq>
              <p:cTn id="1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85800" y="762120"/>
            <a:ext cx="777168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ff0000"/>
                </a:solidFill>
                <a:latin typeface="Times New Roman"/>
              </a:rPr>
              <a:t>Why do people use Python…?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57200" y="1676520"/>
            <a:ext cx="8305200" cy="48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The following primary factors cited by Python users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seem to be these: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c00000"/>
                </a:solidFill>
                <a:latin typeface="Times New Roman"/>
              </a:rPr>
              <a:t>Python is object-oriented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Structure supports such concepts as polymorphism, operation overloading, and multiple inheritance.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c00000"/>
                </a:solidFill>
                <a:latin typeface="Times New Roman"/>
              </a:rPr>
              <a:t>Indentation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Indentation is one of the greatest future in Python.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500">
                <a:solidFill>
                  <a:srgbClr val="c00000"/>
                </a:solidFill>
                <a:latin typeface="Times New Roman"/>
              </a:rPr>
              <a:t>It's free (open source)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Downloading and installing Python is free and easy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Source code is easily accessible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4" dur="indefinite" restart="never" nodeType="tmRoot">
          <p:childTnLst>
            <p:seq>
              <p:cTn id="1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80880" y="1295280"/>
            <a:ext cx="845748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>
                <a:solidFill>
                  <a:srgbClr val="c00000"/>
                </a:solidFill>
                <a:latin typeface="Times New Roman"/>
              </a:rPr>
              <a:t>It's powerful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Dynamic typing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-  Built-in types and tools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-  Library utilities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-  Third party utilities (e.g. Numeric, NumPy, SciPy)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-  Automatic memory management</a:t>
            </a: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>
                <a:solidFill>
                  <a:srgbClr val="c00000"/>
                </a:solidFill>
                <a:latin typeface="Times New Roman"/>
              </a:rPr>
              <a:t>It's portable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- Python runs virtually every major platform used today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- As long as you have a compatible Python interpreter installed, Python programs will run in exactly the same manner, irrespective of platform.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6" dur="indefinite" restart="never" nodeType="tmRoot">
          <p:childTnLst>
            <p:seq>
              <p:cTn id="1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