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360" r:id="rId3"/>
    <p:sldId id="354" r:id="rId4"/>
    <p:sldId id="357" r:id="rId5"/>
    <p:sldId id="328" r:id="rId6"/>
    <p:sldId id="329" r:id="rId7"/>
    <p:sldId id="330" r:id="rId8"/>
    <p:sldId id="355" r:id="rId9"/>
    <p:sldId id="331" r:id="rId10"/>
    <p:sldId id="316" r:id="rId11"/>
    <p:sldId id="333" r:id="rId12"/>
    <p:sldId id="317" r:id="rId13"/>
    <p:sldId id="334" r:id="rId14"/>
    <p:sldId id="335" r:id="rId15"/>
    <p:sldId id="336" r:id="rId16"/>
    <p:sldId id="337" r:id="rId17"/>
    <p:sldId id="358" r:id="rId18"/>
    <p:sldId id="359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360"/>
            <p14:sldId id="354"/>
            <p14:sldId id="357"/>
            <p14:sldId id="328"/>
            <p14:sldId id="329"/>
            <p14:sldId id="330"/>
            <p14:sldId id="355"/>
            <p14:sldId id="331"/>
            <p14:sldId id="316"/>
            <p14:sldId id="333"/>
            <p14:sldId id="317"/>
            <p14:sldId id="334"/>
            <p14:sldId id="335"/>
            <p14:sldId id="336"/>
            <p14:sldId id="337"/>
            <p14:sldId id="358"/>
            <p14:sldId id="359"/>
            <p14:sldId id="30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-3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55" Type="http://schemas.openxmlformats.org/officeDocument/2006/relationships/customXml" Target="../customXml/item1.xml"/><Relationship Id="rId2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54" Type="http://schemas.microsoft.com/office/2015/10/relationships/revisionInfo" Target="revisionInfo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viewProps" Target="view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esProps" Target="pres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56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  <a:p>
            <a:pPr algn="ctr"/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</a:p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ETCS-301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Agrasen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Delhi (GSIPU)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Omega (</a:t>
            </a:r>
            <a:r>
              <a:rPr lang="el-GR" dirty="0"/>
              <a:t>Ω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used in Computer Science to describe the performance or complexity of an algorithm. </a:t>
            </a:r>
            <a:r>
              <a:rPr lang="en-US" b="1" dirty="0" smtClean="0"/>
              <a:t>Omega</a:t>
            </a:r>
            <a:r>
              <a:rPr lang="en-US" dirty="0" smtClean="0"/>
              <a:t> </a:t>
            </a:r>
            <a:r>
              <a:rPr lang="en-US" dirty="0"/>
              <a:t>specifically describes the </a:t>
            </a:r>
            <a:r>
              <a:rPr lang="en-US" dirty="0" smtClean="0"/>
              <a:t>best-</a:t>
            </a:r>
            <a:r>
              <a:rPr lang="en-US" dirty="0"/>
              <a:t>case scenario, and can be used to describe the execution time required or the space used (e.g. in memory or on disk) by an algorithm.</a:t>
            </a:r>
          </a:p>
          <a:p>
            <a:pPr algn="just"/>
            <a:r>
              <a:rPr lang="en-US" dirty="0"/>
              <a:t>F(n) = </a:t>
            </a:r>
            <a:r>
              <a:rPr lang="el-GR" dirty="0"/>
              <a:t>Ω </a:t>
            </a:r>
            <a:r>
              <a:rPr lang="en-US" dirty="0" smtClean="0"/>
              <a:t>(</a:t>
            </a:r>
            <a:r>
              <a:rPr lang="en-US" dirty="0"/>
              <a:t>g(n)), represents the </a:t>
            </a:r>
            <a:r>
              <a:rPr lang="en-US" dirty="0" smtClean="0"/>
              <a:t>minimum </a:t>
            </a:r>
            <a:r>
              <a:rPr lang="en-US" dirty="0"/>
              <a:t>time g(n) for the given function F(n) which satisfies the conditions i.e. c&gt;0, n&gt;=n0.</a:t>
            </a:r>
          </a:p>
          <a:p>
            <a:r>
              <a:rPr lang="en-US" dirty="0"/>
              <a:t>F(n) </a:t>
            </a:r>
            <a:r>
              <a:rPr lang="en-US" dirty="0" smtClean="0"/>
              <a:t>&gt;= </a:t>
            </a:r>
            <a:r>
              <a:rPr lang="en-US" dirty="0"/>
              <a:t>c*g(n) for all c&gt;0 and n&gt;=n0.</a:t>
            </a:r>
          </a:p>
          <a:p>
            <a:r>
              <a:rPr lang="en-US" dirty="0"/>
              <a:t>It is also known as asymptotically </a:t>
            </a:r>
            <a:r>
              <a:rPr lang="en-US" dirty="0" smtClean="0"/>
              <a:t>lower </a:t>
            </a:r>
            <a:r>
              <a:rPr lang="en-US" dirty="0"/>
              <a:t>bound.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="" xmlns:a16="http://schemas.microsoft.com/office/drawing/2014/main" id="{9C614BC0-316C-4246-8F91-8F91CF4F3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137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3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Theta (</a:t>
            </a:r>
            <a:r>
              <a:rPr lang="el-GR" dirty="0"/>
              <a:t>θ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used in Computer Science to describe the performance or complexity of an algorithm. </a:t>
            </a:r>
            <a:r>
              <a:rPr lang="en-US" b="1" dirty="0" smtClean="0"/>
              <a:t>Theta</a:t>
            </a:r>
            <a:r>
              <a:rPr lang="en-US" dirty="0" smtClean="0"/>
              <a:t> </a:t>
            </a:r>
            <a:r>
              <a:rPr lang="en-US" dirty="0"/>
              <a:t>specifically describes the </a:t>
            </a:r>
            <a:r>
              <a:rPr lang="en-US" dirty="0" smtClean="0"/>
              <a:t>average-</a:t>
            </a:r>
            <a:r>
              <a:rPr lang="en-US" dirty="0"/>
              <a:t>case scenario, and can be used to describe the execution time required or the space used (e.g. in memory or on disk) by an algorithm.</a:t>
            </a:r>
          </a:p>
          <a:p>
            <a:pPr algn="just"/>
            <a:r>
              <a:rPr lang="en-US" dirty="0"/>
              <a:t>F(n) = </a:t>
            </a:r>
            <a:r>
              <a:rPr lang="el-GR" dirty="0"/>
              <a:t>θ </a:t>
            </a:r>
            <a:r>
              <a:rPr lang="en-US" dirty="0" smtClean="0"/>
              <a:t>(</a:t>
            </a:r>
            <a:r>
              <a:rPr lang="en-US" dirty="0"/>
              <a:t>g(n)), represents the </a:t>
            </a:r>
            <a:r>
              <a:rPr lang="en-US" dirty="0" smtClean="0"/>
              <a:t>average </a:t>
            </a:r>
            <a:r>
              <a:rPr lang="en-US" dirty="0"/>
              <a:t>time g(n) for the given function F(n) which satisfies the conditions i.e. </a:t>
            </a:r>
            <a:r>
              <a:rPr lang="en-US" dirty="0" smtClean="0"/>
              <a:t>c1&gt;</a:t>
            </a:r>
            <a:r>
              <a:rPr lang="en-US" dirty="0"/>
              <a:t>0, </a:t>
            </a:r>
            <a:r>
              <a:rPr lang="en-US" dirty="0" smtClean="0"/>
              <a:t>c2&gt;0, n</a:t>
            </a:r>
            <a:r>
              <a:rPr lang="en-US" dirty="0"/>
              <a:t>&gt;=n0.</a:t>
            </a:r>
          </a:p>
          <a:p>
            <a:r>
              <a:rPr lang="en-US" dirty="0"/>
              <a:t>c</a:t>
            </a:r>
            <a:r>
              <a:rPr lang="en-US" dirty="0" smtClean="0"/>
              <a:t>1*g(n) &lt;= F</a:t>
            </a:r>
            <a:r>
              <a:rPr lang="en-US" dirty="0"/>
              <a:t>(n) &lt;= </a:t>
            </a:r>
            <a:r>
              <a:rPr lang="en-US" dirty="0" smtClean="0"/>
              <a:t>c2*</a:t>
            </a:r>
            <a:r>
              <a:rPr lang="en-US" dirty="0"/>
              <a:t>g(n) for all </a:t>
            </a:r>
            <a:r>
              <a:rPr lang="en-US" dirty="0" smtClean="0"/>
              <a:t>c1&gt;0, c2&gt;0 </a:t>
            </a:r>
            <a:r>
              <a:rPr lang="en-US" dirty="0"/>
              <a:t>and n&gt;=n0.</a:t>
            </a:r>
          </a:p>
          <a:p>
            <a:r>
              <a:rPr lang="en-US" dirty="0"/>
              <a:t>It is also known as asymptotically </a:t>
            </a:r>
            <a:r>
              <a:rPr lang="en-US" dirty="0" smtClean="0"/>
              <a:t>tight </a:t>
            </a:r>
            <a:r>
              <a:rPr lang="en-US" dirty="0"/>
              <a:t>bound.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="" xmlns:a16="http://schemas.microsoft.com/office/drawing/2014/main" id="{0CBA1722-40AD-4FB6-9FA4-63929B436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t="16688"/>
          <a:stretch/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0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="" xmlns:a16="http://schemas.microsoft.com/office/drawing/2014/main" id="{1BB8F2C4-E847-4A47-9EAA-11701F03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133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="" xmlns:a16="http://schemas.microsoft.com/office/drawing/2014/main" id="{0C3AEE4E-3D72-43AF-808D-49275F526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157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2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="" xmlns:a16="http://schemas.microsoft.com/office/drawing/2014/main" id="{36235ABC-7F22-448B-9CF2-FD74610C3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84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42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Properties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614"/>
            <a:ext cx="10515600" cy="5105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f(n) and g(n) be asymptotically positive functions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(a) </a:t>
            </a:r>
          </a:p>
          <a:p>
            <a:pPr marL="0" indent="0">
              <a:buNone/>
            </a:pPr>
            <a:r>
              <a:rPr lang="en-US" dirty="0" smtClean="0"/>
              <a:t>(b)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(c)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20-08-23 at 4.2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53" y="1672775"/>
            <a:ext cx="7831455" cy="404296"/>
          </a:xfrm>
          <a:prstGeom prst="rect">
            <a:avLst/>
          </a:prstGeom>
        </p:spPr>
      </p:pic>
      <p:pic>
        <p:nvPicPr>
          <p:cNvPr id="5" name="Picture 4" descr="Screen Shot 2020-08-23 at 4.23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35" y="2169166"/>
            <a:ext cx="7677558" cy="37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085" y="2765257"/>
            <a:ext cx="8269704" cy="3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8424"/>
            <a:ext cx="10515600" cy="56385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(f)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16" y="613924"/>
            <a:ext cx="9004968" cy="71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33" y="1551839"/>
            <a:ext cx="8898690" cy="822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403" y="2650702"/>
            <a:ext cx="10553878" cy="34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66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Science and Oracle Plsql &amp; Java Programming: Big O Notation">
            <a:extLst>
              <a:ext uri="{FF2B5EF4-FFF2-40B4-BE49-F238E27FC236}">
                <a16:creationId xmlns="" xmlns:a16="http://schemas.microsoft.com/office/drawing/2014/main" id="{A54C8F5B-FC2B-404A-917E-B084CE52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8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9399C0E-C4F4-47A5-9C9A-8B41639F3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" t="14056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610" y="197346"/>
            <a:ext cx="4339049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Q.</a:t>
            </a:r>
            <a:r>
              <a:rPr lang="en-US" dirty="0"/>
              <a:t> F(n) = n</a:t>
            </a:r>
            <a:r>
              <a:rPr lang="en-US" baseline="30000" dirty="0"/>
              <a:t>3</a:t>
            </a:r>
            <a:r>
              <a:rPr lang="en-US" dirty="0"/>
              <a:t> + 5n</a:t>
            </a:r>
            <a:r>
              <a:rPr lang="en-US" baseline="30000" dirty="0"/>
              <a:t>2</a:t>
            </a:r>
            <a:r>
              <a:rPr lang="en-US" dirty="0"/>
              <a:t> + 12n + 20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Find Big Oh notation with c and n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baseline="-25000" dirty="0"/>
              <a:t> </a:t>
            </a:r>
            <a:endParaRPr lang="en-US" dirty="0"/>
          </a:p>
          <a:p>
            <a:r>
              <a:rPr lang="en-US" b="1" dirty="0" smtClean="0"/>
              <a:t>Solution</a:t>
            </a:r>
            <a:r>
              <a:rPr lang="en-US" dirty="0" smtClean="0"/>
              <a:t>: For </a:t>
            </a:r>
            <a:r>
              <a:rPr lang="en-US" dirty="0"/>
              <a:t>all n&gt;=20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n</a:t>
            </a:r>
            <a:r>
              <a:rPr lang="en-US" baseline="30000" dirty="0"/>
              <a:t>3</a:t>
            </a:r>
            <a:r>
              <a:rPr lang="en-US" dirty="0"/>
              <a:t> + 5n</a:t>
            </a:r>
            <a:r>
              <a:rPr lang="en-US" baseline="30000" dirty="0"/>
              <a:t>2</a:t>
            </a:r>
            <a:r>
              <a:rPr lang="en-US" dirty="0"/>
              <a:t> + 12n + 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n</a:t>
            </a:r>
            <a:r>
              <a:rPr lang="en-US" baseline="30000" dirty="0"/>
              <a:t>3</a:t>
            </a:r>
            <a:r>
              <a:rPr lang="en-US" dirty="0"/>
              <a:t> + 5n</a:t>
            </a:r>
            <a:r>
              <a:rPr lang="en-US" baseline="30000" dirty="0"/>
              <a:t>2</a:t>
            </a:r>
            <a:r>
              <a:rPr lang="en-US" dirty="0"/>
              <a:t> + 13n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all n</a:t>
            </a:r>
            <a:r>
              <a:rPr lang="en-US" baseline="30000" dirty="0"/>
              <a:t>2</a:t>
            </a:r>
            <a:r>
              <a:rPr lang="en-US" dirty="0"/>
              <a:t>&gt;=13n i.e. n&gt;=13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n</a:t>
            </a:r>
            <a:r>
              <a:rPr lang="en-US" baseline="30000" dirty="0"/>
              <a:t>3</a:t>
            </a:r>
            <a:r>
              <a:rPr lang="en-US" dirty="0"/>
              <a:t> + 5n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n</a:t>
            </a:r>
            <a:r>
              <a:rPr lang="en-US" baseline="30000" dirty="0"/>
              <a:t>3</a:t>
            </a:r>
            <a:r>
              <a:rPr lang="en-US" dirty="0"/>
              <a:t> + 6n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all n</a:t>
            </a:r>
            <a:r>
              <a:rPr lang="en-US" baseline="30000" dirty="0"/>
              <a:t>3</a:t>
            </a:r>
            <a:r>
              <a:rPr lang="en-US" dirty="0"/>
              <a:t>&gt;=6n</a:t>
            </a:r>
            <a:r>
              <a:rPr lang="en-US" baseline="30000" dirty="0"/>
              <a:t>2</a:t>
            </a:r>
            <a:r>
              <a:rPr lang="en-US" dirty="0"/>
              <a:t> i.e. n&gt;=6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n</a:t>
            </a:r>
            <a:r>
              <a:rPr lang="en-US" baseline="30000" dirty="0"/>
              <a:t>3</a:t>
            </a:r>
            <a:r>
              <a:rPr lang="en-US" dirty="0"/>
              <a:t> + 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F(n) &lt;= 2n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Hence c=2, n</a:t>
            </a:r>
            <a:r>
              <a:rPr lang="en-US" baseline="-25000" dirty="0"/>
              <a:t>0</a:t>
            </a:r>
            <a:r>
              <a:rPr lang="en-US" dirty="0"/>
              <a:t>=6,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1008" y="222703"/>
            <a:ext cx="43390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Q.</a:t>
            </a:r>
            <a:r>
              <a:rPr lang="en-US" dirty="0"/>
              <a:t> F(n) = </a:t>
            </a:r>
            <a:r>
              <a:rPr lang="en-US" dirty="0" smtClean="0"/>
              <a:t>4n</a:t>
            </a:r>
            <a:r>
              <a:rPr lang="en-US" baseline="30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7n</a:t>
            </a:r>
            <a:r>
              <a:rPr lang="en-US" baseline="30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n </a:t>
            </a:r>
            <a:r>
              <a:rPr lang="en-US" dirty="0"/>
              <a:t>+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Find Big Oh notation with c and n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baseline="-2500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759BEC76-D6E9-41DF-8CDA-280DBA2CD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0" t="14574"/>
          <a:stretch/>
        </p:blipFill>
        <p:spPr bwMode="auto">
          <a:xfrm>
            <a:off x="0" y="1323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9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73BBA5EB-A598-48A3-BCD6-000448D9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E984A052-CDB0-411C-8D69-AF4BD020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61CFE2D7-E726-4D37-A7D9-C076F3974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" t="16593" r="902" b="-16593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6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ysis of Algorithms | Big-O analysis - GeeksforGeeks">
            <a:extLst>
              <a:ext uri="{FF2B5EF4-FFF2-40B4-BE49-F238E27FC236}">
                <a16:creationId xmlns="" xmlns:a16="http://schemas.microsoft.com/office/drawing/2014/main" id="{24BC9B0C-6F41-4DCC-805F-6E2AC50B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3" y="899626"/>
            <a:ext cx="9643800" cy="48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0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374B5F-61DE-4859-AC1A-F3F81ECE20C3}"/>
</file>

<file path=customXml/itemProps2.xml><?xml version="1.0" encoding="utf-8"?>
<ds:datastoreItem xmlns:ds="http://schemas.openxmlformats.org/officeDocument/2006/customXml" ds:itemID="{39092628-3105-48C2-9547-6CFB70FB25E7}"/>
</file>

<file path=customXml/itemProps3.xml><?xml version="1.0" encoding="utf-8"?>
<ds:datastoreItem xmlns:ds="http://schemas.openxmlformats.org/officeDocument/2006/customXml" ds:itemID="{3E7FB1C1-6561-416B-9861-D252ECD252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377</Words>
  <Application>Microsoft Macintosh PowerPoint</Application>
  <PresentationFormat>Custom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Omega (Ω)</vt:lpstr>
      <vt:lpstr>PowerPoint Presentation</vt:lpstr>
      <vt:lpstr>Theta (θ)</vt:lpstr>
      <vt:lpstr>PowerPoint Presentation</vt:lpstr>
      <vt:lpstr>PowerPoint Presentation</vt:lpstr>
      <vt:lpstr>PowerPoint Presentation</vt:lpstr>
      <vt:lpstr>PowerPoint Presentation</vt:lpstr>
      <vt:lpstr>Properties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265</cp:revision>
  <dcterms:created xsi:type="dcterms:W3CDTF">2017-01-09T07:30:06Z</dcterms:created>
  <dcterms:modified xsi:type="dcterms:W3CDTF">2020-09-03T04:21:09Z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