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2" r:id="rId3"/>
    <p:sldId id="276" r:id="rId4"/>
    <p:sldId id="277" r:id="rId5"/>
    <p:sldId id="278" r:id="rId6"/>
    <p:sldId id="293" r:id="rId7"/>
    <p:sldId id="294" r:id="rId8"/>
    <p:sldId id="295" r:id="rId9"/>
    <p:sldId id="284" r:id="rId10"/>
    <p:sldId id="296" r:id="rId11"/>
    <p:sldId id="297" r:id="rId12"/>
    <p:sldId id="285" r:id="rId13"/>
    <p:sldId id="286" r:id="rId14"/>
    <p:sldId id="287" r:id="rId15"/>
    <p:sldId id="288" r:id="rId16"/>
    <p:sldId id="289" r:id="rId17"/>
    <p:sldId id="275" r:id="rId18"/>
    <p:sldId id="290" r:id="rId19"/>
    <p:sldId id="29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29F21-C35A-4D7A-91B7-DACDC6C7671E}" type="datetimeFigureOut">
              <a:rPr lang="en-IN" smtClean="0"/>
              <a:t>09-09-2020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0635F-1D8A-42A6-AB98-07D497F56205}" type="slidenum">
              <a:rPr lang="en-IN" smtClean="0"/>
              <a:t>‹#›</a:t>
            </a:fld>
            <a:endParaRPr lang="en-IN"/>
          </a:p>
        </p:txBody>
      </p:sp>
    </p:spTree>
    <p:extLst>
      <p:ext uri="{BB962C8B-B14F-4D97-AF65-F5344CB8AC3E}">
        <p14:creationId xmlns:p14="http://schemas.microsoft.com/office/powerpoint/2010/main" val="306267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00635F-1D8A-42A6-AB98-07D497F56205}" type="slidenum">
              <a:rPr lang="en-IN" smtClean="0"/>
              <a:t>5</a:t>
            </a:fld>
            <a:endParaRPr lang="en-IN"/>
          </a:p>
        </p:txBody>
      </p:sp>
    </p:spTree>
    <p:extLst>
      <p:ext uri="{BB962C8B-B14F-4D97-AF65-F5344CB8AC3E}">
        <p14:creationId xmlns:p14="http://schemas.microsoft.com/office/powerpoint/2010/main" val="401937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6A41-2FE2-4CB6-853F-545DE4098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B42F05-7581-4C0D-9983-1BD11CECC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A47B74-7AFA-4422-BB11-C0D6D0DD98BE}"/>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F8C496AB-0905-47AE-9B87-28F4C735F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E3560-B7CA-4B4A-B561-86E70FEDC3ED}"/>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424671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06F-997F-4DCD-BD0A-53D472B517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CDE7D7-C0BA-472A-928F-FF952434F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C9F51-B6F1-45E8-A50E-04B324B480F0}"/>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83A17DCB-3EF6-448C-BA19-3E40C2A9F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2FD29-F5E7-42B3-98CF-5E726FD873DA}"/>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7950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4F116-C8C5-47FC-853E-5981CCEA2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5D8FD2-3CAE-40BD-A91E-723966135D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0000F-48D0-4746-A0A2-1EC2A4217755}"/>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14B6898D-2EB1-47ED-BEE5-768EA4D4B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74E86-AC69-4A50-8AE8-294261592E37}"/>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9392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B97D-0C2B-40F3-A94E-F6AE9E451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5BAC3B-A59B-42F4-A3F4-9E076B837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9D007-71AC-4CCF-B962-3E790AF95CAB}"/>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DA0394CE-216F-4526-A8D9-3100ECB52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8D983-9F1D-4DC6-8359-C9C2C9B6AC5E}"/>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89226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B165-64C8-4A63-85A4-890A0D53C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827DD7-0005-4BAC-9379-9E4AC30CB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853CB-1466-4D5F-BDA8-CA04AECE73A9}"/>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93D106F3-8BEE-4C55-BB50-3E079107D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315C2-4BEC-4AA6-A7CC-23486EC529A4}"/>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41914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5E1-280B-41B5-A971-20282190B6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591B9-3DEC-46FE-BC30-0B32958BA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F79EE-E87E-45AA-BE49-6795CB322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6C5BAC-ED5B-48BB-A427-0D0DD542158C}"/>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6" name="Footer Placeholder 5">
            <a:extLst>
              <a:ext uri="{FF2B5EF4-FFF2-40B4-BE49-F238E27FC236}">
                <a16:creationId xmlns:a16="http://schemas.microsoft.com/office/drawing/2014/main" id="{2B63E3F1-E0C0-4367-A476-1BDE68D91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B1B9C3-A7C4-431E-B74B-0C7F287EDE3D}"/>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96760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6BEC-004A-4865-B8FE-38956A32D5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A29A7D-1B0E-4556-8376-D142DB0E3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421B3-6CFD-424D-AD95-527745DA69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FBEE8F-E8F7-4C23-95CE-6BF4ACA47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67FC9-5A1F-4F9A-A7B3-FBB347BC59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59EA21-DFBB-47A1-970F-8CBB61464BA1}"/>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8" name="Footer Placeholder 7">
            <a:extLst>
              <a:ext uri="{FF2B5EF4-FFF2-40B4-BE49-F238E27FC236}">
                <a16:creationId xmlns:a16="http://schemas.microsoft.com/office/drawing/2014/main" id="{4B6FEFD9-0537-4B85-B135-531F2473C4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500910-6B90-4170-8A6B-6706116FD2CE}"/>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37973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D318-3038-4E2C-BA63-B9113FA005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A0EBB1-916F-4F56-BF26-A6CCD7A377A2}"/>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4" name="Footer Placeholder 3">
            <a:extLst>
              <a:ext uri="{FF2B5EF4-FFF2-40B4-BE49-F238E27FC236}">
                <a16:creationId xmlns:a16="http://schemas.microsoft.com/office/drawing/2014/main" id="{2E8DF01F-11D6-4D59-896A-AFF3E44B04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05EF18-ED66-4835-937A-D444CD6E6FF1}"/>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22526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C82E0-B290-47EE-95D5-897AD7D486A7}"/>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3" name="Footer Placeholder 2">
            <a:extLst>
              <a:ext uri="{FF2B5EF4-FFF2-40B4-BE49-F238E27FC236}">
                <a16:creationId xmlns:a16="http://schemas.microsoft.com/office/drawing/2014/main" id="{91A1975A-4E71-45F4-8B1D-21CEE2486F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668581-70DB-4A8A-9A3B-846FCE5BBF47}"/>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175800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0E22-547F-4A5E-889F-87E93FE0F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33051A-CA8B-47D5-9404-D787F602C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038216-D8D7-40C0-AC46-02F24C68D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43413-58B8-4026-B9E8-0B78DAEADA49}"/>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6" name="Footer Placeholder 5">
            <a:extLst>
              <a:ext uri="{FF2B5EF4-FFF2-40B4-BE49-F238E27FC236}">
                <a16:creationId xmlns:a16="http://schemas.microsoft.com/office/drawing/2014/main" id="{BFD25A08-EA6E-4F7A-8393-D6239044A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5CB6C-8C78-48E1-97AD-512C1D4DC56B}"/>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5873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95EB-A200-4FDB-B680-41F1118FE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6C194D-4DD2-4BF6-887B-082B2D405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5A96D-D104-4E7C-9C0F-8835B6B9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0907-4F0B-4DB0-98D7-707F748E8464}"/>
              </a:ext>
            </a:extLst>
          </p:cNvPr>
          <p:cNvSpPr>
            <a:spLocks noGrp="1"/>
          </p:cNvSpPr>
          <p:nvPr>
            <p:ph type="dt" sz="half" idx="10"/>
          </p:nvPr>
        </p:nvSpPr>
        <p:spPr/>
        <p:txBody>
          <a:bodyPr/>
          <a:lstStyle/>
          <a:p>
            <a:fld id="{8408797D-AE3B-4D7A-9723-57FB518375C2}" type="datetimeFigureOut">
              <a:rPr lang="en-IN" smtClean="0"/>
              <a:t>09-09-2020</a:t>
            </a:fld>
            <a:endParaRPr lang="en-IN"/>
          </a:p>
        </p:txBody>
      </p:sp>
      <p:sp>
        <p:nvSpPr>
          <p:cNvPr id="6" name="Footer Placeholder 5">
            <a:extLst>
              <a:ext uri="{FF2B5EF4-FFF2-40B4-BE49-F238E27FC236}">
                <a16:creationId xmlns:a16="http://schemas.microsoft.com/office/drawing/2014/main" id="{2E0C6346-5B01-4CEF-A8A8-140A9BD01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86319-763A-4427-9FC0-83532C29B9DB}"/>
              </a:ext>
            </a:extLst>
          </p:cNvPr>
          <p:cNvSpPr>
            <a:spLocks noGrp="1"/>
          </p:cNvSpPr>
          <p:nvPr>
            <p:ph type="sldNum" sz="quarter" idx="12"/>
          </p:nvPr>
        </p:nvSpPr>
        <p:spPr/>
        <p:txBody>
          <a:bodyPr/>
          <a:lstStyle/>
          <a:p>
            <a:fld id="{F304D313-9158-49F8-9395-A194D02EC44E}" type="slidenum">
              <a:rPr lang="en-IN" smtClean="0"/>
              <a:t>‹#›</a:t>
            </a:fld>
            <a:endParaRPr lang="en-IN"/>
          </a:p>
        </p:txBody>
      </p:sp>
    </p:spTree>
    <p:extLst>
      <p:ext uri="{BB962C8B-B14F-4D97-AF65-F5344CB8AC3E}">
        <p14:creationId xmlns:p14="http://schemas.microsoft.com/office/powerpoint/2010/main" val="6345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177CB-EE9F-45CA-B810-67EEFE806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DA76E-6C8A-4FDC-9848-BB0446ECD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8BF304-E284-48B3-858D-E9D7E9353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8797D-AE3B-4D7A-9723-57FB518375C2}" type="datetimeFigureOut">
              <a:rPr lang="en-IN" smtClean="0"/>
              <a:t>09-09-2020</a:t>
            </a:fld>
            <a:endParaRPr lang="en-IN"/>
          </a:p>
        </p:txBody>
      </p:sp>
      <p:sp>
        <p:nvSpPr>
          <p:cNvPr id="5" name="Footer Placeholder 4">
            <a:extLst>
              <a:ext uri="{FF2B5EF4-FFF2-40B4-BE49-F238E27FC236}">
                <a16:creationId xmlns:a16="http://schemas.microsoft.com/office/drawing/2014/main" id="{8E6D0AF8-792E-4A88-96BE-404895D63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902E74-4B2D-4126-BEFC-34C03686B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4D313-9158-49F8-9395-A194D02EC44E}" type="slidenum">
              <a:rPr lang="en-IN" smtClean="0"/>
              <a:t>‹#›</a:t>
            </a:fld>
            <a:endParaRPr lang="en-IN"/>
          </a:p>
        </p:txBody>
      </p:sp>
    </p:spTree>
    <p:extLst>
      <p:ext uri="{BB962C8B-B14F-4D97-AF65-F5344CB8AC3E}">
        <p14:creationId xmlns:p14="http://schemas.microsoft.com/office/powerpoint/2010/main" val="278812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956603" y="1913205"/>
            <a:ext cx="9711397" cy="4241409"/>
          </a:xfrm>
        </p:spPr>
        <p:txBody>
          <a:bodyPr>
            <a:normAutofit/>
          </a:bodyPr>
          <a:lstStyle/>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Overview of Quality Standards </a:t>
            </a:r>
          </a:p>
          <a:p>
            <a:pPr marL="342900" indent="-342900" algn="l">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SEI-CMM</a:t>
            </a:r>
          </a:p>
          <a:p>
            <a:pPr marL="342900" indent="-342900" algn="l">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ISO 9001</a:t>
            </a:r>
          </a:p>
          <a:p>
            <a:pPr marL="342900" indent="-342900" algn="l">
              <a:buFont typeface="Arial" panose="020B0604020202020204" pitchFamily="34" charset="0"/>
              <a:buChar char="•"/>
            </a:pP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530E-4FBA-41D7-95E1-F016ECE64B3E}"/>
              </a:ext>
            </a:extLst>
          </p:cNvPr>
          <p:cNvSpPr>
            <a:spLocks noGrp="1"/>
          </p:cNvSpPr>
          <p:nvPr>
            <p:ph type="title"/>
          </p:nvPr>
        </p:nvSpPr>
        <p:spPr>
          <a:xfrm>
            <a:off x="584461" y="365126"/>
            <a:ext cx="11208471" cy="775518"/>
          </a:xfrm>
        </p:spPr>
        <p:txBody>
          <a:bodyPr>
            <a:normAutofit fontScale="90000"/>
          </a:bodyPr>
          <a:lstStyle/>
          <a:p>
            <a:r>
              <a:rPr lang="en-US" b="1" dirty="0">
                <a:latin typeface="Times New Roman" panose="02020603050405020304" pitchFamily="18" charset="0"/>
                <a:cs typeface="Times New Roman" panose="02020603050405020304" pitchFamily="18" charset="0"/>
              </a:rPr>
              <a:t>International Organization for Standardization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7CD11-025A-4856-A5E3-ADCBD53F126F}"/>
              </a:ext>
            </a:extLst>
          </p:cNvPr>
          <p:cNvSpPr>
            <a:spLocks noGrp="1"/>
          </p:cNvSpPr>
          <p:nvPr>
            <p:ph idx="1"/>
          </p:nvPr>
        </p:nvSpPr>
        <p:spPr>
          <a:xfrm>
            <a:off x="584461" y="1282046"/>
            <a:ext cx="11208471" cy="5326144"/>
          </a:xfrm>
        </p:spPr>
        <p:txBody>
          <a:bodyPr/>
          <a:lstStyle/>
          <a:p>
            <a:pPr marL="0" indent="0" algn="just">
              <a:buNone/>
            </a:pPr>
            <a:r>
              <a:rPr lang="en-IN" dirty="0">
                <a:latin typeface="Times New Roman" panose="02020603050405020304" pitchFamily="18" charset="0"/>
                <a:cs typeface="Times New Roman" panose="02020603050405020304" pitchFamily="18" charset="0"/>
              </a:rPr>
              <a:t>ISO certification certifies that a management system, manufacturing process, service, or documentation procedure has all the requirements for standardization and quality assurance. ISO (International Organization for Standardization) is an independent, non-governmental, international organization that develops standards to ensure the quality, safety, and efficiency of products, services, and systems.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ISO certifications exist in many areas of industry, from energy management and social responsibility to medical devices and energy management. ISO standards are in place to ensure consistency. Each certification has separate standards and criteria and is classified numerically. For instance, the ISO certification we currently hold at Mead Metals is ISO 9001:2015</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67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C6109-D4F7-4E2A-BDCD-2C91797365E0}"/>
              </a:ext>
            </a:extLst>
          </p:cNvPr>
          <p:cNvSpPr>
            <a:spLocks noGrp="1"/>
          </p:cNvSpPr>
          <p:nvPr>
            <p:ph idx="1"/>
          </p:nvPr>
        </p:nvSpPr>
        <p:spPr>
          <a:xfrm>
            <a:off x="414779" y="452487"/>
            <a:ext cx="11170763" cy="6306532"/>
          </a:xfrm>
        </p:spPr>
        <p:txBody>
          <a:bodyPr>
            <a:normAutofit fontScale="77500" lnSpcReduction="20000"/>
          </a:bodyPr>
          <a:lstStyle/>
          <a:p>
            <a:pPr marL="0" indent="0">
              <a:buNone/>
            </a:pPr>
            <a:r>
              <a:rPr lang="en-IN" b="1" dirty="0"/>
              <a:t>ISO 9001 Definition</a:t>
            </a:r>
          </a:p>
          <a:p>
            <a:pPr marL="0" indent="0">
              <a:buNone/>
            </a:pPr>
            <a:r>
              <a:rPr lang="en-IN" dirty="0"/>
              <a:t>The certification ISO 9001:2008 includes three components: ISO, 9001, and 2015. Here's what each component represents:</a:t>
            </a:r>
          </a:p>
          <a:p>
            <a:pPr marL="0" indent="0">
              <a:buNone/>
            </a:pPr>
            <a:endParaRPr lang="en-IN" dirty="0"/>
          </a:p>
          <a:p>
            <a:pPr marL="0" indent="0">
              <a:buNone/>
            </a:pPr>
            <a:r>
              <a:rPr lang="en-IN" b="1" dirty="0"/>
              <a:t>ISO</a:t>
            </a:r>
          </a:p>
          <a:p>
            <a:pPr marL="0" indent="0" algn="just">
              <a:buNone/>
            </a:pPr>
            <a:r>
              <a:rPr lang="en-IN" dirty="0"/>
              <a:t>As mentioned above, ISO refers to the International Organization for Standardization. This organization develops the standards, and it does in order to certify businesses or organizations. Certification is handled third-party and tested annually. </a:t>
            </a:r>
          </a:p>
          <a:p>
            <a:pPr marL="0" indent="0">
              <a:buNone/>
            </a:pPr>
            <a:endParaRPr lang="en-IN" dirty="0"/>
          </a:p>
          <a:p>
            <a:pPr marL="0" indent="0">
              <a:buNone/>
            </a:pPr>
            <a:r>
              <a:rPr lang="en-IN" b="1" dirty="0"/>
              <a:t>9001</a:t>
            </a:r>
          </a:p>
          <a:p>
            <a:pPr marL="0" indent="0" algn="just">
              <a:buNone/>
            </a:pPr>
            <a:r>
              <a:rPr lang="en-IN" dirty="0"/>
              <a:t>The number appearing after ISO classifies the standard. All standards within the ISO 9000 family refer to quality management. ISO 9001 is among ISO's best-known standards, and it defines the criteria for meeting a number of quality management principles. It helps businesses and organizations be more efficient and improve customer satisfaction. </a:t>
            </a:r>
          </a:p>
          <a:p>
            <a:pPr marL="0" indent="0" algn="just">
              <a:buNone/>
            </a:pPr>
            <a:endParaRPr lang="en-IN" dirty="0"/>
          </a:p>
          <a:p>
            <a:pPr marL="0" indent="0">
              <a:buNone/>
            </a:pPr>
            <a:r>
              <a:rPr lang="en-IN" b="1" dirty="0"/>
              <a:t>2015</a:t>
            </a:r>
          </a:p>
          <a:p>
            <a:pPr marL="0" indent="0" algn="just">
              <a:buNone/>
            </a:pPr>
            <a:r>
              <a:rPr lang="en-IN" dirty="0"/>
              <a:t>The final number in an ISO certification refers to the version of the standard that's being met and is represented by the calendar year those standards were launched. 2015 is the fifth edition of ISO 9001. It was launched in September 2015, and Mead Metals has updated its processes to meet the specifications of this newest version. </a:t>
            </a:r>
          </a:p>
        </p:txBody>
      </p:sp>
    </p:spTree>
    <p:extLst>
      <p:ext uri="{BB962C8B-B14F-4D97-AF65-F5344CB8AC3E}">
        <p14:creationId xmlns:p14="http://schemas.microsoft.com/office/powerpoint/2010/main" val="10444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5FD-C3A0-458F-908D-158FF114366E}"/>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1E97652-2280-4322-8112-3D2A0612A9E1}"/>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20AF5D36-65AD-4F81-B3F3-B95CB6DC64B6}"/>
              </a:ext>
            </a:extLst>
          </p:cNvPr>
          <p:cNvPicPr>
            <a:picLocks noChangeAspect="1"/>
          </p:cNvPicPr>
          <p:nvPr/>
        </p:nvPicPr>
        <p:blipFill>
          <a:blip r:embed="rId2"/>
          <a:stretch>
            <a:fillRect/>
          </a:stretch>
        </p:blipFill>
        <p:spPr>
          <a:xfrm>
            <a:off x="731521" y="647114"/>
            <a:ext cx="10199076" cy="5496952"/>
          </a:xfrm>
          <a:prstGeom prst="rect">
            <a:avLst/>
          </a:prstGeom>
        </p:spPr>
      </p:pic>
    </p:spTree>
    <p:extLst>
      <p:ext uri="{BB962C8B-B14F-4D97-AF65-F5344CB8AC3E}">
        <p14:creationId xmlns:p14="http://schemas.microsoft.com/office/powerpoint/2010/main" val="25420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76F7-5974-4C03-9AF1-34AEBC63F847}"/>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00DE77CC-4806-48C5-9075-93201A57D1A4}"/>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8A8768A4-60CA-4E49-9544-83FDB2BE1222}"/>
              </a:ext>
            </a:extLst>
          </p:cNvPr>
          <p:cNvPicPr>
            <a:picLocks noChangeAspect="1"/>
          </p:cNvPicPr>
          <p:nvPr/>
        </p:nvPicPr>
        <p:blipFill>
          <a:blip r:embed="rId2"/>
          <a:stretch>
            <a:fillRect/>
          </a:stretch>
        </p:blipFill>
        <p:spPr>
          <a:xfrm>
            <a:off x="1294227" y="735035"/>
            <a:ext cx="10367889" cy="5169879"/>
          </a:xfrm>
          <a:prstGeom prst="rect">
            <a:avLst/>
          </a:prstGeom>
        </p:spPr>
      </p:pic>
    </p:spTree>
    <p:extLst>
      <p:ext uri="{BB962C8B-B14F-4D97-AF65-F5344CB8AC3E}">
        <p14:creationId xmlns:p14="http://schemas.microsoft.com/office/powerpoint/2010/main" val="2290870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7BDBB-2D7F-498D-ABB0-2683ADC32593}"/>
              </a:ext>
            </a:extLst>
          </p:cNvPr>
          <p:cNvPicPr>
            <a:picLocks noChangeAspect="1"/>
          </p:cNvPicPr>
          <p:nvPr/>
        </p:nvPicPr>
        <p:blipFill>
          <a:blip r:embed="rId2"/>
          <a:stretch>
            <a:fillRect/>
          </a:stretch>
        </p:blipFill>
        <p:spPr>
          <a:xfrm>
            <a:off x="1167618" y="618978"/>
            <a:ext cx="9889587" cy="5486399"/>
          </a:xfrm>
          <a:prstGeom prst="rect">
            <a:avLst/>
          </a:prstGeom>
        </p:spPr>
      </p:pic>
      <p:sp>
        <p:nvSpPr>
          <p:cNvPr id="2" name="Title 1">
            <a:extLst>
              <a:ext uri="{FF2B5EF4-FFF2-40B4-BE49-F238E27FC236}">
                <a16:creationId xmlns:a16="http://schemas.microsoft.com/office/drawing/2014/main" id="{02E77F37-3BCA-4DDB-B90D-500406BE9FE8}"/>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541BCBA9-7941-427A-8BA6-C84E4EB4B6AB}"/>
              </a:ext>
            </a:extLst>
          </p:cNvPr>
          <p:cNvSpPr>
            <a:spLocks noGrp="1"/>
          </p:cNvSpPr>
          <p:nvPr>
            <p:ph type="subTitle" idx="1"/>
          </p:nvPr>
        </p:nvSpPr>
        <p:spPr>
          <a:xfrm>
            <a:off x="1524000" y="6812280"/>
            <a:ext cx="9144000" cy="45720"/>
          </a:xfrm>
        </p:spPr>
        <p:txBody>
          <a:bodyPr>
            <a:normAutofit fontScale="25000" lnSpcReduction="20000"/>
          </a:bodyPr>
          <a:lstStyle/>
          <a:p>
            <a:endParaRPr lang="en-IN" dirty="0"/>
          </a:p>
        </p:txBody>
      </p:sp>
    </p:spTree>
    <p:extLst>
      <p:ext uri="{BB962C8B-B14F-4D97-AF65-F5344CB8AC3E}">
        <p14:creationId xmlns:p14="http://schemas.microsoft.com/office/powerpoint/2010/main" val="343498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EFAF-6707-4645-869A-5CA65A9BB893}"/>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CA29EC70-09D8-4412-A494-9C7DB0C025F6}"/>
              </a:ext>
            </a:extLst>
          </p:cNvPr>
          <p:cNvSpPr>
            <a:spLocks noGrp="1"/>
          </p:cNvSpPr>
          <p:nvPr>
            <p:ph type="subTitle" idx="1"/>
          </p:nvPr>
        </p:nvSpPr>
        <p:spPr>
          <a:xfrm>
            <a:off x="1524000" y="6812280"/>
            <a:ext cx="9144000" cy="45720"/>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BB4C9408-0F52-499D-BBD0-5FCC76355B01}"/>
              </a:ext>
            </a:extLst>
          </p:cNvPr>
          <p:cNvPicPr>
            <a:picLocks noChangeAspect="1"/>
          </p:cNvPicPr>
          <p:nvPr/>
        </p:nvPicPr>
        <p:blipFill>
          <a:blip r:embed="rId2"/>
          <a:stretch>
            <a:fillRect/>
          </a:stretch>
        </p:blipFill>
        <p:spPr>
          <a:xfrm>
            <a:off x="1012874" y="805374"/>
            <a:ext cx="10438228" cy="5525087"/>
          </a:xfrm>
          <a:prstGeom prst="rect">
            <a:avLst/>
          </a:prstGeom>
        </p:spPr>
      </p:pic>
    </p:spTree>
    <p:extLst>
      <p:ext uri="{BB962C8B-B14F-4D97-AF65-F5344CB8AC3E}">
        <p14:creationId xmlns:p14="http://schemas.microsoft.com/office/powerpoint/2010/main" val="76842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28CC-46E5-4ACB-8EC7-787B1543852D}"/>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DB92574F-E796-4FB4-A6C0-006B224592D0}"/>
              </a:ext>
            </a:extLst>
          </p:cNvPr>
          <p:cNvSpPr>
            <a:spLocks noGrp="1"/>
          </p:cNvSpPr>
          <p:nvPr>
            <p:ph type="subTitle" idx="1"/>
          </p:nvPr>
        </p:nvSpPr>
        <p:spPr>
          <a:xfrm>
            <a:off x="1524000" y="6812280"/>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8676BEA9-B148-48F0-8517-E4CD1403069A}"/>
              </a:ext>
            </a:extLst>
          </p:cNvPr>
          <p:cNvPicPr>
            <a:picLocks noChangeAspect="1"/>
          </p:cNvPicPr>
          <p:nvPr/>
        </p:nvPicPr>
        <p:blipFill>
          <a:blip r:embed="rId2"/>
          <a:stretch>
            <a:fillRect/>
          </a:stretch>
        </p:blipFill>
        <p:spPr>
          <a:xfrm>
            <a:off x="886265" y="703385"/>
            <a:ext cx="10564837" cy="5570806"/>
          </a:xfrm>
          <a:prstGeom prst="rect">
            <a:avLst/>
          </a:prstGeom>
        </p:spPr>
      </p:pic>
    </p:spTree>
    <p:extLst>
      <p:ext uri="{BB962C8B-B14F-4D97-AF65-F5344CB8AC3E}">
        <p14:creationId xmlns:p14="http://schemas.microsoft.com/office/powerpoint/2010/main" val="120803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196949"/>
            <a:ext cx="9144000" cy="703383"/>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829993" y="900332"/>
            <a:ext cx="10550769" cy="5957667"/>
          </a:xfrm>
        </p:spPr>
        <p:txBody>
          <a:bodyPr>
            <a:noAutofit/>
          </a:bodyPr>
          <a:lstStyle/>
          <a:p>
            <a:pPr algn="l"/>
            <a:r>
              <a:rPr lang="en-US" dirty="0">
                <a:latin typeface="Times New Roman" panose="02020603050405020304" pitchFamily="18" charset="0"/>
                <a:cs typeface="Times New Roman" panose="02020603050405020304" pitchFamily="18" charset="0"/>
              </a:rPr>
              <a:t>Q-1. </a:t>
            </a:r>
            <a:r>
              <a:rPr lang="en-IN" b="0" i="0" u="none" strike="noStrike" baseline="0" dirty="0">
                <a:latin typeface="Times New Roman" panose="02020603050405020304" pitchFamily="18" charset="0"/>
                <a:cs typeface="Times New Roman" panose="02020603050405020304" pitchFamily="18" charset="0"/>
              </a:rPr>
              <a:t>CMM level 1 has</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6 KPAs </a:t>
            </a:r>
          </a:p>
          <a:p>
            <a:pPr marL="342900" indent="-342900" algn="l">
              <a:buAutoNum type="alphaLcParenBoth"/>
            </a:pPr>
            <a:r>
              <a:rPr lang="en-IN" dirty="0">
                <a:latin typeface="Times New Roman" panose="02020603050405020304" pitchFamily="18" charset="0"/>
                <a:cs typeface="Times New Roman" panose="02020603050405020304" pitchFamily="18" charset="0"/>
              </a:rPr>
              <a:t>3</a:t>
            </a:r>
            <a:r>
              <a:rPr lang="en-IN" b="0" i="0" u="none" strike="noStrike" baseline="0" dirty="0">
                <a:latin typeface="Times New Roman" panose="02020603050405020304" pitchFamily="18" charset="0"/>
                <a:cs typeface="Times New Roman" panose="02020603050405020304" pitchFamily="18" charset="0"/>
              </a:rPr>
              <a:t> KPAs</a:t>
            </a:r>
          </a:p>
          <a:p>
            <a:pPr algn="l"/>
            <a:r>
              <a:rPr lang="en-US" b="0" i="0" u="none" strike="noStrike" baseline="0" dirty="0">
                <a:latin typeface="Times New Roman" panose="02020603050405020304" pitchFamily="18" charset="0"/>
                <a:cs typeface="Times New Roman" panose="02020603050405020304" pitchFamily="18" charset="0"/>
              </a:rPr>
              <a:t>(c) 0 KPAs </a:t>
            </a:r>
          </a:p>
          <a:p>
            <a:pPr algn="l"/>
            <a:r>
              <a:rPr lang="en-US" b="0" i="0" u="none" strike="noStrike" baseline="0" dirty="0">
                <a:latin typeface="Times New Roman" panose="02020603050405020304" pitchFamily="18" charset="0"/>
                <a:cs typeface="Times New Roman" panose="02020603050405020304" pitchFamily="18" charset="0"/>
              </a:rPr>
              <a:t>(d) None of the above</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Q-2. </a:t>
            </a:r>
            <a:r>
              <a:rPr lang="en-US" b="0" i="0" u="none" strike="noStrike" baseline="0" dirty="0">
                <a:latin typeface="Times New Roman" panose="02020603050405020304" pitchFamily="18" charset="0"/>
                <a:cs typeface="Times New Roman" panose="02020603050405020304" pitchFamily="18" charset="0"/>
              </a:rPr>
              <a:t>CMM model is a technique to</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Improve the software process </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Automatically develop the software</a:t>
            </a:r>
          </a:p>
          <a:p>
            <a:pPr algn="l"/>
            <a:r>
              <a:rPr lang="en-US" b="0" i="0" u="none" strike="noStrike" baseline="0" dirty="0">
                <a:latin typeface="Times New Roman" panose="02020603050405020304" pitchFamily="18" charset="0"/>
                <a:cs typeface="Times New Roman" panose="02020603050405020304" pitchFamily="18" charset="0"/>
              </a:rPr>
              <a:t>(c) Test the software </a:t>
            </a:r>
          </a:p>
          <a:p>
            <a:pPr algn="l"/>
            <a:r>
              <a:rPr lang="en-US" b="0" i="0" u="none" strike="noStrike" baseline="0" dirty="0">
                <a:latin typeface="Times New Roman" panose="02020603050405020304" pitchFamily="18" charset="0"/>
                <a:cs typeface="Times New Roman" panose="02020603050405020304" pitchFamily="18" charset="0"/>
              </a:rPr>
              <a:t>(d) All of the above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3215-4ED5-40DD-96DF-AB1C10676623}"/>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ED6468A7-7A93-4250-8C98-91A6B66C6AA6}"/>
              </a:ext>
            </a:extLst>
          </p:cNvPr>
          <p:cNvSpPr>
            <a:spLocks noGrp="1"/>
          </p:cNvSpPr>
          <p:nvPr>
            <p:ph type="subTitle" idx="1"/>
          </p:nvPr>
        </p:nvSpPr>
        <p:spPr>
          <a:xfrm>
            <a:off x="815925" y="692833"/>
            <a:ext cx="10311619" cy="5394962"/>
          </a:xfrm>
        </p:spPr>
        <p:txBody>
          <a:bodyPr>
            <a:normAutofit/>
          </a:bodyPr>
          <a:lstStyle/>
          <a:p>
            <a:pPr algn="l"/>
            <a:r>
              <a:rPr lang="en-US" dirty="0">
                <a:latin typeface="Times New Roman" panose="02020603050405020304" pitchFamily="18" charset="0"/>
                <a:cs typeface="Times New Roman" panose="02020603050405020304" pitchFamily="18" charset="0"/>
              </a:rPr>
              <a:t>Q-3. </a:t>
            </a:r>
            <a:r>
              <a:rPr lang="en-US" b="0" i="0" u="none" strike="noStrike" baseline="0" dirty="0">
                <a:latin typeface="Times New Roman" panose="02020603050405020304" pitchFamily="18" charset="0"/>
                <a:cs typeface="Times New Roman" panose="02020603050405020304" pitchFamily="18" charset="0"/>
              </a:rPr>
              <a:t>Total number of maturing levels in CMM are</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1 </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3</a:t>
            </a:r>
          </a:p>
          <a:p>
            <a:pPr algn="l"/>
            <a:r>
              <a:rPr lang="en-IN" b="0" i="0" u="none" strike="noStrike" baseline="0" dirty="0">
                <a:latin typeface="Times New Roman" panose="02020603050405020304" pitchFamily="18" charset="0"/>
                <a:cs typeface="Times New Roman" panose="02020603050405020304" pitchFamily="18" charset="0"/>
              </a:rPr>
              <a:t>(c) 5 </a:t>
            </a:r>
          </a:p>
          <a:p>
            <a:pPr algn="l"/>
            <a:r>
              <a:rPr lang="en-IN" b="0" i="0" u="none" strike="noStrike" baseline="0" dirty="0">
                <a:latin typeface="Times New Roman" panose="02020603050405020304" pitchFamily="18" charset="0"/>
                <a:cs typeface="Times New Roman" panose="02020603050405020304" pitchFamily="18" charset="0"/>
              </a:rPr>
              <a:t>(d) 7</a:t>
            </a:r>
            <a:endParaRPr lang="en-IN"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Q-4. </a:t>
            </a:r>
            <a:r>
              <a:rPr lang="en-IN" b="0" i="0" u="none" strike="noStrike" baseline="0" dirty="0">
                <a:latin typeface="Times New Roman" panose="02020603050405020304" pitchFamily="18" charset="0"/>
                <a:cs typeface="Times New Roman" panose="02020603050405020304" pitchFamily="18" charset="0"/>
              </a:rPr>
              <a:t>CMM stands for</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Capacity maturity model </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Capability maturity model</a:t>
            </a:r>
          </a:p>
          <a:p>
            <a:pPr algn="l"/>
            <a:r>
              <a:rPr lang="en-IN" b="0" i="0" u="none" strike="noStrike" baseline="0" dirty="0">
                <a:latin typeface="Times New Roman" panose="02020603050405020304" pitchFamily="18" charset="0"/>
                <a:cs typeface="Times New Roman" panose="02020603050405020304" pitchFamily="18" charset="0"/>
              </a:rPr>
              <a:t>(c) Cost management model </a:t>
            </a:r>
          </a:p>
          <a:p>
            <a:pPr algn="l"/>
            <a:r>
              <a:rPr lang="en-IN" b="0" i="0" u="none" strike="noStrike" baseline="0" dirty="0">
                <a:latin typeface="Times New Roman" panose="02020603050405020304" pitchFamily="18" charset="0"/>
                <a:cs typeface="Times New Roman" panose="02020603050405020304" pitchFamily="18" charset="0"/>
              </a:rPr>
              <a:t>(d) Comprehensive maintenance model</a:t>
            </a:r>
          </a:p>
          <a:p>
            <a:pPr algn="l"/>
            <a:endParaRPr lang="en-IN" dirty="0"/>
          </a:p>
        </p:txBody>
      </p:sp>
    </p:spTree>
    <p:extLst>
      <p:ext uri="{BB962C8B-B14F-4D97-AF65-F5344CB8AC3E}">
        <p14:creationId xmlns:p14="http://schemas.microsoft.com/office/powerpoint/2010/main" val="107740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D92E-B3C5-42C4-BF33-E5E3B48382CE}"/>
              </a:ext>
            </a:extLst>
          </p:cNvPr>
          <p:cNvSpPr>
            <a:spLocks noGrp="1"/>
          </p:cNvSpPr>
          <p:nvPr>
            <p:ph type="ctrTitle"/>
          </p:nvPr>
        </p:nvSpPr>
        <p:spPr>
          <a:xfrm flipV="1">
            <a:off x="1524000" y="-144193"/>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622E5B76-4D75-4CC0-89B7-FE66A5CAADE7}"/>
              </a:ext>
            </a:extLst>
          </p:cNvPr>
          <p:cNvSpPr>
            <a:spLocks noGrp="1"/>
          </p:cNvSpPr>
          <p:nvPr>
            <p:ph type="subTitle" idx="1"/>
          </p:nvPr>
        </p:nvSpPr>
        <p:spPr>
          <a:xfrm>
            <a:off x="1083212" y="974187"/>
            <a:ext cx="10269416" cy="4930728"/>
          </a:xfrm>
        </p:spPr>
        <p:txBody>
          <a:bodyPr>
            <a:normAutofit/>
          </a:bodyPr>
          <a:lstStyle/>
          <a:p>
            <a:pPr algn="l"/>
            <a:r>
              <a:rPr lang="en-IN" sz="2400" dirty="0">
                <a:latin typeface="Times-Roman"/>
              </a:rPr>
              <a:t>Q-5. </a:t>
            </a:r>
            <a:r>
              <a:rPr lang="en-US" sz="2400" b="0" i="0" u="none" strike="noStrike" baseline="0" dirty="0">
                <a:latin typeface="Times-Roman"/>
              </a:rPr>
              <a:t>The number of clauses used in ISO 9001 are</a:t>
            </a:r>
          </a:p>
          <a:p>
            <a:pPr marL="342900" indent="-342900" algn="l">
              <a:buAutoNum type="alphaLcParenBoth"/>
            </a:pPr>
            <a:r>
              <a:rPr lang="en-IN" sz="2400" b="0" i="0" u="none" strike="noStrike" baseline="0" dirty="0">
                <a:latin typeface="Times-Roman"/>
              </a:rPr>
              <a:t>15 </a:t>
            </a:r>
          </a:p>
          <a:p>
            <a:pPr marL="342900" indent="-342900" algn="l">
              <a:buAutoNum type="alphaLcParenBoth"/>
            </a:pPr>
            <a:r>
              <a:rPr lang="en-IN" sz="2400" b="0" i="0" u="none" strike="noStrike" baseline="0" dirty="0">
                <a:latin typeface="Times-Roman"/>
              </a:rPr>
              <a:t>25</a:t>
            </a:r>
          </a:p>
          <a:p>
            <a:pPr algn="l"/>
            <a:r>
              <a:rPr lang="en-IN" sz="2400" b="0" i="0" u="none" strike="noStrike" baseline="0" dirty="0">
                <a:latin typeface="Times-Roman"/>
              </a:rPr>
              <a:t>(c) 20 </a:t>
            </a:r>
          </a:p>
          <a:p>
            <a:pPr algn="l"/>
            <a:r>
              <a:rPr lang="en-IN" sz="2400" b="0" i="0" u="none" strike="noStrike" baseline="0" dirty="0">
                <a:latin typeface="Times-Roman"/>
              </a:rPr>
              <a:t>(d) 10</a:t>
            </a:r>
            <a:endParaRPr lang="en-IN" dirty="0"/>
          </a:p>
        </p:txBody>
      </p:sp>
    </p:spTree>
    <p:extLst>
      <p:ext uri="{BB962C8B-B14F-4D97-AF65-F5344CB8AC3E}">
        <p14:creationId xmlns:p14="http://schemas.microsoft.com/office/powerpoint/2010/main" val="364921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C78B-D930-4443-B6AB-AF5D66B7E625}"/>
              </a:ext>
            </a:extLst>
          </p:cNvPr>
          <p:cNvSpPr>
            <a:spLocks noGrp="1"/>
          </p:cNvSpPr>
          <p:nvPr>
            <p:ph type="title"/>
          </p:nvPr>
        </p:nvSpPr>
        <p:spPr>
          <a:xfrm>
            <a:off x="630811" y="110601"/>
            <a:ext cx="10515600" cy="747237"/>
          </a:xfrm>
        </p:spPr>
        <p:txBody>
          <a:bodyPr>
            <a:normAutofit/>
          </a:bodyPr>
          <a:lstStyle/>
          <a:p>
            <a:r>
              <a:rPr lang="en-IN" b="1" dirty="0">
                <a:latin typeface="Times New Roman" panose="02020603050405020304" pitchFamily="18" charset="0"/>
                <a:cs typeface="Times New Roman" panose="02020603050405020304" pitchFamily="18" charset="0"/>
              </a:rPr>
              <a:t>What is Capability Maturity Model?</a:t>
            </a:r>
          </a:p>
        </p:txBody>
      </p:sp>
      <p:sp>
        <p:nvSpPr>
          <p:cNvPr id="3" name="Content Placeholder 2">
            <a:extLst>
              <a:ext uri="{FF2B5EF4-FFF2-40B4-BE49-F238E27FC236}">
                <a16:creationId xmlns:a16="http://schemas.microsoft.com/office/drawing/2014/main" id="{BC39296A-7B7B-4099-B6C2-C86185F3EC40}"/>
              </a:ext>
            </a:extLst>
          </p:cNvPr>
          <p:cNvSpPr>
            <a:spLocks noGrp="1"/>
          </p:cNvSpPr>
          <p:nvPr>
            <p:ph idx="1"/>
          </p:nvPr>
        </p:nvSpPr>
        <p:spPr>
          <a:xfrm>
            <a:off x="630811" y="1112362"/>
            <a:ext cx="10722989" cy="5476973"/>
          </a:xfrm>
        </p:spPr>
        <p:txBody>
          <a:bodyPr>
            <a:normAutofit/>
          </a:bodyPr>
          <a:lstStyle/>
          <a:p>
            <a:pPr marL="0" indent="0" algn="just">
              <a:buNone/>
            </a:pPr>
            <a:r>
              <a:rPr lang="en-IN" sz="2400" dirty="0"/>
              <a:t>The Software Engineering Institute (SEI) Capability Maturity Model (CMM) specifies an increasing series of levels of a software development organization. The higher the level, the better the software development process, hence reaching each level is an expensive and time-consuming process.</a:t>
            </a:r>
          </a:p>
        </p:txBody>
      </p:sp>
      <p:pic>
        <p:nvPicPr>
          <p:cNvPr id="4" name="Picture 3">
            <a:extLst>
              <a:ext uri="{FF2B5EF4-FFF2-40B4-BE49-F238E27FC236}">
                <a16:creationId xmlns:a16="http://schemas.microsoft.com/office/drawing/2014/main" id="{F3785245-9474-4E31-9CBD-6BBC0774AF17}"/>
              </a:ext>
            </a:extLst>
          </p:cNvPr>
          <p:cNvPicPr>
            <a:picLocks noChangeAspect="1"/>
          </p:cNvPicPr>
          <p:nvPr/>
        </p:nvPicPr>
        <p:blipFill>
          <a:blip r:embed="rId2"/>
          <a:stretch>
            <a:fillRect/>
          </a:stretch>
        </p:blipFill>
        <p:spPr>
          <a:xfrm>
            <a:off x="1555423" y="2658358"/>
            <a:ext cx="9351389" cy="3930977"/>
          </a:xfrm>
          <a:prstGeom prst="rect">
            <a:avLst/>
          </a:prstGeom>
        </p:spPr>
      </p:pic>
    </p:spTree>
    <p:extLst>
      <p:ext uri="{BB962C8B-B14F-4D97-AF65-F5344CB8AC3E}">
        <p14:creationId xmlns:p14="http://schemas.microsoft.com/office/powerpoint/2010/main" val="246153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5EB344-C519-47EE-8AB8-04E31A7799B4}"/>
              </a:ext>
            </a:extLst>
          </p:cNvPr>
          <p:cNvPicPr>
            <a:picLocks noChangeAspect="1"/>
          </p:cNvPicPr>
          <p:nvPr/>
        </p:nvPicPr>
        <p:blipFill>
          <a:blip r:embed="rId2"/>
          <a:stretch>
            <a:fillRect/>
          </a:stretch>
        </p:blipFill>
        <p:spPr>
          <a:xfrm>
            <a:off x="1139482" y="429063"/>
            <a:ext cx="9833317" cy="5282420"/>
          </a:xfrm>
          <a:prstGeom prst="rect">
            <a:avLst/>
          </a:prstGeom>
        </p:spPr>
      </p:pic>
      <p:sp>
        <p:nvSpPr>
          <p:cNvPr id="2" name="Title 1">
            <a:extLst>
              <a:ext uri="{FF2B5EF4-FFF2-40B4-BE49-F238E27FC236}">
                <a16:creationId xmlns:a16="http://schemas.microsoft.com/office/drawing/2014/main" id="{BBCCB315-663C-426D-9460-65075EED9D95}"/>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33568198-77E3-4261-AEEA-9D1813947377}"/>
              </a:ext>
            </a:extLst>
          </p:cNvPr>
          <p:cNvSpPr>
            <a:spLocks noGrp="1"/>
          </p:cNvSpPr>
          <p:nvPr>
            <p:ph type="subTitle" idx="1"/>
          </p:nvPr>
        </p:nvSpPr>
        <p:spPr>
          <a:xfrm>
            <a:off x="1524000" y="5711483"/>
            <a:ext cx="9144000" cy="717454"/>
          </a:xfrm>
        </p:spPr>
        <p:txBody>
          <a:bodyPr>
            <a:normAutofit/>
          </a:bodyPr>
          <a:lstStyle/>
          <a:p>
            <a:r>
              <a:rPr lang="en-US" sz="2000" dirty="0">
                <a:latin typeface="Times New Roman" panose="02020603050405020304" pitchFamily="18" charset="0"/>
                <a:cs typeface="Times New Roman" panose="02020603050405020304" pitchFamily="18" charset="0"/>
              </a:rPr>
              <a:t>Figure: Maturity levels of CMM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91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267C-9373-4FA1-9953-AD46E5CE5B8D}"/>
              </a:ext>
            </a:extLst>
          </p:cNvPr>
          <p:cNvSpPr>
            <a:spLocks noGrp="1"/>
          </p:cNvSpPr>
          <p:nvPr>
            <p:ph type="ctrTitle"/>
          </p:nvPr>
        </p:nvSpPr>
        <p:spPr>
          <a:xfrm>
            <a:off x="1524000" y="6724356"/>
            <a:ext cx="9144000" cy="133643"/>
          </a:xfrm>
        </p:spPr>
        <p:txBody>
          <a:bodyPr>
            <a:normAutofit fontScale="90000"/>
          </a:bodyPr>
          <a:lstStyle/>
          <a:p>
            <a:endParaRPr lang="en-IN" dirty="0"/>
          </a:p>
        </p:txBody>
      </p:sp>
      <p:sp>
        <p:nvSpPr>
          <p:cNvPr id="3" name="Subtitle 2">
            <a:extLst>
              <a:ext uri="{FF2B5EF4-FFF2-40B4-BE49-F238E27FC236}">
                <a16:creationId xmlns:a16="http://schemas.microsoft.com/office/drawing/2014/main" id="{AA829A8A-B614-481E-9ABA-69325B70A25B}"/>
              </a:ext>
            </a:extLst>
          </p:cNvPr>
          <p:cNvSpPr>
            <a:spLocks noGrp="1"/>
          </p:cNvSpPr>
          <p:nvPr>
            <p:ph type="subTitle" idx="1"/>
          </p:nvPr>
        </p:nvSpPr>
        <p:spPr>
          <a:xfrm>
            <a:off x="703385" y="956603"/>
            <a:ext cx="10170941" cy="4501662"/>
          </a:xfrm>
        </p:spPr>
        <p:txBody>
          <a:bodyPr>
            <a:normAutofit/>
          </a:bodyPr>
          <a:lstStyle/>
          <a:p>
            <a:pPr algn="l"/>
            <a:r>
              <a:rPr lang="en-IN" sz="2800" b="0" i="0" u="none" strike="noStrike" baseline="0" dirty="0">
                <a:solidFill>
                  <a:srgbClr val="CD3300"/>
                </a:solidFill>
                <a:latin typeface="Times New Roman" panose="02020603050405020304" pitchFamily="18" charset="0"/>
                <a:cs typeface="Times New Roman" panose="02020603050405020304" pitchFamily="18" charset="0"/>
              </a:rPr>
              <a:t>Maturity Levels:</a:t>
            </a:r>
          </a:p>
          <a:p>
            <a:pPr marL="342900" indent="-342900" algn="l">
              <a:buFont typeface="Arial" panose="020B0604020202020204" pitchFamily="34" charset="0"/>
              <a:buChar char="•"/>
            </a:pPr>
            <a:r>
              <a:rPr lang="en-IN" sz="2800" b="0" i="0" u="none" strike="noStrike" baseline="0" dirty="0">
                <a:solidFill>
                  <a:srgbClr val="003366"/>
                </a:solidFill>
                <a:latin typeface="Times New Roman" panose="02020603050405020304" pitchFamily="18" charset="0"/>
                <a:cs typeface="Times New Roman" panose="02020603050405020304" pitchFamily="18" charset="0"/>
              </a:rPr>
              <a:t>Initial (Maturity Level 1)</a:t>
            </a:r>
          </a:p>
          <a:p>
            <a:pPr marL="342900" indent="-342900" algn="l">
              <a:buFont typeface="Arial" panose="020B0604020202020204" pitchFamily="34" charset="0"/>
              <a:buChar char="•"/>
            </a:pPr>
            <a:r>
              <a:rPr lang="en-IN" sz="2800" b="0" i="0" u="none" strike="noStrike" baseline="0" dirty="0">
                <a:solidFill>
                  <a:srgbClr val="9A6633"/>
                </a:solidFill>
                <a:latin typeface="Times New Roman" panose="02020603050405020304" pitchFamily="18" charset="0"/>
                <a:cs typeface="Times New Roman" panose="02020603050405020304" pitchFamily="18" charset="0"/>
              </a:rPr>
              <a:t> Repeatable (Maturity Level 2)</a:t>
            </a:r>
          </a:p>
          <a:p>
            <a:pPr marL="342900" indent="-342900" algn="l">
              <a:buFont typeface="Arial" panose="020B0604020202020204" pitchFamily="34" charset="0"/>
              <a:buChar char="•"/>
            </a:pPr>
            <a:r>
              <a:rPr lang="en-IN" sz="2800" b="0" i="0" u="none" strike="noStrike" baseline="0" dirty="0">
                <a:solidFill>
                  <a:srgbClr val="3333FF"/>
                </a:solidFill>
                <a:latin typeface="Times New Roman" panose="02020603050405020304" pitchFamily="18" charset="0"/>
                <a:cs typeface="Times New Roman" panose="02020603050405020304" pitchFamily="18" charset="0"/>
              </a:rPr>
              <a:t> Defined (Maturity Level 3)</a:t>
            </a:r>
          </a:p>
          <a:p>
            <a:pPr marL="342900" indent="-342900" algn="l">
              <a:buFont typeface="Arial" panose="020B0604020202020204" pitchFamily="34" charset="0"/>
              <a:buChar char="•"/>
            </a:pPr>
            <a:r>
              <a:rPr lang="en-IN" sz="2800" b="0" i="0" u="none" strike="noStrike" baseline="0" dirty="0">
                <a:solidFill>
                  <a:srgbClr val="660066"/>
                </a:solidFill>
                <a:latin typeface="Times New Roman" panose="02020603050405020304" pitchFamily="18" charset="0"/>
                <a:cs typeface="Times New Roman" panose="02020603050405020304" pitchFamily="18" charset="0"/>
              </a:rPr>
              <a:t> Managed (Maturity Level 4)</a:t>
            </a:r>
          </a:p>
          <a:p>
            <a:pPr marL="342900" indent="-342900" algn="l">
              <a:buFont typeface="Arial" panose="020B0604020202020204" pitchFamily="34" charset="0"/>
              <a:buChar char="•"/>
            </a:pPr>
            <a:r>
              <a:rPr lang="en-IN" sz="2800" b="0" i="0" u="none" strike="noStrike" baseline="0" dirty="0">
                <a:solidFill>
                  <a:srgbClr val="009A9A"/>
                </a:solidFill>
                <a:latin typeface="Times New Roman" panose="02020603050405020304" pitchFamily="18" charset="0"/>
                <a:cs typeface="Times New Roman" panose="02020603050405020304" pitchFamily="18" charset="0"/>
              </a:rPr>
              <a:t> Optimizing (Maturity Level 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2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39F948-C384-4785-B312-8E13FDBA09B1}"/>
              </a:ext>
            </a:extLst>
          </p:cNvPr>
          <p:cNvSpPr>
            <a:spLocks noGrp="1"/>
          </p:cNvSpPr>
          <p:nvPr>
            <p:ph type="subTitle" idx="1"/>
          </p:nvPr>
        </p:nvSpPr>
        <p:spPr>
          <a:xfrm>
            <a:off x="1524000" y="5377376"/>
            <a:ext cx="9144000" cy="1684606"/>
          </a:xfrm>
        </p:spPr>
        <p:txBody>
          <a:bodyPr/>
          <a:lstStyle/>
          <a:p>
            <a:r>
              <a:rPr lang="en-US" sz="1800" b="0" i="0" u="none" strike="noStrike" baseline="0" dirty="0">
                <a:solidFill>
                  <a:srgbClr val="003366"/>
                </a:solidFill>
                <a:latin typeface="Helvetica" panose="020B0604020202020204" pitchFamily="34" charset="0"/>
              </a:rPr>
              <a:t>Figure: The five levels of CMM</a:t>
            </a:r>
            <a:endParaRPr lang="en-IN" dirty="0"/>
          </a:p>
        </p:txBody>
      </p:sp>
      <p:pic>
        <p:nvPicPr>
          <p:cNvPr id="4" name="Picture 3">
            <a:extLst>
              <a:ext uri="{FF2B5EF4-FFF2-40B4-BE49-F238E27FC236}">
                <a16:creationId xmlns:a16="http://schemas.microsoft.com/office/drawing/2014/main" id="{746F9DAD-5DD6-4B66-A0BC-FE2319FD3500}"/>
              </a:ext>
            </a:extLst>
          </p:cNvPr>
          <p:cNvPicPr>
            <a:picLocks noChangeAspect="1"/>
          </p:cNvPicPr>
          <p:nvPr/>
        </p:nvPicPr>
        <p:blipFill>
          <a:blip r:embed="rId3"/>
          <a:stretch>
            <a:fillRect/>
          </a:stretch>
        </p:blipFill>
        <p:spPr>
          <a:xfrm>
            <a:off x="2335238" y="833510"/>
            <a:ext cx="7188590" cy="4543866"/>
          </a:xfrm>
          <a:prstGeom prst="rect">
            <a:avLst/>
          </a:prstGeom>
        </p:spPr>
      </p:pic>
    </p:spTree>
    <p:extLst>
      <p:ext uri="{BB962C8B-B14F-4D97-AF65-F5344CB8AC3E}">
        <p14:creationId xmlns:p14="http://schemas.microsoft.com/office/powerpoint/2010/main" val="280731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73DF-0456-4DF9-9BE3-07B6CEE6CD73}"/>
              </a:ext>
            </a:extLst>
          </p:cNvPr>
          <p:cNvSpPr>
            <a:spLocks noGrp="1"/>
          </p:cNvSpPr>
          <p:nvPr>
            <p:ph type="title"/>
          </p:nvPr>
        </p:nvSpPr>
        <p:spPr>
          <a:xfrm>
            <a:off x="443061" y="365125"/>
            <a:ext cx="10910739" cy="568129"/>
          </a:xfrm>
        </p:spPr>
        <p:txBody>
          <a:bodyPr>
            <a:normAutofit fontScale="90000"/>
          </a:bodyPr>
          <a:lstStyle/>
          <a:p>
            <a:r>
              <a:rPr lang="en-IN" b="1" dirty="0">
                <a:latin typeface="Times New Roman" panose="02020603050405020304" pitchFamily="18" charset="0"/>
                <a:cs typeface="Times New Roman" panose="02020603050405020304" pitchFamily="18" charset="0"/>
              </a:rPr>
              <a:t>Key Process Area (KPA)</a:t>
            </a:r>
          </a:p>
        </p:txBody>
      </p:sp>
      <p:sp>
        <p:nvSpPr>
          <p:cNvPr id="3" name="Content Placeholder 2">
            <a:extLst>
              <a:ext uri="{FF2B5EF4-FFF2-40B4-BE49-F238E27FC236}">
                <a16:creationId xmlns:a16="http://schemas.microsoft.com/office/drawing/2014/main" id="{B56C691A-22E9-490D-82E6-12503CFC136C}"/>
              </a:ext>
            </a:extLst>
          </p:cNvPr>
          <p:cNvSpPr>
            <a:spLocks noGrp="1"/>
          </p:cNvSpPr>
          <p:nvPr>
            <p:ph idx="1"/>
          </p:nvPr>
        </p:nvSpPr>
        <p:spPr>
          <a:xfrm>
            <a:off x="443061" y="1093509"/>
            <a:ext cx="11340444" cy="5399366"/>
          </a:xfrm>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A process area (PA) contains the goals that must be reached in order to improve a software process. A PA is said to be satisfied when procedures are in place to reach the corresponding goals. A software organization has achieved a specific maturity level once all the corresponding PAs are satisfied. The process areas (PA’s) have the following features:</a:t>
            </a:r>
          </a:p>
          <a:p>
            <a:pPr marL="0" indent="0">
              <a:buNone/>
            </a:pPr>
            <a:endParaRPr lang="en-IN" dirty="0"/>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Identify a cluster of related activities that, when performed collectively, achieve a set of goals considered important for enhancing process capability.</a:t>
            </a:r>
          </a:p>
          <a:p>
            <a:pPr marL="0" indent="0" algn="just">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Defined to reside at a single maturity level.</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Identify the issues that must be addressed to achieve a maturity level.</a:t>
            </a:r>
          </a:p>
        </p:txBody>
      </p:sp>
    </p:spTree>
    <p:extLst>
      <p:ext uri="{BB962C8B-B14F-4D97-AF65-F5344CB8AC3E}">
        <p14:creationId xmlns:p14="http://schemas.microsoft.com/office/powerpoint/2010/main" val="5415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D72D58-06CA-418A-929B-B540772A9109}"/>
              </a:ext>
            </a:extLst>
          </p:cNvPr>
          <p:cNvPicPr>
            <a:picLocks noGrp="1" noChangeAspect="1"/>
          </p:cNvPicPr>
          <p:nvPr>
            <p:ph idx="1"/>
          </p:nvPr>
        </p:nvPicPr>
        <p:blipFill>
          <a:blip r:embed="rId2"/>
          <a:stretch>
            <a:fillRect/>
          </a:stretch>
        </p:blipFill>
        <p:spPr>
          <a:xfrm>
            <a:off x="2158739" y="339364"/>
            <a:ext cx="7701698" cy="5684363"/>
          </a:xfrm>
          <a:prstGeom prst="rect">
            <a:avLst/>
          </a:prstGeom>
        </p:spPr>
      </p:pic>
    </p:spTree>
    <p:extLst>
      <p:ext uri="{BB962C8B-B14F-4D97-AF65-F5344CB8AC3E}">
        <p14:creationId xmlns:p14="http://schemas.microsoft.com/office/powerpoint/2010/main" val="152745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EF950-07F8-4872-8A65-1E4EFD87D728}"/>
              </a:ext>
            </a:extLst>
          </p:cNvPr>
          <p:cNvSpPr>
            <a:spLocks noGrp="1"/>
          </p:cNvSpPr>
          <p:nvPr>
            <p:ph idx="1"/>
          </p:nvPr>
        </p:nvSpPr>
        <p:spPr>
          <a:xfrm>
            <a:off x="527901" y="150828"/>
            <a:ext cx="11321591" cy="6504495"/>
          </a:xfrm>
        </p:spPr>
        <p:txBody>
          <a:bodyPr/>
          <a:lstStyle/>
          <a:p>
            <a:pPr marL="0" indent="0" algn="just">
              <a:buNone/>
            </a:pPr>
            <a:r>
              <a:rPr lang="en-IN" dirty="0"/>
              <a:t>The different maturity levels have different  process areas pre-defined as shown in the figure above. The SEI CMMI Level 5 has 3 PA’s defined:</a:t>
            </a:r>
          </a:p>
          <a:p>
            <a:pPr marL="0" indent="0">
              <a:buNone/>
            </a:pPr>
            <a:endParaRPr lang="en-IN" dirty="0"/>
          </a:p>
          <a:p>
            <a:pPr algn="just">
              <a:buFont typeface="Wingdings" panose="05000000000000000000" pitchFamily="2" charset="2"/>
              <a:buChar char="v"/>
            </a:pPr>
            <a:r>
              <a:rPr lang="en-IN" b="1" dirty="0"/>
              <a:t>Process change management</a:t>
            </a:r>
            <a:r>
              <a:rPr lang="en-IN" dirty="0"/>
              <a:t>: To identify the causes of defects and prevent them from recurring.</a:t>
            </a:r>
          </a:p>
          <a:p>
            <a:pPr algn="just">
              <a:buFont typeface="Wingdings" panose="05000000000000000000" pitchFamily="2" charset="2"/>
              <a:buChar char="v"/>
            </a:pPr>
            <a:endParaRPr lang="en-IN" dirty="0"/>
          </a:p>
          <a:p>
            <a:pPr algn="just">
              <a:buFont typeface="Wingdings" panose="05000000000000000000" pitchFamily="2" charset="2"/>
              <a:buChar char="v"/>
            </a:pPr>
            <a:r>
              <a:rPr lang="en-IN" b="1" dirty="0"/>
              <a:t>Technology change management</a:t>
            </a:r>
            <a:r>
              <a:rPr lang="en-IN" dirty="0"/>
              <a:t>: To identify beneficial new technology and transfer them in an orderly manner</a:t>
            </a:r>
          </a:p>
          <a:p>
            <a:pPr marL="0" indent="0" algn="just">
              <a:buNone/>
            </a:pPr>
            <a:endParaRPr lang="en-IN" dirty="0"/>
          </a:p>
          <a:p>
            <a:pPr algn="just">
              <a:buFont typeface="Wingdings" panose="05000000000000000000" pitchFamily="2" charset="2"/>
              <a:buChar char="v"/>
            </a:pPr>
            <a:r>
              <a:rPr lang="en-IN" b="1" dirty="0"/>
              <a:t>Defect prevention</a:t>
            </a:r>
            <a:r>
              <a:rPr lang="en-IN" dirty="0"/>
              <a:t>: To continually improve the process to improve quality, increase productivity, and decrease development time.</a:t>
            </a:r>
          </a:p>
        </p:txBody>
      </p:sp>
    </p:spTree>
    <p:extLst>
      <p:ext uri="{BB962C8B-B14F-4D97-AF65-F5344CB8AC3E}">
        <p14:creationId xmlns:p14="http://schemas.microsoft.com/office/powerpoint/2010/main" val="316267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0F24-E68A-4168-A3D9-812AB602A729}"/>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7C49C5EC-5889-4BCD-ABF8-62338DD84B79}"/>
              </a:ext>
            </a:extLst>
          </p:cNvPr>
          <p:cNvSpPr>
            <a:spLocks noGrp="1"/>
          </p:cNvSpPr>
          <p:nvPr>
            <p:ph type="subTitle" idx="1"/>
          </p:nvPr>
        </p:nvSpPr>
        <p:spPr>
          <a:xfrm flipV="1">
            <a:off x="1524000" y="6991642"/>
            <a:ext cx="9144000" cy="45719"/>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B1B6BC10-AE2D-469A-BA32-D4A6D40AA780}"/>
              </a:ext>
            </a:extLst>
          </p:cNvPr>
          <p:cNvPicPr>
            <a:picLocks noChangeAspect="1"/>
          </p:cNvPicPr>
          <p:nvPr/>
        </p:nvPicPr>
        <p:blipFill>
          <a:blip r:embed="rId2"/>
          <a:stretch>
            <a:fillRect/>
          </a:stretch>
        </p:blipFill>
        <p:spPr>
          <a:xfrm>
            <a:off x="1083212" y="439614"/>
            <a:ext cx="10353822" cy="6200337"/>
          </a:xfrm>
          <a:prstGeom prst="rect">
            <a:avLst/>
          </a:prstGeom>
        </p:spPr>
      </p:pic>
    </p:spTree>
    <p:extLst>
      <p:ext uri="{BB962C8B-B14F-4D97-AF65-F5344CB8AC3E}">
        <p14:creationId xmlns:p14="http://schemas.microsoft.com/office/powerpoint/2010/main" val="344019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10C4F4-8D10-4A4A-B7E4-BA7A451C99A3}"/>
</file>

<file path=customXml/itemProps2.xml><?xml version="1.0" encoding="utf-8"?>
<ds:datastoreItem xmlns:ds="http://schemas.openxmlformats.org/officeDocument/2006/customXml" ds:itemID="{7934D188-02BA-4FAB-B84F-628DE8D39288}"/>
</file>

<file path=customXml/itemProps3.xml><?xml version="1.0" encoding="utf-8"?>
<ds:datastoreItem xmlns:ds="http://schemas.openxmlformats.org/officeDocument/2006/customXml" ds:itemID="{010AA14E-04DA-43CC-A919-18E4CCADED27}"/>
</file>

<file path=docProps/app.xml><?xml version="1.0" encoding="utf-8"?>
<Properties xmlns="http://schemas.openxmlformats.org/officeDocument/2006/extended-properties" xmlns:vt="http://schemas.openxmlformats.org/officeDocument/2006/docPropsVTypes">
  <TotalTime>113</TotalTime>
  <Words>734</Words>
  <Application>Microsoft Office PowerPoint</Application>
  <PresentationFormat>Widescreen</PresentationFormat>
  <Paragraphs>74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Helvetica</vt:lpstr>
      <vt:lpstr>Times New Roman</vt:lpstr>
      <vt:lpstr>Times-Roman</vt:lpstr>
      <vt:lpstr>Wingdings</vt:lpstr>
      <vt:lpstr>Office Theme</vt:lpstr>
      <vt:lpstr>CONTENTS</vt:lpstr>
      <vt:lpstr>What is Capability Maturity Model?</vt:lpstr>
      <vt:lpstr>PowerPoint Presentation</vt:lpstr>
      <vt:lpstr>PowerPoint Presentation</vt:lpstr>
      <vt:lpstr>PowerPoint Presentation</vt:lpstr>
      <vt:lpstr>Key Process Area (KPA)</vt:lpstr>
      <vt:lpstr>PowerPoint Presentation</vt:lpstr>
      <vt:lpstr>PowerPoint Presentation</vt:lpstr>
      <vt:lpstr>PowerPoint Presentation</vt:lpstr>
      <vt:lpstr>International Organization for Standardization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 </cp:lastModifiedBy>
  <cp:revision>11</cp:revision>
  <dcterms:created xsi:type="dcterms:W3CDTF">2020-07-31T13:27:32Z</dcterms:created>
  <dcterms:modified xsi:type="dcterms:W3CDTF">2020-09-09T08:20:32Z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