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56" r:id="rId2"/>
    <p:sldId id="358" r:id="rId3"/>
    <p:sldId id="359" r:id="rId4"/>
    <p:sldId id="342" r:id="rId5"/>
    <p:sldId id="338" r:id="rId6"/>
    <p:sldId id="339" r:id="rId7"/>
    <p:sldId id="340" r:id="rId8"/>
    <p:sldId id="341" r:id="rId9"/>
    <p:sldId id="343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69" r:id="rId19"/>
    <p:sldId id="370" r:id="rId20"/>
    <p:sldId id="371" r:id="rId21"/>
    <p:sldId id="372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358"/>
            <p14:sldId id="359"/>
            <p14:sldId id="342"/>
            <p14:sldId id="338"/>
            <p14:sldId id="339"/>
            <p14:sldId id="340"/>
            <p14:sldId id="341"/>
            <p14:sldId id="343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</a:p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Agrasen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Delhi (GSIPU)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E496-5E0F-40B6-9D92-55C0224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489503"/>
            <a:ext cx="10848975" cy="568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 </a:t>
            </a:r>
            <a:r>
              <a:rPr lang="en-US" sz="2200" b="1" dirty="0" err="1"/>
              <a:t>Ques</a:t>
            </a:r>
            <a:r>
              <a:rPr lang="en-US" sz="2200" b="1" dirty="0"/>
              <a:t> 9.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is the time complexity of following code:</a:t>
            </a:r>
          </a:p>
          <a:p>
            <a:pPr marL="0" indent="0" fontAlgn="base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int i, j, k = 0; </a:t>
            </a:r>
          </a:p>
          <a:p>
            <a:pPr marL="0" indent="0" fontAlgn="base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for (i = n / 2; i &lt;= n; i++) { </a:t>
            </a:r>
          </a:p>
          <a:p>
            <a:pPr marL="0" indent="0" fontAlgn="base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    for (j = 2; j &lt;= n; j = j * 2) { </a:t>
            </a:r>
          </a:p>
          <a:p>
            <a:pPr marL="0" indent="0" fontAlgn="base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        k = k + n / 2; </a:t>
            </a:r>
          </a:p>
          <a:p>
            <a:pPr marL="0" indent="0" fontAlgn="base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    } </a:t>
            </a:r>
          </a:p>
          <a:p>
            <a:pPr marL="0" indent="0" fontAlgn="base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Ques 10.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does it mean when we say that an algorithm X is asymptotically more efficient than Y?</a:t>
            </a:r>
            <a:b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 will always be a better choice for small inputs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 will always be a better choice for large inputs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 will always be a better choice for small inputs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 will always be a better choice for all inputs</a:t>
            </a:r>
          </a:p>
        </p:txBody>
      </p:sp>
    </p:spTree>
    <p:extLst>
      <p:ext uri="{BB962C8B-B14F-4D97-AF65-F5344CB8AC3E}">
        <p14:creationId xmlns:p14="http://schemas.microsoft.com/office/powerpoint/2010/main" val="51287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9175-8310-46D9-95BE-3137D750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428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RECURRENCE RELATIONS</a:t>
            </a:r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ITERATION METHOD</a:t>
            </a:r>
          </a:p>
        </p:txBody>
      </p:sp>
    </p:spTree>
    <p:extLst>
      <p:ext uri="{BB962C8B-B14F-4D97-AF65-F5344CB8AC3E}">
        <p14:creationId xmlns:p14="http://schemas.microsoft.com/office/powerpoint/2010/main" val="387683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currence Relation&#10; A recurrence relation for the sequence, a0, a1,&#10;...an, is an equation that relates an to certain of&#10;...">
            <a:extLst>
              <a:ext uri="{FF2B5EF4-FFF2-40B4-BE49-F238E27FC236}">
                <a16:creationId xmlns:a16="http://schemas.microsoft.com/office/drawing/2014/main" id="{7599CE76-DF14-45D1-9C83-9104788D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2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F355-3CD0-435C-BF72-B94C08C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cap="all" dirty="0">
                <a:latin typeface="Arial" panose="020B0604020202020204" pitchFamily="34" charset="0"/>
                <a:cs typeface="Arial" panose="020B0604020202020204" pitchFamily="34" charset="0"/>
              </a:rPr>
              <a:t>Recurrence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C875-39CF-4226-8C21-1597176A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algorithms are recursive in nature. When we analyze them, we get a recurrence relation for time complexity. We get running time on an input of size n as a function of n and the running time on inputs of smaller sizes. For example in Merge Sort, to sort a given array, we divide it in two halves and recursively repeat the process for the two halves. Finally we merge the results.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 of Merge Sort can be written as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T(n) = 2T(n/2)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other algorithms like Binary Search, Tower of Hanoi, etc. for which we can write recursive algorithms.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4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finition&#10; A recurrence relation, T(n), is a recursive function of integer&#10;variable n.&#10; Like all recursive functions, i...">
            <a:extLst>
              <a:ext uri="{FF2B5EF4-FFF2-40B4-BE49-F238E27FC236}">
                <a16:creationId xmlns:a16="http://schemas.microsoft.com/office/drawing/2014/main" id="{D3747D72-2F04-455A-BB13-B32D1C32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6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ample: Fibonacci Sequence&#10; The Fibonacci sequence is defined by the&#10;recurrence relation&#10; fn = fn-1 + fn-2, n&gt;=3&#10;and in...">
            <a:extLst>
              <a:ext uri="{FF2B5EF4-FFF2-40B4-BE49-F238E27FC236}">
                <a16:creationId xmlns:a16="http://schemas.microsoft.com/office/drawing/2014/main" id="{CBE9A7F3-B184-474B-AC90-7881679B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4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ing Recurrence Relation&#10; For a given recursive method, the base case and the recursive case of its&#10;recurrence relatio...">
            <a:extLst>
              <a:ext uri="{FF2B5EF4-FFF2-40B4-BE49-F238E27FC236}">
                <a16:creationId xmlns:a16="http://schemas.microsoft.com/office/drawing/2014/main" id="{8831B180-B9E4-4488-954D-2A51D08D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9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ing Recurrence Relation&#10; Example 2: Write the recurrence relation for the following method.&#10; The base case is reache...">
            <a:extLst>
              <a:ext uri="{FF2B5EF4-FFF2-40B4-BE49-F238E27FC236}">
                <a16:creationId xmlns:a16="http://schemas.microsoft.com/office/drawing/2014/main" id="{98E77F05-CAAD-4DB9-B3EF-BBDB705D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6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olving Recurrence Relation&#10; To solve a recurrence relation T(n) we need to derive a form&#10;of T(n) that is not a recurrenc...">
            <a:extLst>
              <a:ext uri="{FF2B5EF4-FFF2-40B4-BE49-F238E27FC236}">
                <a16:creationId xmlns:a16="http://schemas.microsoft.com/office/drawing/2014/main" id="{7A129C6C-9554-4029-8A7C-9DEA2055D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9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olving Recurrence Relations -&#10;Iteration method&#10; Steps:&#10; Expand the recurrence&#10; Express the expansion as a summation by...">
            <a:extLst>
              <a:ext uri="{FF2B5EF4-FFF2-40B4-BE49-F238E27FC236}">
                <a16:creationId xmlns:a16="http://schemas.microsoft.com/office/drawing/2014/main" id="{075CCFA0-C308-4B09-A447-DC3F133A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4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4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614"/>
            <a:ext cx="10515600" cy="5105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f(n) and g(n) be asymptotically positive functions</a:t>
            </a:r>
          </a:p>
          <a:p>
            <a:pPr marL="0" indent="0">
              <a:buNone/>
            </a:pPr>
            <a:r>
              <a:rPr lang="en-US" dirty="0"/>
              <a:t>(a) </a:t>
            </a:r>
          </a:p>
          <a:p>
            <a:pPr marL="0" indent="0">
              <a:buNone/>
            </a:pP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(c)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20-08-23 at 4.2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53" y="1672775"/>
            <a:ext cx="7831455" cy="404296"/>
          </a:xfrm>
          <a:prstGeom prst="rect">
            <a:avLst/>
          </a:prstGeom>
        </p:spPr>
      </p:pic>
      <p:pic>
        <p:nvPicPr>
          <p:cNvPr id="5" name="Picture 4" descr="Screen Shot 2020-08-23 at 4.23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35" y="2169166"/>
            <a:ext cx="7677558" cy="370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085" y="2765257"/>
            <a:ext cx="8269704" cy="3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olving Recurrence Relations -&#10;Iteration method&#10; In evaluating the summation one or more of the&#10;following summation formu...">
            <a:extLst>
              <a:ext uri="{FF2B5EF4-FFF2-40B4-BE49-F238E27FC236}">
                <a16:creationId xmlns:a16="http://schemas.microsoft.com/office/drawing/2014/main" id="{2983B6A0-A8B9-49A8-8457-8CFC5F60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6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olving Recurrence Relations -&#10;Iteration method&#10; Harmonic Series:&#10; Others:&#10;10&#10; ">
            <a:extLst>
              <a:ext uri="{FF2B5EF4-FFF2-40B4-BE49-F238E27FC236}">
                <a16:creationId xmlns:a16="http://schemas.microsoft.com/office/drawing/2014/main" id="{92F71F6E-04FF-4F1A-9907-D6F066B4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1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alysis Of Recursive Factorial Method&#10; Example 1: Form and solve the recurrence relation for the&#10;running time of factori...">
            <a:extLst>
              <a:ext uri="{FF2B5EF4-FFF2-40B4-BE49-F238E27FC236}">
                <a16:creationId xmlns:a16="http://schemas.microsoft.com/office/drawing/2014/main" id="{455C6999-AC95-4FFA-9590-1BC1FBC0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53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nalysis Of Recursive Binary Search&#10; The recurrence relation for the running time of the method is:&#10;T(1) = a if n = 1 (on...">
            <a:extLst>
              <a:ext uri="{FF2B5EF4-FFF2-40B4-BE49-F238E27FC236}">
                <a16:creationId xmlns:a16="http://schemas.microsoft.com/office/drawing/2014/main" id="{B2D09489-2D0D-42B9-A52E-F854CFFE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5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nalysis Of Recursive Binary Search&#10;Expanding:&#10;T(n) = T(n / 2) + b&#10;= [T(n / 4) + b] + b = T (n / 22) + 2b&#10;= [T(n / 8) + b]...">
            <a:extLst>
              <a:ext uri="{FF2B5EF4-FFF2-40B4-BE49-F238E27FC236}">
                <a16:creationId xmlns:a16="http://schemas.microsoft.com/office/drawing/2014/main" id="{DE75232A-E551-4E1D-8A6F-0E4FD8DF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4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8424"/>
            <a:ext cx="10515600" cy="5638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16" y="613924"/>
            <a:ext cx="9004968" cy="717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33" y="1551839"/>
            <a:ext cx="8898690" cy="822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403" y="2650702"/>
            <a:ext cx="10553878" cy="34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Little Oh and Little Omega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variation of worst-case and best-case scenario.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F(n) = o(g(n)), represents the maximum time g(n) for the given function F(n) which satisfies the conditions i.e. c&gt;0, n&gt;=n0.</a:t>
            </a:r>
          </a:p>
          <a:p>
            <a:r>
              <a:rPr lang="en-US" dirty="0"/>
              <a:t>F(n) &lt; c*g(n) for all c&gt;0 and n&gt;=n0.</a:t>
            </a:r>
          </a:p>
          <a:p>
            <a:r>
              <a:rPr lang="en-US" dirty="0"/>
              <a:t>It is also known as upper bound.</a:t>
            </a:r>
          </a:p>
          <a:p>
            <a:endParaRPr lang="en-US" dirty="0"/>
          </a:p>
          <a:p>
            <a:pPr algn="just"/>
            <a:r>
              <a:rPr lang="en-US" dirty="0"/>
              <a:t>F(n) = w(g(n)), represents the minimum time g(n) for the given function F(n) which satisfies the conditions i.e. c&gt;0, n&gt;=n0.</a:t>
            </a:r>
          </a:p>
          <a:p>
            <a:r>
              <a:rPr lang="en-US" dirty="0"/>
              <a:t>F(n) &gt; c*g(n) for all c&gt;0 and n&gt;=n0.</a:t>
            </a:r>
          </a:p>
          <a:p>
            <a:r>
              <a:rPr lang="en-US" dirty="0"/>
              <a:t>It is also known as lower bound.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51DE-8603-4E21-A7EB-1E76D64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Little o Notations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B77B-5A98-4DBA-B4D4-C35C97C8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568" y="7732116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80050-57D6-45C6-8EE4-B77C8497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2" y="1068510"/>
            <a:ext cx="1138580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Little o notation is used to describe an upper bound that cannot be tight. In other words, loose upper bound of f(n).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f(n) and g(n) are the functions that map positive real numbers. We can say that the function f(n) is o(g(n)) if for any real positive constant c,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exists an integer constant n0 ≤ 1 such that f(n) &gt; 0.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Mathematical Relation of Little o notation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mathematical relation, we can say that f(n) = o(g(n)) means,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        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on little o asymptotic notation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f(n) = n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g(n) = n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then check whether f(n) = o(g(n)) or not.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C6CF1E-9690-4359-AABE-4D1049FA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68" y="3748702"/>
            <a:ext cx="1347025" cy="6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5334D4A-D837-4DFA-B1FA-182C6C13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65" y="4917948"/>
            <a:ext cx="9715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0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3543-883C-4BA3-B141-5AE27BD1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Little </a:t>
            </a:r>
            <a:r>
              <a:rPr lang="el-GR" sz="4000" b="1" dirty="0">
                <a:latin typeface="Arial" panose="020B0604020202020204" pitchFamily="34" charset="0"/>
                <a:cs typeface="Arial" panose="020B0604020202020204" pitchFamily="34" charset="0"/>
              </a:rPr>
              <a:t>ω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asymptotic notation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20E7-C3F1-4843-8C6E-E8604951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738"/>
            <a:ext cx="10515600" cy="469522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f(n) has a higher growth rate than g(n) so main difference between Big Omega (Ω) and little omega (ω) lies in their definitions. In the case of Big Omega f(n)=Ω(g(n)) and the bound is 0&lt;=cg(n)&lt;=f(n), but in case of little omega, it is true for 0&lt;=c*g(n)&lt;f(n).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relationship between Big Omega (Ω) and Little Omega (ω) is similar to that of Big-Ο and Little o except that now we are looking at the lower bounds. Little Omega (ω) is a rough estimate of the order of the growth whereas Big Omega (Ω) may represent exact order of growth. We use ω notation to denote a lower bound that is not asymptotically tight.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And, f(n) ∈ ω(g(n)) if and only if g(n) ∈ ο((f(n)).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mathematical relation,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f(n) ∈ ω(g(n)) then,</a:t>
            </a:r>
          </a:p>
          <a:p>
            <a:pPr marL="0" indent="0" fontAlgn="base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 f(n)/g(n) = ∞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n→∞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7694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8750-D556-4309-AA73-3A0C1A0F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DCDD-5AC1-411C-B508-8FC89BE3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819"/>
            <a:ext cx="10515600" cy="4748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Prove that 4n + 6 ∈ ω(1)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little omega(ο) running time can be proven by applying limit formula given below.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   f(n)/g(n) = ∞ then functions f(n) is ω(g(n))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n→∞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here,we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functions f(n)=4n+6 and g(n)=1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    (4n+6)/(1) = ∞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n→∞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and, also for any c we can get n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this inequality 0 &lt;= c*g(n) &lt; f(n),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0 &lt;= c*1 &lt; 4n+6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Hence proved.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3888-B7B0-44EA-B95C-5BCAE30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1D28-E8C1-4F55-A487-20B1B6D0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 1: If f(n)=a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+…….+a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then prove      f(n)=O(n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 2: If f(n)=a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+…….+a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&gt;0 then prove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f(n)=Ω (n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 3. If f(n)=a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+…….+a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n+a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&gt;0 then prove      f(n)=Θ (n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 4: Prove that lg(n!)=O(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nlgn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 5:Is 2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=O(2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97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3DDFE-2C6C-4360-A2FF-28C55B7FF08E}"/>
              </a:ext>
            </a:extLst>
          </p:cNvPr>
          <p:cNvSpPr/>
          <p:nvPr/>
        </p:nvSpPr>
        <p:spPr>
          <a:xfrm>
            <a:off x="1161288" y="488905"/>
            <a:ext cx="97657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QUES 6. Arrange the following functions according to their complexities</a:t>
            </a:r>
            <a:endParaRPr lang="en-IN" sz="2000" dirty="0">
              <a:solidFill>
                <a:srgbClr val="00000A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	2</a:t>
            </a:r>
            <a:r>
              <a:rPr lang="en-US" sz="2000" baseline="30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, n</a:t>
            </a:r>
            <a:r>
              <a:rPr lang="en-US" sz="2000" baseline="30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, lg n ,n</a:t>
            </a:r>
            <a:r>
              <a:rPr lang="en-US" sz="2000" baseline="30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lgn , </a:t>
            </a:r>
            <a:r>
              <a:rPr lang="en-US" sz="2000" dirty="0" err="1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nlg</a:t>
            </a:r>
            <a:r>
              <a:rPr lang="en-US" sz="2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n , √ n, n,		</a:t>
            </a:r>
            <a:endParaRPr lang="en-IN" sz="2000" dirty="0">
              <a:solidFill>
                <a:srgbClr val="00000A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A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		</a:t>
            </a:r>
          </a:p>
          <a:p>
            <a:pPr lvl="0" fontAlgn="base">
              <a:defRPr/>
            </a:pPr>
            <a:r>
              <a:rPr lang="en-US" sz="2000" b="1" dirty="0" err="1">
                <a:latin typeface="Roboto"/>
              </a:rPr>
              <a:t>Ques</a:t>
            </a:r>
            <a:r>
              <a:rPr lang="en-US" sz="2000" b="1" dirty="0">
                <a:latin typeface="Roboto"/>
              </a:rPr>
              <a:t> 7. What is the time, space complexity of following code:</a:t>
            </a:r>
          </a:p>
          <a:p>
            <a:pPr fontAlgn="base"/>
            <a:r>
              <a:rPr lang="en-IN" sz="2000" dirty="0">
                <a:latin typeface="Consolas" panose="020B0609020204030204" pitchFamily="49" charset="0"/>
              </a:rPr>
              <a:t>int a = 0, b = 0; </a:t>
            </a:r>
          </a:p>
          <a:p>
            <a:pPr fontAlgn="base"/>
            <a:r>
              <a:rPr lang="en-IN" sz="2000" dirty="0">
                <a:latin typeface="Consolas" panose="020B0609020204030204" pitchFamily="49" charset="0"/>
              </a:rPr>
              <a:t>for (i = 0; i &lt; N; i++) { </a:t>
            </a:r>
          </a:p>
          <a:p>
            <a:pPr fontAlgn="base"/>
            <a:r>
              <a:rPr lang="en-IN" sz="2000" dirty="0">
                <a:latin typeface="Consolas" panose="020B0609020204030204" pitchFamily="49" charset="0"/>
              </a:rPr>
              <a:t>    a = a + rand(); </a:t>
            </a:r>
          </a:p>
          <a:p>
            <a:pPr fontAlgn="base"/>
            <a:r>
              <a:rPr lang="en-IN" sz="2000" dirty="0">
                <a:latin typeface="Consolas" panose="020B0609020204030204" pitchFamily="49" charset="0"/>
              </a:rPr>
              <a:t>} </a:t>
            </a:r>
          </a:p>
          <a:p>
            <a:pPr fontAlgn="base"/>
            <a:r>
              <a:rPr lang="en-IN" sz="2000" dirty="0">
                <a:latin typeface="Consolas" panose="020B0609020204030204" pitchFamily="49" charset="0"/>
              </a:rPr>
              <a:t>for (j = 0; j &lt; M; j++) { </a:t>
            </a:r>
          </a:p>
          <a:p>
            <a:pPr fontAlgn="base"/>
            <a:r>
              <a:rPr lang="en-IN" sz="2000" dirty="0">
                <a:latin typeface="Consolas" panose="020B0609020204030204" pitchFamily="49" charset="0"/>
              </a:rPr>
              <a:t>    b = b + rand(); </a:t>
            </a:r>
          </a:p>
          <a:p>
            <a:pPr fontAlgn="base"/>
            <a:r>
              <a:rPr lang="en-IN" sz="2000" dirty="0">
                <a:latin typeface="Consolas" panose="020B0609020204030204" pitchFamily="49" charset="0"/>
              </a:rPr>
              <a:t>} </a:t>
            </a:r>
          </a:p>
          <a:p>
            <a:pPr fontAlgn="base"/>
            <a:endParaRPr lang="en-IN" sz="2000" dirty="0">
              <a:latin typeface="Consolas" panose="020B0609020204030204" pitchFamily="49" charset="0"/>
            </a:endParaRPr>
          </a:p>
          <a:p>
            <a:pPr lvl="0" fontAlgn="base"/>
            <a:r>
              <a:rPr lang="en-IN" sz="2000" dirty="0">
                <a:latin typeface="Consolas" panose="020B0609020204030204" pitchFamily="49" charset="0"/>
              </a:rPr>
              <a:t>Ques 8. </a:t>
            </a:r>
            <a:r>
              <a:rPr lang="en-US" sz="2000" b="1" dirty="0">
                <a:latin typeface="Roboto"/>
              </a:rPr>
              <a:t>What is the time complexity of following code:</a:t>
            </a:r>
            <a:endParaRPr lang="en-IN" sz="2000" dirty="0">
              <a:latin typeface="Consolas" panose="020B0609020204030204" pitchFamily="49" charset="0"/>
            </a:endParaRPr>
          </a:p>
          <a:p>
            <a:pPr fontAlgn="base"/>
            <a:r>
              <a:rPr lang="pt-BR" sz="2000" dirty="0" err="1"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 a = 0; </a:t>
            </a:r>
          </a:p>
          <a:p>
            <a:pPr fontAlgn="base"/>
            <a:r>
              <a:rPr lang="pt-BR" sz="2000" dirty="0">
                <a:latin typeface="Consolas" panose="020B0609020204030204" pitchFamily="49" charset="0"/>
              </a:rPr>
              <a:t>for (</a:t>
            </a:r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>
                <a:latin typeface="Consolas" panose="020B0609020204030204" pitchFamily="49" charset="0"/>
              </a:rPr>
              <a:t> = 0; </a:t>
            </a:r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>
                <a:latin typeface="Consolas" panose="020B0609020204030204" pitchFamily="49" charset="0"/>
              </a:rPr>
              <a:t> &lt; N; </a:t>
            </a:r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>
                <a:latin typeface="Consolas" panose="020B0609020204030204" pitchFamily="49" charset="0"/>
              </a:rPr>
              <a:t>++) { </a:t>
            </a:r>
          </a:p>
          <a:p>
            <a:pPr fontAlgn="base"/>
            <a:r>
              <a:rPr lang="pt-BR" sz="2000" dirty="0">
                <a:latin typeface="Consolas" panose="020B0609020204030204" pitchFamily="49" charset="0"/>
              </a:rPr>
              <a:t>    for (</a:t>
            </a:r>
            <a:r>
              <a:rPr lang="pt-BR" sz="2000" dirty="0" err="1">
                <a:latin typeface="Consolas" panose="020B0609020204030204" pitchFamily="49" charset="0"/>
              </a:rPr>
              <a:t>j</a:t>
            </a:r>
            <a:r>
              <a:rPr lang="pt-BR" sz="2000" dirty="0">
                <a:latin typeface="Consolas" panose="020B0609020204030204" pitchFamily="49" charset="0"/>
              </a:rPr>
              <a:t> = N; </a:t>
            </a:r>
            <a:r>
              <a:rPr lang="pt-BR" sz="2000" dirty="0" err="1">
                <a:latin typeface="Consolas" panose="020B0609020204030204" pitchFamily="49" charset="0"/>
              </a:rPr>
              <a:t>j</a:t>
            </a:r>
            <a:r>
              <a:rPr lang="pt-BR" sz="2000" dirty="0">
                <a:latin typeface="Consolas" panose="020B0609020204030204" pitchFamily="49" charset="0"/>
              </a:rPr>
              <a:t> &gt; </a:t>
            </a:r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>
                <a:latin typeface="Consolas" panose="020B0609020204030204" pitchFamily="49" charset="0"/>
              </a:rPr>
              <a:t>; </a:t>
            </a:r>
            <a:r>
              <a:rPr lang="pt-BR" sz="2000" dirty="0" err="1">
                <a:latin typeface="Consolas" panose="020B0609020204030204" pitchFamily="49" charset="0"/>
              </a:rPr>
              <a:t>j</a:t>
            </a:r>
            <a:r>
              <a:rPr lang="pt-BR" sz="2000" dirty="0">
                <a:latin typeface="Consolas" panose="020B0609020204030204" pitchFamily="49" charset="0"/>
              </a:rPr>
              <a:t>--) { </a:t>
            </a:r>
          </a:p>
          <a:p>
            <a:pPr fontAlgn="base"/>
            <a:r>
              <a:rPr lang="pt-BR" sz="2000" dirty="0">
                <a:latin typeface="Consolas" panose="020B0609020204030204" pitchFamily="49" charset="0"/>
              </a:rPr>
              <a:t>        a = a + </a:t>
            </a:r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>
                <a:latin typeface="Consolas" panose="020B0609020204030204" pitchFamily="49" charset="0"/>
              </a:rPr>
              <a:t> + </a:t>
            </a:r>
            <a:r>
              <a:rPr lang="pt-BR" sz="2000" dirty="0" err="1">
                <a:latin typeface="Consolas" panose="020B0609020204030204" pitchFamily="49" charset="0"/>
              </a:rPr>
              <a:t>j</a:t>
            </a:r>
            <a:r>
              <a:rPr lang="pt-BR" sz="2000" dirty="0">
                <a:latin typeface="Consolas" panose="020B0609020204030204" pitchFamily="49" charset="0"/>
              </a:rPr>
              <a:t>; </a:t>
            </a:r>
          </a:p>
          <a:p>
            <a:pPr fontAlgn="base"/>
            <a:r>
              <a:rPr lang="pt-BR" sz="2000" dirty="0">
                <a:latin typeface="Consolas" panose="020B0609020204030204" pitchFamily="49" charset="0"/>
              </a:rPr>
              <a:t>    } </a:t>
            </a:r>
          </a:p>
          <a:p>
            <a:pPr fontAlgn="base"/>
            <a:r>
              <a:rPr lang="pt-BR" sz="2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3488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3F83E-EA2D-422C-81C2-C7A40B271998}"/>
</file>

<file path=customXml/itemProps2.xml><?xml version="1.0" encoding="utf-8"?>
<ds:datastoreItem xmlns:ds="http://schemas.openxmlformats.org/officeDocument/2006/customXml" ds:itemID="{B67B3164-853F-471D-A12C-995C2C95F5F0}"/>
</file>

<file path=customXml/itemProps3.xml><?xml version="1.0" encoding="utf-8"?>
<ds:datastoreItem xmlns:ds="http://schemas.openxmlformats.org/officeDocument/2006/customXml" ds:itemID="{5A0C539B-64CF-4CF5-91E9-35B1B18146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1332</Words>
  <Application>Microsoft Office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Times New Roman</vt:lpstr>
      <vt:lpstr>Office Theme</vt:lpstr>
      <vt:lpstr>PowerPoint Presentation</vt:lpstr>
      <vt:lpstr>Properties </vt:lpstr>
      <vt:lpstr>PowerPoint Presentation</vt:lpstr>
      <vt:lpstr>Little Oh and Little Omega</vt:lpstr>
      <vt:lpstr> Little o Notations </vt:lpstr>
      <vt:lpstr>Little ω asymptotic notation</vt:lpstr>
      <vt:lpstr>EXAMPLE</vt:lpstr>
      <vt:lpstr>QUESTIONS</vt:lpstr>
      <vt:lpstr>PowerPoint Presentation</vt:lpstr>
      <vt:lpstr>PowerPoint Presentation</vt:lpstr>
      <vt:lpstr>RECURRENCE RELATIONS AND ITERATION METHOD</vt:lpstr>
      <vt:lpstr>PowerPoint Presentation</vt:lpstr>
      <vt:lpstr>Recurrence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317</cp:revision>
  <dcterms:created xsi:type="dcterms:W3CDTF">2017-01-09T07:30:06Z</dcterms:created>
  <dcterms:modified xsi:type="dcterms:W3CDTF">2021-09-22T05:48:08Z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