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5"/>
  </p:notesMasterIdLst>
  <p:sldIdLst>
    <p:sldId id="412" r:id="rId2"/>
    <p:sldId id="370" r:id="rId3"/>
    <p:sldId id="371" r:id="rId4"/>
    <p:sldId id="372" r:id="rId5"/>
    <p:sldId id="373" r:id="rId6"/>
    <p:sldId id="374" r:id="rId7"/>
    <p:sldId id="375" r:id="rId8"/>
    <p:sldId id="354" r:id="rId9"/>
    <p:sldId id="356" r:id="rId10"/>
    <p:sldId id="357" r:id="rId11"/>
    <p:sldId id="365" r:id="rId12"/>
    <p:sldId id="366" r:id="rId13"/>
    <p:sldId id="367" r:id="rId14"/>
    <p:sldId id="368" r:id="rId15"/>
    <p:sldId id="376" r:id="rId16"/>
    <p:sldId id="377" r:id="rId17"/>
    <p:sldId id="410" r:id="rId18"/>
    <p:sldId id="378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11" r:id="rId37"/>
    <p:sldId id="401" r:id="rId38"/>
    <p:sldId id="402" r:id="rId39"/>
    <p:sldId id="403" r:id="rId40"/>
    <p:sldId id="405" r:id="rId41"/>
    <p:sldId id="406" r:id="rId42"/>
    <p:sldId id="407" r:id="rId43"/>
    <p:sldId id="40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412"/>
            <p14:sldId id="370"/>
            <p14:sldId id="371"/>
            <p14:sldId id="372"/>
            <p14:sldId id="373"/>
            <p14:sldId id="374"/>
            <p14:sldId id="375"/>
            <p14:sldId id="354"/>
            <p14:sldId id="356"/>
            <p14:sldId id="357"/>
            <p14:sldId id="365"/>
            <p14:sldId id="366"/>
            <p14:sldId id="367"/>
            <p14:sldId id="368"/>
            <p14:sldId id="376"/>
            <p14:sldId id="377"/>
            <p14:sldId id="410"/>
            <p14:sldId id="37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11"/>
            <p14:sldId id="401"/>
            <p14:sldId id="402"/>
            <p14:sldId id="403"/>
            <p14:sldId id="405"/>
            <p14:sldId id="406"/>
            <p14:sldId id="407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Analysis</a:t>
            </a:r>
          </a:p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Design </a:t>
            </a: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ETCS-301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Agrasen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Delhi (GSIPU)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6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7DF3-FFD2-43F4-A492-72A96D99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TOWER OF HANOI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1CE2-8282-4A07-8EF6-5A228F78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396"/>
            <a:ext cx="10515600" cy="51267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solve this linear recurrence using Iteration method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that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+ 1,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+ 1,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+ 1, . . 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= 2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+ 1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 2(2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+ 1)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 4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+ 3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 4(2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+ 1) + 3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 8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+ 7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 8(2T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+ 1) + 7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 16T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+ 15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𝑇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𝑛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2 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𝑛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− 1</a:t>
            </a:r>
          </a:p>
        </p:txBody>
      </p:sp>
    </p:spTree>
    <p:extLst>
      <p:ext uri="{BB962C8B-B14F-4D97-AF65-F5344CB8AC3E}">
        <p14:creationId xmlns:p14="http://schemas.microsoft.com/office/powerpoint/2010/main" val="418137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AE0F6-A393-46F3-8B77-E0B19D937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9" y="519461"/>
            <a:ext cx="58609530" cy="71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Let’s take another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= 3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 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/4 +)+n .</a:t>
            </a:r>
            <a:endParaRPr kumimoji="0" lang="en-US" altLang="en-US" sz="2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 iterate it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=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+ 3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  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/4    )</a:t>
            </a:r>
            <a:endParaRPr kumimoji="0" lang="en-US" altLang="en-US" sz="2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=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+ 3 ( 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/4   + 3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 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/16 ))</a:t>
            </a:r>
            <a:endParaRPr kumimoji="0" lang="en-US" altLang="en-US" sz="2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=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+ 3(  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/4   + 3( 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/16  + 3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/64  )))</a:t>
            </a:r>
            <a:endParaRPr kumimoji="0" lang="en-US" altLang="en-US" sz="2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=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+ 3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/4  + 9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/16 + 27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  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/64  ),</a:t>
            </a:r>
            <a:endParaRPr kumimoji="0" lang="en-US" altLang="en-US" sz="2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where    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/4 /4 = 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/16   and 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/16 /4 = 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/64     </a:t>
            </a:r>
            <a:endParaRPr kumimoji="0" lang="en-US" altLang="en-US" sz="2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far must we iterate the recurrence before we reach a boundary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condition? The </a:t>
            </a:r>
            <a:r>
              <a:rPr kumimoji="0" lang="en-US" altLang="en-US" sz="2800" b="0" i="1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term in the series is 3</a:t>
            </a:r>
            <a:r>
              <a:rPr kumimoji="0" lang="en-US" altLang="en-US" sz="2800" b="0" i="1" u="none" strike="noStrike" cap="none" normalizeH="0" baseline="3000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/4</a:t>
            </a:r>
            <a:r>
              <a:rPr kumimoji="0" lang="en-US" altLang="en-US" sz="2800" b="0" i="1" u="none" strike="noStrike" cap="none" normalizeH="0" baseline="3000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bmk="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iteration hits 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= 1 when  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/4</a:t>
            </a:r>
            <a:r>
              <a:rPr kumimoji="0" lang="en-US" altLang="en-US" sz="2800" b="0" i="1" u="none" strike="noStrike" cap="none" normalizeH="0" baseline="3000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  = 1 or, equivalently, when </a:t>
            </a:r>
            <a:r>
              <a:rPr kumimoji="0" lang="en-US" altLang="en-US" sz="2800" b="0" i="1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exceeds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log</a:t>
            </a:r>
            <a:r>
              <a:rPr kumimoji="0" lang="en-US" altLang="en-US" sz="2800" b="0" i="0" u="none" strike="noStrike" cap="none" normalizeH="0" baseline="-3000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By continuing the iteration until this point,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we discover that the summation contains a decreasing geometric series:</a:t>
            </a:r>
            <a:endParaRPr kumimoji="0" lang="en-US" altLang="en-US" sz="2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              </a:t>
            </a:r>
            <a:r>
              <a:rPr kumimoji="0" lang="en-US" altLang="en-US" sz="6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61" name="Picture 37">
            <a:extLst>
              <a:ext uri="{FF2B5EF4-FFF2-40B4-BE49-F238E27FC236}">
                <a16:creationId xmlns:a16="http://schemas.microsoft.com/office/drawing/2014/main" id="{E2E22249-14C2-454D-9801-250DB213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513" y="1872343"/>
            <a:ext cx="381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A4930A11-F18D-451B-80E5-9D48249A5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0" y="1872343"/>
            <a:ext cx="381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9ABA23F4-BAB2-4CE4-89F8-398C0890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0" y="1872343"/>
            <a:ext cx="381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F64AFE72-9929-4540-AA0C-979048BE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4850" y="1872343"/>
            <a:ext cx="571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1">
            <a:extLst>
              <a:ext uri="{FF2B5EF4-FFF2-40B4-BE49-F238E27FC236}">
                <a16:creationId xmlns:a16="http://schemas.microsoft.com/office/drawing/2014/main" id="{A57FC88D-830D-4ED6-B75A-45A19A88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1" y="1177637"/>
            <a:ext cx="9272297" cy="31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77B4248-6727-4552-9708-A3688CC6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690693"/>
            <a:ext cx="1160635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ere, we have used the identity 3</a:t>
            </a:r>
            <a:r>
              <a:rPr kumimoji="0" lang="en-US" altLang="en-US" sz="2800" b="0" i="0" u="none" strike="noStrike" cap="none" normalizeH="0" baseline="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kumimoji="0" lang="en-US" altLang="en-US" sz="2800" b="0" i="0" u="none" strike="noStrike" cap="none" normalizeH="0" baseline="-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800" b="0" i="1" u="none" strike="noStrike" cap="none" normalizeH="0" baseline="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kumimoji="0" lang="en-US" altLang="en-US" sz="2800" b="0" i="0" u="none" strike="noStrike" cap="none" normalizeH="0" baseline="-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800" b="0" i="0" u="none" strike="noStrike" cap="none" normalizeH="0" baseline="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we have used the fact that log</a:t>
            </a:r>
            <a:r>
              <a:rPr kumimoji="0" lang="en-US" altLang="en-US" sz="2800" b="0" i="0" u="none" strike="noStrike" cap="none" normalizeH="0" baseline="-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3 &lt; 1 to conclude that          (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kumimoji="0" lang="en-US" altLang="en-US" sz="2800" b="0" i="0" u="none" strike="noStrike" cap="none" normalizeH="0" baseline="-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800" b="0" i="0" u="none" strike="noStrike" cap="none" normalizeH="0" baseline="3000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 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F4D9A0-6CE4-4544-A16B-4B724FDA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539" y="5272459"/>
            <a:ext cx="484043" cy="37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5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ED12-8200-4A7D-9FAA-4C890D44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4196-E256-4F7A-B469-212818C0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QUES1 : Find the solution of following recurrences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				(a) T(n)=		T(n-1)+n if n&gt;1</a:t>
            </a:r>
          </a:p>
          <a:p>
            <a:pPr marL="3657600" lvl="8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1		if n≤	1</a:t>
            </a:r>
          </a:p>
          <a:p>
            <a:pPr marL="3200400" lvl="7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0" lvl="7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(b) T(n)=		2T(n/2)+2 if n&gt;2</a:t>
            </a:r>
          </a:p>
          <a:p>
            <a:pPr marL="3657600" lvl="8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 		1                if n≤2</a:t>
            </a:r>
          </a:p>
          <a:p>
            <a:pPr marL="3200400" lvl="7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8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2B90-BBFF-448B-B9E9-9E36B490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8628-65B2-421C-85DC-8F813595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 2: Consider the linear recurrence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−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−2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initial conditions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3,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Solve it using the iteration method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 3: What is the solution of the recurrence relation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+ 2a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 and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12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F610-3D9D-4B11-91A5-C3FE121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1465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RECURSIVE TREE METHOD</a:t>
            </a:r>
          </a:p>
        </p:txBody>
      </p:sp>
    </p:spTree>
    <p:extLst>
      <p:ext uri="{BB962C8B-B14F-4D97-AF65-F5344CB8AC3E}">
        <p14:creationId xmlns:p14="http://schemas.microsoft.com/office/powerpoint/2010/main" val="4157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ursion-tree method&#10;• A recursion tree models the costs (time) of a&#10;recursive execution of an algorithm.&#10;• The recursion...">
            <a:extLst>
              <a:ext uri="{FF2B5EF4-FFF2-40B4-BE49-F238E27FC236}">
                <a16:creationId xmlns:a16="http://schemas.microsoft.com/office/drawing/2014/main" id="{A4C4C4E2-9044-49AF-A7B3-C118AF26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ABE7FE0-DB4D-42E4-8F03-DD30167D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4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olving recurrences&#10; Expanding the recurrence into a tree&#10; Summing the cost at each level&#10; Applying the substitution me...">
            <a:extLst>
              <a:ext uri="{FF2B5EF4-FFF2-40B4-BE49-F238E27FC236}">
                <a16:creationId xmlns:a16="http://schemas.microsoft.com/office/drawing/2014/main" id="{7BF82753-4C73-4BEC-924D-6150CE9DF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6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ample of recursion tree&#10;Solve T(n) = T(n/4) + T(n/2) + n2:&#10;Root&#10;15&#10; ">
            <a:extLst>
              <a:ext uri="{FF2B5EF4-FFF2-40B4-BE49-F238E27FC236}">
                <a16:creationId xmlns:a16="http://schemas.microsoft.com/office/drawing/2014/main" id="{6E41B056-C8CB-4348-BBFB-F000FC4A3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1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olving Recurrence Relations -&#10;Iteration method&#10; Steps:&#10; Expand the recurrence&#10; Express the expansion as a summation by...">
            <a:extLst>
              <a:ext uri="{FF2B5EF4-FFF2-40B4-BE49-F238E27FC236}">
                <a16:creationId xmlns:a16="http://schemas.microsoft.com/office/drawing/2014/main" id="{075CCFA0-C308-4B09-A447-DC3F133A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47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A626FBD-E41A-4140-AAF4-F3AA64691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7BEFD0CD-CAEE-4BBD-9A58-7BD7D778E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7B006573-0082-4C93-A926-89851ACCD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3735" name="Group 7">
            <a:extLst>
              <a:ext uri="{FF2B5EF4-FFF2-40B4-BE49-F238E27FC236}">
                <a16:creationId xmlns:a16="http://schemas.microsoft.com/office/drawing/2014/main" id="{6EF8246D-E38A-4E5E-AC98-4F07D92441A8}"/>
              </a:ext>
            </a:extLst>
          </p:cNvPr>
          <p:cNvGrpSpPr>
            <a:grpSpLocks/>
          </p:cNvGrpSpPr>
          <p:nvPr/>
        </p:nvGrpSpPr>
        <p:grpSpPr bwMode="auto">
          <a:xfrm>
            <a:off x="3341689" y="2895602"/>
            <a:ext cx="3984625" cy="385763"/>
            <a:chOff x="1625" y="1968"/>
            <a:chExt cx="2510" cy="243"/>
          </a:xfrm>
        </p:grpSpPr>
        <p:sp>
          <p:nvSpPr>
            <p:cNvPr id="73736" name="Rectangle 8">
              <a:extLst>
                <a:ext uri="{FF2B5EF4-FFF2-40B4-BE49-F238E27FC236}">
                  <a16:creationId xmlns:a16="http://schemas.microsoft.com/office/drawing/2014/main" id="{559961F0-15CC-4A60-A71E-943BEE6B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978"/>
              <a:ext cx="481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73737" name="Rectangle 9">
              <a:extLst>
                <a:ext uri="{FF2B5EF4-FFF2-40B4-BE49-F238E27FC236}">
                  <a16:creationId xmlns:a16="http://schemas.microsoft.com/office/drawing/2014/main" id="{4C6789FE-8255-4131-94A1-48C3DFDDD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968"/>
              <a:ext cx="481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/2)</a:t>
              </a:r>
            </a:p>
          </p:txBody>
        </p:sp>
      </p:grp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B5EB70E2-740D-4B9D-B1A8-3351F5A6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495" y="2133600"/>
            <a:ext cx="38183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67F108A8-1EA4-43CA-9858-B9B50D157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0"/>
            <a:ext cx="3188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8847646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1" name="Line 19">
            <a:extLst>
              <a:ext uri="{FF2B5EF4-FFF2-40B4-BE49-F238E27FC236}">
                <a16:creationId xmlns:a16="http://schemas.microsoft.com/office/drawing/2014/main" id="{F0AFD215-7CBB-46EE-9F5F-0BEE85DEC0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2" name="Line 20">
            <a:extLst>
              <a:ext uri="{FF2B5EF4-FFF2-40B4-BE49-F238E27FC236}">
                <a16:creationId xmlns:a16="http://schemas.microsoft.com/office/drawing/2014/main" id="{E977847B-FA61-4121-96A0-B599D3A44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38E1348-F29E-428B-B8A7-D2C3B9A51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4770" name="Text Box 18">
            <a:extLst>
              <a:ext uri="{FF2B5EF4-FFF2-40B4-BE49-F238E27FC236}">
                <a16:creationId xmlns:a16="http://schemas.microsoft.com/office/drawing/2014/main" id="{42AC19C1-E81E-40B4-AB86-20A54B358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0"/>
            <a:ext cx="3188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4773" name="Rectangle 21">
            <a:extLst>
              <a:ext uri="{FF2B5EF4-FFF2-40B4-BE49-F238E27FC236}">
                <a16:creationId xmlns:a16="http://schemas.microsoft.com/office/drawing/2014/main" id="{55BE51F4-2C3A-4F22-9205-F3982ED08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495" y="2133600"/>
            <a:ext cx="38183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4" name="Line 22">
            <a:extLst>
              <a:ext uri="{FF2B5EF4-FFF2-40B4-BE49-F238E27FC236}">
                <a16:creationId xmlns:a16="http://schemas.microsoft.com/office/drawing/2014/main" id="{1F1850C5-02E2-4463-BFA3-52D869053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5" name="Line 23">
            <a:extLst>
              <a:ext uri="{FF2B5EF4-FFF2-40B4-BE49-F238E27FC236}">
                <a16:creationId xmlns:a16="http://schemas.microsoft.com/office/drawing/2014/main" id="{532950D7-0693-45F7-AD6A-FB8C64A2DB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6" name="Line 24">
            <a:extLst>
              <a:ext uri="{FF2B5EF4-FFF2-40B4-BE49-F238E27FC236}">
                <a16:creationId xmlns:a16="http://schemas.microsoft.com/office/drawing/2014/main" id="{A95D817B-796C-4C66-B521-49128D354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7" name="Line 25">
            <a:extLst>
              <a:ext uri="{FF2B5EF4-FFF2-40B4-BE49-F238E27FC236}">
                <a16:creationId xmlns:a16="http://schemas.microsoft.com/office/drawing/2014/main" id="{43653A57-37D4-411C-AF68-C5CE2AB12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8" name="Rectangle 26">
            <a:extLst>
              <a:ext uri="{FF2B5EF4-FFF2-40B4-BE49-F238E27FC236}">
                <a16:creationId xmlns:a16="http://schemas.microsoft.com/office/drawing/2014/main" id="{0E76AA82-A455-47B3-A283-E498658E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76" y="2911475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9" name="Rectangle 27">
            <a:extLst>
              <a:ext uri="{FF2B5EF4-FFF2-40B4-BE49-F238E27FC236}">
                <a16:creationId xmlns:a16="http://schemas.microsoft.com/office/drawing/2014/main" id="{8599DF66-C371-481B-B634-8DDFED42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714" y="28956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64" name="Rectangle 12">
            <a:extLst>
              <a:ext uri="{FF2B5EF4-FFF2-40B4-BE49-F238E27FC236}">
                <a16:creationId xmlns:a16="http://schemas.microsoft.com/office/drawing/2014/main" id="{1F8265FB-E5AA-4B03-B802-2F382A146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498" y="3733800"/>
            <a:ext cx="88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</a:p>
        </p:txBody>
      </p:sp>
      <p:sp>
        <p:nvSpPr>
          <p:cNvPr id="74765" name="Rectangle 13">
            <a:extLst>
              <a:ext uri="{FF2B5EF4-FFF2-40B4-BE49-F238E27FC236}">
                <a16:creationId xmlns:a16="http://schemas.microsoft.com/office/drawing/2014/main" id="{2C18119D-F360-4637-B1A4-EA4BF983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008" y="3733800"/>
            <a:ext cx="76334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10199FD2-D511-4B45-B1E4-42776792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408" y="3732213"/>
            <a:ext cx="76334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7" name="Rectangle 15">
            <a:extLst>
              <a:ext uri="{FF2B5EF4-FFF2-40B4-BE49-F238E27FC236}">
                <a16:creationId xmlns:a16="http://schemas.microsoft.com/office/drawing/2014/main" id="{AE162B21-83C5-44F1-8BBF-50570122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408" y="3732213"/>
            <a:ext cx="76334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</a:p>
        </p:txBody>
      </p:sp>
    </p:spTree>
    <p:extLst>
      <p:ext uri="{BB962C8B-B14F-4D97-AF65-F5344CB8AC3E}">
        <p14:creationId xmlns:p14="http://schemas.microsoft.com/office/powerpoint/2010/main" val="4080756078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Line 21">
            <a:extLst>
              <a:ext uri="{FF2B5EF4-FFF2-40B4-BE49-F238E27FC236}">
                <a16:creationId xmlns:a16="http://schemas.microsoft.com/office/drawing/2014/main" id="{3A2ABAA5-EA8B-4002-9D5B-18F7316CEE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09E6FDA7-FFF0-4494-A528-FAD200A13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81575AA-DCC4-4383-97B9-3F1FD0298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0A196E66-12EB-408F-8388-8287E5A3D5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4EBCD329-CC6B-423A-B708-6FB84C3B51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0686781A-F3F2-4B92-B952-B1A00C6B48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063C2129-E0D5-4E42-92E4-8B1C2880A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B69EEE9C-E08E-4EBC-9E0E-B2CDACBD5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D5169FC8-EABF-44EB-9BE7-B6108CEC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966" y="3733800"/>
            <a:ext cx="84670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89" name="Rectangle 13">
            <a:extLst>
              <a:ext uri="{FF2B5EF4-FFF2-40B4-BE49-F238E27FC236}">
                <a16:creationId xmlns:a16="http://schemas.microsoft.com/office/drawing/2014/main" id="{8396B523-D3DB-487F-84BE-17572CCBA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301" y="37338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1F315A44-61C3-408C-B521-E097FEB9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1" name="Rectangle 15">
            <a:extLst>
              <a:ext uri="{FF2B5EF4-FFF2-40B4-BE49-F238E27FC236}">
                <a16:creationId xmlns:a16="http://schemas.microsoft.com/office/drawing/2014/main" id="{7A1E4FBE-9CBE-4F1A-87F1-08A30013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2" name="Rectangle 16">
            <a:extLst>
              <a:ext uri="{FF2B5EF4-FFF2-40B4-BE49-F238E27FC236}">
                <a16:creationId xmlns:a16="http://schemas.microsoft.com/office/drawing/2014/main" id="{9DEB3A75-52B9-4634-B23D-889CAA73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76" y="2911475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3" name="Rectangle 17">
            <a:extLst>
              <a:ext uri="{FF2B5EF4-FFF2-40B4-BE49-F238E27FC236}">
                <a16:creationId xmlns:a16="http://schemas.microsoft.com/office/drawing/2014/main" id="{DA42C454-67BB-4AE4-BF6A-E4F21C64B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714" y="28956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4" name="Rectangle 18">
            <a:extLst>
              <a:ext uri="{FF2B5EF4-FFF2-40B4-BE49-F238E27FC236}">
                <a16:creationId xmlns:a16="http://schemas.microsoft.com/office/drawing/2014/main" id="{1121AB0D-D772-4561-B5A0-6A2E5CAA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890" y="5181600"/>
            <a:ext cx="6142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8B5EC7D0-537A-42C5-B93E-091E2B851AB4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478650" y="4530208"/>
            <a:ext cx="343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DD277DD3-9635-48A5-8D59-8D0CECDD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0"/>
            <a:ext cx="3188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7E59627C-895C-4EFB-B106-4BF63A81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495" y="2133600"/>
            <a:ext cx="38183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0760152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68" name="Line 44">
            <a:extLst>
              <a:ext uri="{FF2B5EF4-FFF2-40B4-BE49-F238E27FC236}">
                <a16:creationId xmlns:a16="http://schemas.microsoft.com/office/drawing/2014/main" id="{A74DEA6D-1AC0-465A-AA5C-3C4605A6BA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69" name="Line 45">
            <a:extLst>
              <a:ext uri="{FF2B5EF4-FFF2-40B4-BE49-F238E27FC236}">
                <a16:creationId xmlns:a16="http://schemas.microsoft.com/office/drawing/2014/main" id="{DA049477-26A2-497B-8063-39FD819B3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65" name="Line 41">
            <a:extLst>
              <a:ext uri="{FF2B5EF4-FFF2-40B4-BE49-F238E27FC236}">
                <a16:creationId xmlns:a16="http://schemas.microsoft.com/office/drawing/2014/main" id="{47A02E92-5834-458B-B222-CD17E9474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5AC486B-C0CC-4E31-AA37-5C88B51F7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FA313766-72B1-4BFA-9B39-B0CB6290C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0"/>
            <a:ext cx="3188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7849" name="Line 25">
            <a:extLst>
              <a:ext uri="{FF2B5EF4-FFF2-40B4-BE49-F238E27FC236}">
                <a16:creationId xmlns:a16="http://schemas.microsoft.com/office/drawing/2014/main" id="{E84413EC-E541-4E49-B568-614D7A05FD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53" name="Line 29">
            <a:extLst>
              <a:ext uri="{FF2B5EF4-FFF2-40B4-BE49-F238E27FC236}">
                <a16:creationId xmlns:a16="http://schemas.microsoft.com/office/drawing/2014/main" id="{4F4E050D-2338-417E-B14B-F18954CD6D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54" name="Line 30">
            <a:extLst>
              <a:ext uri="{FF2B5EF4-FFF2-40B4-BE49-F238E27FC236}">
                <a16:creationId xmlns:a16="http://schemas.microsoft.com/office/drawing/2014/main" id="{F148DBE4-BE65-4A6A-BD4C-A1AED1A37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55" name="Line 31">
            <a:extLst>
              <a:ext uri="{FF2B5EF4-FFF2-40B4-BE49-F238E27FC236}">
                <a16:creationId xmlns:a16="http://schemas.microsoft.com/office/drawing/2014/main" id="{AF8F9FCB-6F7A-421C-A4B5-E4964D5E9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56" name="Line 32">
            <a:extLst>
              <a:ext uri="{FF2B5EF4-FFF2-40B4-BE49-F238E27FC236}">
                <a16:creationId xmlns:a16="http://schemas.microsoft.com/office/drawing/2014/main" id="{B1BF2D49-2240-4B13-B90C-CF0B60D2A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57" name="Rectangle 33">
            <a:extLst>
              <a:ext uri="{FF2B5EF4-FFF2-40B4-BE49-F238E27FC236}">
                <a16:creationId xmlns:a16="http://schemas.microsoft.com/office/drawing/2014/main" id="{2B0223E1-413C-4BD8-95F9-8FA97A4D2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966" y="3733800"/>
            <a:ext cx="84670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8" name="Rectangle 34">
            <a:extLst>
              <a:ext uri="{FF2B5EF4-FFF2-40B4-BE49-F238E27FC236}">
                <a16:creationId xmlns:a16="http://schemas.microsoft.com/office/drawing/2014/main" id="{249CD958-1FD8-4C13-B75D-88D24B75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301" y="37338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9" name="Rectangle 35">
            <a:extLst>
              <a:ext uri="{FF2B5EF4-FFF2-40B4-BE49-F238E27FC236}">
                <a16:creationId xmlns:a16="http://schemas.microsoft.com/office/drawing/2014/main" id="{8CB96710-3B4D-43ED-8C0B-C8358E2B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0" name="Rectangle 36">
            <a:extLst>
              <a:ext uri="{FF2B5EF4-FFF2-40B4-BE49-F238E27FC236}">
                <a16:creationId xmlns:a16="http://schemas.microsoft.com/office/drawing/2014/main" id="{9067207D-694F-4233-9533-BC21DB733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1" name="Rectangle 37">
            <a:extLst>
              <a:ext uri="{FF2B5EF4-FFF2-40B4-BE49-F238E27FC236}">
                <a16:creationId xmlns:a16="http://schemas.microsoft.com/office/drawing/2014/main" id="{B4C24DCA-9AFF-46AD-95AA-A0F616F3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76" y="2911475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2" name="Rectangle 38">
            <a:extLst>
              <a:ext uri="{FF2B5EF4-FFF2-40B4-BE49-F238E27FC236}">
                <a16:creationId xmlns:a16="http://schemas.microsoft.com/office/drawing/2014/main" id="{EBB0C007-3B81-4E83-AC7C-5DBAC72A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714" y="28956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3" name="Rectangle 39">
            <a:extLst>
              <a:ext uri="{FF2B5EF4-FFF2-40B4-BE49-F238E27FC236}">
                <a16:creationId xmlns:a16="http://schemas.microsoft.com/office/drawing/2014/main" id="{07DDB132-F826-43A4-9177-AC7FCE228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890" y="5181600"/>
            <a:ext cx="6142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588CBE64-F35D-45F3-BF07-F2204368777B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478650" y="4530208"/>
            <a:ext cx="343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graphicFrame>
        <p:nvGraphicFramePr>
          <p:cNvPr id="77867" name="Object 43">
            <a:extLst>
              <a:ext uri="{FF2B5EF4-FFF2-40B4-BE49-F238E27FC236}">
                <a16:creationId xmlns:a16="http://schemas.microsoft.com/office/drawing/2014/main" id="{BB133013-540A-41EF-A106-8973A737B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406080" progId="Equation.3">
                  <p:embed/>
                </p:oleObj>
              </mc:Choice>
              <mc:Fallback>
                <p:oleObj name="Equation" r:id="rId2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>
            <a:extLst>
              <a:ext uri="{FF2B5EF4-FFF2-40B4-BE49-F238E27FC236}">
                <a16:creationId xmlns:a16="http://schemas.microsoft.com/office/drawing/2014/main" id="{A0040BB0-806A-41DE-822D-7E172F0B5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495" y="2133600"/>
            <a:ext cx="38183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3951811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Line 5">
            <a:extLst>
              <a:ext uri="{FF2B5EF4-FFF2-40B4-BE49-F238E27FC236}">
                <a16:creationId xmlns:a16="http://schemas.microsoft.com/office/drawing/2014/main" id="{2F9BF5E8-D5E4-49F4-B54D-7B2298603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96" name="Line 48">
            <a:extLst>
              <a:ext uri="{FF2B5EF4-FFF2-40B4-BE49-F238E27FC236}">
                <a16:creationId xmlns:a16="http://schemas.microsoft.com/office/drawing/2014/main" id="{ACC8AF6C-9844-4722-88D5-33D077A1D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93" name="Line 45">
            <a:extLst>
              <a:ext uri="{FF2B5EF4-FFF2-40B4-BE49-F238E27FC236}">
                <a16:creationId xmlns:a16="http://schemas.microsoft.com/office/drawing/2014/main" id="{96ACA8E9-A479-4283-A074-0851469EC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94" name="Line 46">
            <a:extLst>
              <a:ext uri="{FF2B5EF4-FFF2-40B4-BE49-F238E27FC236}">
                <a16:creationId xmlns:a16="http://schemas.microsoft.com/office/drawing/2014/main" id="{0F9717BB-F813-41C8-B4CA-E52C9A15C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4730FC2-2711-4ADC-8CF0-90F3F3D59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8874" name="Text Box 26">
            <a:extLst>
              <a:ext uri="{FF2B5EF4-FFF2-40B4-BE49-F238E27FC236}">
                <a16:creationId xmlns:a16="http://schemas.microsoft.com/office/drawing/2014/main" id="{D4CE6086-5FD2-4662-A372-7DC4D66CA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0"/>
            <a:ext cx="3188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8875" name="Line 27">
            <a:extLst>
              <a:ext uri="{FF2B5EF4-FFF2-40B4-BE49-F238E27FC236}">
                <a16:creationId xmlns:a16="http://schemas.microsoft.com/office/drawing/2014/main" id="{0FADA412-D7D4-427D-9ACE-21197C1A3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79" name="Line 31">
            <a:extLst>
              <a:ext uri="{FF2B5EF4-FFF2-40B4-BE49-F238E27FC236}">
                <a16:creationId xmlns:a16="http://schemas.microsoft.com/office/drawing/2014/main" id="{7C7B4FF6-BF29-49AA-944F-85493D3E5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80" name="Line 32">
            <a:extLst>
              <a:ext uri="{FF2B5EF4-FFF2-40B4-BE49-F238E27FC236}">
                <a16:creationId xmlns:a16="http://schemas.microsoft.com/office/drawing/2014/main" id="{51687BCB-B553-4421-B46D-2F3DDF93FB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81" name="Line 33">
            <a:extLst>
              <a:ext uri="{FF2B5EF4-FFF2-40B4-BE49-F238E27FC236}">
                <a16:creationId xmlns:a16="http://schemas.microsoft.com/office/drawing/2014/main" id="{2933B686-B7B9-40D9-A836-C9FA6A9FC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96CC18AD-BCEC-4862-A26D-447100D2A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83" name="Rectangle 35">
            <a:extLst>
              <a:ext uri="{FF2B5EF4-FFF2-40B4-BE49-F238E27FC236}">
                <a16:creationId xmlns:a16="http://schemas.microsoft.com/office/drawing/2014/main" id="{51A48CD1-6D2B-4D22-88DD-ACD2DBFC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966" y="3733800"/>
            <a:ext cx="84670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4" name="Rectangle 36">
            <a:extLst>
              <a:ext uri="{FF2B5EF4-FFF2-40B4-BE49-F238E27FC236}">
                <a16:creationId xmlns:a16="http://schemas.microsoft.com/office/drawing/2014/main" id="{6A41D74B-83B7-48B2-A262-7BAAC03A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301" y="37338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5" name="Rectangle 37">
            <a:extLst>
              <a:ext uri="{FF2B5EF4-FFF2-40B4-BE49-F238E27FC236}">
                <a16:creationId xmlns:a16="http://schemas.microsoft.com/office/drawing/2014/main" id="{226BB27F-5343-4335-B3B2-390D22212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6" name="Rectangle 38">
            <a:extLst>
              <a:ext uri="{FF2B5EF4-FFF2-40B4-BE49-F238E27FC236}">
                <a16:creationId xmlns:a16="http://schemas.microsoft.com/office/drawing/2014/main" id="{B0F36325-1B13-461A-9D18-07154773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7" name="Rectangle 39">
            <a:extLst>
              <a:ext uri="{FF2B5EF4-FFF2-40B4-BE49-F238E27FC236}">
                <a16:creationId xmlns:a16="http://schemas.microsoft.com/office/drawing/2014/main" id="{B3A3D6F7-36FB-4853-8DCA-C8409BC67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76" y="2911475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8" name="Rectangle 40">
            <a:extLst>
              <a:ext uri="{FF2B5EF4-FFF2-40B4-BE49-F238E27FC236}">
                <a16:creationId xmlns:a16="http://schemas.microsoft.com/office/drawing/2014/main" id="{02CBC838-A310-4E55-A139-713930E7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714" y="28956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9" name="Rectangle 41">
            <a:extLst>
              <a:ext uri="{FF2B5EF4-FFF2-40B4-BE49-F238E27FC236}">
                <a16:creationId xmlns:a16="http://schemas.microsoft.com/office/drawing/2014/main" id="{601F4725-B101-49D5-951F-5392D47F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890" y="5181600"/>
            <a:ext cx="6142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8890" name="Text Box 42">
            <a:extLst>
              <a:ext uri="{FF2B5EF4-FFF2-40B4-BE49-F238E27FC236}">
                <a16:creationId xmlns:a16="http://schemas.microsoft.com/office/drawing/2014/main" id="{58254E90-09C2-4D19-86C8-340CF273188A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478650" y="4530208"/>
            <a:ext cx="343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graphicFrame>
        <p:nvGraphicFramePr>
          <p:cNvPr id="78891" name="Object 43">
            <a:extLst>
              <a:ext uri="{FF2B5EF4-FFF2-40B4-BE49-F238E27FC236}">
                <a16:creationId xmlns:a16="http://schemas.microsoft.com/office/drawing/2014/main" id="{C2ABE1B0-A98B-4BF6-9570-B653C9D6E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799920" progId="Equation.3">
                  <p:embed/>
                </p:oleObj>
              </mc:Choice>
              <mc:Fallback>
                <p:oleObj name="Equation" r:id="rId2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>
            <a:extLst>
              <a:ext uri="{FF2B5EF4-FFF2-40B4-BE49-F238E27FC236}">
                <a16:creationId xmlns:a16="http://schemas.microsoft.com/office/drawing/2014/main" id="{3C54EA13-1B92-40EC-A179-CABAF2405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406080" progId="Equation.3">
                  <p:embed/>
                </p:oleObj>
              </mc:Choice>
              <mc:Fallback>
                <p:oleObj name="Equation" r:id="rId4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>
            <a:extLst>
              <a:ext uri="{FF2B5EF4-FFF2-40B4-BE49-F238E27FC236}">
                <a16:creationId xmlns:a16="http://schemas.microsoft.com/office/drawing/2014/main" id="{72FC1335-4984-4712-94F4-63ACB4FD3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495" y="2133600"/>
            <a:ext cx="38183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781121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2" name="Line 50">
            <a:extLst>
              <a:ext uri="{FF2B5EF4-FFF2-40B4-BE49-F238E27FC236}">
                <a16:creationId xmlns:a16="http://schemas.microsoft.com/office/drawing/2014/main" id="{9EDE7047-A33C-4AD8-BA19-4698A1E615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23" name="Line 51">
            <a:extLst>
              <a:ext uri="{FF2B5EF4-FFF2-40B4-BE49-F238E27FC236}">
                <a16:creationId xmlns:a16="http://schemas.microsoft.com/office/drawing/2014/main" id="{A00B4B34-FF5E-409B-B23D-A31C95F0B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FFA82AE-98F0-4D8D-A661-B19960377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1A47BF08-157B-4878-BB36-CF332807E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96" name="Line 24">
            <a:extLst>
              <a:ext uri="{FF2B5EF4-FFF2-40B4-BE49-F238E27FC236}">
                <a16:creationId xmlns:a16="http://schemas.microsoft.com/office/drawing/2014/main" id="{56850DCA-D99E-4D15-BCD4-F3CE555D6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03C96333-29F4-4C9D-8E90-DEB39AAAA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0"/>
            <a:ext cx="3188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79902" name="Line 30">
            <a:extLst>
              <a:ext uri="{FF2B5EF4-FFF2-40B4-BE49-F238E27FC236}">
                <a16:creationId xmlns:a16="http://schemas.microsoft.com/office/drawing/2014/main" id="{5E0FEE7F-D042-490C-8209-E00DBF36BA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6" name="Line 34">
            <a:extLst>
              <a:ext uri="{FF2B5EF4-FFF2-40B4-BE49-F238E27FC236}">
                <a16:creationId xmlns:a16="http://schemas.microsoft.com/office/drawing/2014/main" id="{F416AD3D-C45E-4957-9ED3-671435657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7" name="Line 35">
            <a:extLst>
              <a:ext uri="{FF2B5EF4-FFF2-40B4-BE49-F238E27FC236}">
                <a16:creationId xmlns:a16="http://schemas.microsoft.com/office/drawing/2014/main" id="{E40BFD86-906B-465C-BF9D-8E3543076D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8" name="Line 36">
            <a:extLst>
              <a:ext uri="{FF2B5EF4-FFF2-40B4-BE49-F238E27FC236}">
                <a16:creationId xmlns:a16="http://schemas.microsoft.com/office/drawing/2014/main" id="{9201B810-7DA0-4417-8088-7C307EA34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09" name="Line 37">
            <a:extLst>
              <a:ext uri="{FF2B5EF4-FFF2-40B4-BE49-F238E27FC236}">
                <a16:creationId xmlns:a16="http://schemas.microsoft.com/office/drawing/2014/main" id="{ABC123B5-8D6A-45CF-9152-82E6B4300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0" name="Rectangle 38">
            <a:extLst>
              <a:ext uri="{FF2B5EF4-FFF2-40B4-BE49-F238E27FC236}">
                <a16:creationId xmlns:a16="http://schemas.microsoft.com/office/drawing/2014/main" id="{129832B7-A9F1-428E-A021-25CD447F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966" y="3733800"/>
            <a:ext cx="84670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1" name="Rectangle 39">
            <a:extLst>
              <a:ext uri="{FF2B5EF4-FFF2-40B4-BE49-F238E27FC236}">
                <a16:creationId xmlns:a16="http://schemas.microsoft.com/office/drawing/2014/main" id="{A62D7D07-F20A-45C9-AB5C-AAB4EFC8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301" y="37338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2" name="Rectangle 40">
            <a:extLst>
              <a:ext uri="{FF2B5EF4-FFF2-40B4-BE49-F238E27FC236}">
                <a16:creationId xmlns:a16="http://schemas.microsoft.com/office/drawing/2014/main" id="{249934FC-F81A-47C6-B1DB-CB70658E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3" name="Rectangle 41">
            <a:extLst>
              <a:ext uri="{FF2B5EF4-FFF2-40B4-BE49-F238E27FC236}">
                <a16:creationId xmlns:a16="http://schemas.microsoft.com/office/drawing/2014/main" id="{11097926-B6AC-424F-922E-F2E5DF9E2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4" name="Rectangle 42">
            <a:extLst>
              <a:ext uri="{FF2B5EF4-FFF2-40B4-BE49-F238E27FC236}">
                <a16:creationId xmlns:a16="http://schemas.microsoft.com/office/drawing/2014/main" id="{DA2F8E0C-8B33-4366-B0F9-A8B85CBE8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76" y="2911475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6" name="Rectangle 44">
            <a:extLst>
              <a:ext uri="{FF2B5EF4-FFF2-40B4-BE49-F238E27FC236}">
                <a16:creationId xmlns:a16="http://schemas.microsoft.com/office/drawing/2014/main" id="{F909CFAA-5A5A-46EE-9C27-D40EEA8E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890" y="5181600"/>
            <a:ext cx="6142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9917" name="Text Box 45">
            <a:extLst>
              <a:ext uri="{FF2B5EF4-FFF2-40B4-BE49-F238E27FC236}">
                <a16:creationId xmlns:a16="http://schemas.microsoft.com/office/drawing/2014/main" id="{3B972031-6357-488D-A14C-95040A7DCC4A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478650" y="4530208"/>
            <a:ext cx="343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79926" name="Line 54">
            <a:extLst>
              <a:ext uri="{FF2B5EF4-FFF2-40B4-BE49-F238E27FC236}">
                <a16:creationId xmlns:a16="http://schemas.microsoft.com/office/drawing/2014/main" id="{36756BF5-C7AA-4973-9E3A-D47407986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79927" name="Object 55">
            <a:extLst>
              <a:ext uri="{FF2B5EF4-FFF2-40B4-BE49-F238E27FC236}">
                <a16:creationId xmlns:a16="http://schemas.microsoft.com/office/drawing/2014/main" id="{D156130C-C408-4596-B227-2334561EA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799920" progId="Equation.3">
                  <p:embed/>
                </p:oleObj>
              </mc:Choice>
              <mc:Fallback>
                <p:oleObj name="Equation" r:id="rId2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>
            <a:extLst>
              <a:ext uri="{FF2B5EF4-FFF2-40B4-BE49-F238E27FC236}">
                <a16:creationId xmlns:a16="http://schemas.microsoft.com/office/drawing/2014/main" id="{5478EAD7-FA13-4E9A-B5F4-8D4C00C15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406080" progId="Equation.3">
                  <p:embed/>
                </p:oleObj>
              </mc:Choice>
              <mc:Fallback>
                <p:oleObj name="Equation" r:id="rId4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3" name="Object 61">
            <a:extLst>
              <a:ext uri="{FF2B5EF4-FFF2-40B4-BE49-F238E27FC236}">
                <a16:creationId xmlns:a16="http://schemas.microsoft.com/office/drawing/2014/main" id="{05E9AD95-C5F1-49C4-861D-9E919D0D5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799920" progId="Equation.3">
                  <p:embed/>
                </p:oleObj>
              </mc:Choice>
              <mc:Fallback>
                <p:oleObj name="Equation" r:id="rId6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>
            <a:extLst>
              <a:ext uri="{FF2B5EF4-FFF2-40B4-BE49-F238E27FC236}">
                <a16:creationId xmlns:a16="http://schemas.microsoft.com/office/drawing/2014/main" id="{0B46AD53-878F-4310-B8A7-B34BC7AF1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495" y="2133600"/>
            <a:ext cx="38183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5" name="Line 63">
            <a:extLst>
              <a:ext uri="{FF2B5EF4-FFF2-40B4-BE49-F238E27FC236}">
                <a16:creationId xmlns:a16="http://schemas.microsoft.com/office/drawing/2014/main" id="{CE2B0559-5BA9-4F87-99B0-231C6BEDA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15" name="Rectangle 43">
            <a:extLst>
              <a:ext uri="{FF2B5EF4-FFF2-40B4-BE49-F238E27FC236}">
                <a16:creationId xmlns:a16="http://schemas.microsoft.com/office/drawing/2014/main" id="{689867EB-DC01-4EF2-8124-FB3320C5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714" y="28956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6" name="Text Box 64">
            <a:extLst>
              <a:ext uri="{FF2B5EF4-FFF2-40B4-BE49-F238E27FC236}">
                <a16:creationId xmlns:a16="http://schemas.microsoft.com/office/drawing/2014/main" id="{D92B5D46-7064-411B-9932-883296D6460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490637" y="4549259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7066655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>
            <a:extLst>
              <a:ext uri="{FF2B5EF4-FFF2-40B4-BE49-F238E27FC236}">
                <a16:creationId xmlns:a16="http://schemas.microsoft.com/office/drawing/2014/main" id="{AD4BD678-0AA9-4BE9-81F4-30421209E0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47" name="Line 3">
            <a:extLst>
              <a:ext uri="{FF2B5EF4-FFF2-40B4-BE49-F238E27FC236}">
                <a16:creationId xmlns:a16="http://schemas.microsoft.com/office/drawing/2014/main" id="{38224AD1-17E6-4C02-B12F-D5DA55AAC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12DD612E-1BF1-4BE9-88CD-B0D581E51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id="{F6C81C4F-1C38-4DBC-B0A4-8E8619023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50" name="Line 6">
            <a:extLst>
              <a:ext uri="{FF2B5EF4-FFF2-40B4-BE49-F238E27FC236}">
                <a16:creationId xmlns:a16="http://schemas.microsoft.com/office/drawing/2014/main" id="{DBBA9598-1169-45DB-9C25-57B31414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4D424900-AF5E-4103-845D-99AA2758C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543050"/>
            <a:ext cx="3188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 +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n/</a:t>
            </a:r>
            <a:r>
              <a:rPr lang="en-US" altLang="en-US">
                <a:solidFill>
                  <a:srgbClr val="009999"/>
                </a:solidFill>
              </a:rPr>
              <a:t>2)</a:t>
            </a:r>
            <a:r>
              <a:rPr lang="en-US" altLang="en-US" i="1">
                <a:solidFill>
                  <a:srgbClr val="009999"/>
                </a:solidFill>
              </a:rPr>
              <a:t> + 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/>
              <a:t>:</a:t>
            </a:r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FA6E2A3F-35C4-445F-9327-D2A282402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BDB83280-4E39-4C0B-973E-DA5AA34A4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id="{748BA870-13FC-4460-A7B5-C48169D7F5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55" name="Line 11">
            <a:extLst>
              <a:ext uri="{FF2B5EF4-FFF2-40B4-BE49-F238E27FC236}">
                <a16:creationId xmlns:a16="http://schemas.microsoft.com/office/drawing/2014/main" id="{45D83705-97A0-4B14-B78A-C00406AF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56" name="Line 12">
            <a:extLst>
              <a:ext uri="{FF2B5EF4-FFF2-40B4-BE49-F238E27FC236}">
                <a16:creationId xmlns:a16="http://schemas.microsoft.com/office/drawing/2014/main" id="{BAB6C9C5-5C5E-432B-88DC-5B76FBD78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914A3D17-18FA-4E22-A82F-1E6B64B5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966" y="3733800"/>
            <a:ext cx="84670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/16)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F130EB02-D4E9-4370-87B0-81288878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301" y="37338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9" name="Rectangle 15">
            <a:extLst>
              <a:ext uri="{FF2B5EF4-FFF2-40B4-BE49-F238E27FC236}">
                <a16:creationId xmlns:a16="http://schemas.microsoft.com/office/drawing/2014/main" id="{3C92F12A-BC73-45A6-968C-D2496278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/8)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0" name="Rectangle 16">
            <a:extLst>
              <a:ext uri="{FF2B5EF4-FFF2-40B4-BE49-F238E27FC236}">
                <a16:creationId xmlns:a16="http://schemas.microsoft.com/office/drawing/2014/main" id="{BC7A58EB-D45B-4092-A9AF-689D61CCA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289" y="3732213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1" name="Rectangle 17">
            <a:extLst>
              <a:ext uri="{FF2B5EF4-FFF2-40B4-BE49-F238E27FC236}">
                <a16:creationId xmlns:a16="http://schemas.microsoft.com/office/drawing/2014/main" id="{7D6C530D-4566-4AE9-B4BF-580E64B9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76" y="2911475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/4)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3" name="Rectangle 19">
            <a:extLst>
              <a:ext uri="{FF2B5EF4-FFF2-40B4-BE49-F238E27FC236}">
                <a16:creationId xmlns:a16="http://schemas.microsoft.com/office/drawing/2014/main" id="{72F4E3A4-9DDE-43D1-AB57-0F756D724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890" y="5181600"/>
            <a:ext cx="6142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13B58314-B2CF-4880-B14D-C6B3B4B16B67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478650" y="4530208"/>
            <a:ext cx="343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id="{8AF672E7-9331-4130-B998-2459CDA51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967" name="Line 23">
            <a:extLst>
              <a:ext uri="{FF2B5EF4-FFF2-40B4-BE49-F238E27FC236}">
                <a16:creationId xmlns:a16="http://schemas.microsoft.com/office/drawing/2014/main" id="{9F501F3B-D79F-44D0-B267-BA98F7E3A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82968" name="Object 24">
            <a:extLst>
              <a:ext uri="{FF2B5EF4-FFF2-40B4-BE49-F238E27FC236}">
                <a16:creationId xmlns:a16="http://schemas.microsoft.com/office/drawing/2014/main" id="{0CC81122-822F-4971-B431-50DE82596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799920" progId="Equation.3">
                  <p:embed/>
                </p:oleObj>
              </mc:Choice>
              <mc:Fallback>
                <p:oleObj name="Equation" r:id="rId2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>
            <a:extLst>
              <a:ext uri="{FF2B5EF4-FFF2-40B4-BE49-F238E27FC236}">
                <a16:creationId xmlns:a16="http://schemas.microsoft.com/office/drawing/2014/main" id="{2D0592F6-80BE-40E7-98B2-4C758C843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406080" progId="Equation.3">
                  <p:embed/>
                </p:oleObj>
              </mc:Choice>
              <mc:Fallback>
                <p:oleObj name="Equation" r:id="rId4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>
            <a:extLst>
              <a:ext uri="{FF2B5EF4-FFF2-40B4-BE49-F238E27FC236}">
                <a16:creationId xmlns:a16="http://schemas.microsoft.com/office/drawing/2014/main" id="{686751E3-17D5-4A47-9376-9311FB001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799920" progId="Equation.3">
                  <p:embed/>
                </p:oleObj>
              </mc:Choice>
              <mc:Fallback>
                <p:oleObj name="Equation" r:id="rId6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>
            <a:extLst>
              <a:ext uri="{FF2B5EF4-FFF2-40B4-BE49-F238E27FC236}">
                <a16:creationId xmlns:a16="http://schemas.microsoft.com/office/drawing/2014/main" id="{FB1CBC40-D30A-4228-8554-75C2A54E6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82972" name="Object 28">
            <a:extLst>
              <a:ext uri="{FF2B5EF4-FFF2-40B4-BE49-F238E27FC236}">
                <a16:creationId xmlns:a16="http://schemas.microsoft.com/office/drawing/2014/main" id="{6B64282C-E6E8-4296-BD39-B499FB400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31960" imgH="723600" progId="Equation.3">
                  <p:embed/>
                </p:oleObj>
              </mc:Choice>
              <mc:Fallback>
                <p:oleObj name="Equation" r:id="rId8" imgW="44319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>
            <a:extLst>
              <a:ext uri="{FF2B5EF4-FFF2-40B4-BE49-F238E27FC236}">
                <a16:creationId xmlns:a16="http://schemas.microsoft.com/office/drawing/2014/main" id="{8949E7E5-2BD3-46D3-A9A8-FFF68C0D73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490637" y="4549259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>
            <a:extLst>
              <a:ext uri="{FF2B5EF4-FFF2-40B4-BE49-F238E27FC236}">
                <a16:creationId xmlns:a16="http://schemas.microsoft.com/office/drawing/2014/main" id="{BBAEF987-003A-4958-BDD7-CF42CD719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172" y="5364163"/>
            <a:ext cx="857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/>
              <a:t>Total  </a:t>
            </a:r>
            <a:r>
              <a:rPr lang="en-US" altLang="en-US">
                <a:solidFill>
                  <a:srgbClr val="009999"/>
                </a:solidFill>
              </a:rPr>
              <a:t>=</a:t>
            </a:r>
          </a:p>
        </p:txBody>
      </p:sp>
      <p:sp>
        <p:nvSpPr>
          <p:cNvPr id="82975" name="Text Box 31">
            <a:extLst>
              <a:ext uri="{FF2B5EF4-FFF2-40B4-BE49-F238E27FC236}">
                <a16:creationId xmlns:a16="http://schemas.microsoft.com/office/drawing/2014/main" id="{096CC603-4750-44E0-BC2C-30406B9B9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6" y="5897563"/>
            <a:ext cx="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99"/>
                </a:solidFill>
              </a:rPr>
              <a:t>= </a:t>
            </a:r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3018C704-B3D9-4F30-9EF1-407B5E641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495" y="2133600"/>
            <a:ext cx="38183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2" name="Rectangle 18">
            <a:extLst>
              <a:ext uri="{FF2B5EF4-FFF2-40B4-BE49-F238E27FC236}">
                <a16:creationId xmlns:a16="http://schemas.microsoft.com/office/drawing/2014/main" id="{ABA81D62-4869-47BC-BA5B-2BB600AC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714" y="2895600"/>
            <a:ext cx="7296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  <a:r>
              <a:rPr lang="en-US" alt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76" name="Text Box 32">
            <a:extLst>
              <a:ext uri="{FF2B5EF4-FFF2-40B4-BE49-F238E27FC236}">
                <a16:creationId xmlns:a16="http://schemas.microsoft.com/office/drawing/2014/main" id="{108DB628-2E6C-4DBE-A47E-9DC6E2F8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6" y="5897563"/>
            <a:ext cx="1714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accent2"/>
                </a:solidFill>
              </a:rPr>
              <a:t>geometric series</a:t>
            </a:r>
          </a:p>
        </p:txBody>
      </p:sp>
    </p:spTree>
    <p:extLst>
      <p:ext uri="{BB962C8B-B14F-4D97-AF65-F5344CB8AC3E}">
        <p14:creationId xmlns:p14="http://schemas.microsoft.com/office/powerpoint/2010/main" val="5494602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XAMPLE&#10; ">
            <a:extLst>
              <a:ext uri="{FF2B5EF4-FFF2-40B4-BE49-F238E27FC236}">
                <a16:creationId xmlns:a16="http://schemas.microsoft.com/office/drawing/2014/main" id="{927D70C6-E7A1-468C-98B4-F5408A14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69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e expand T(n/4)&#10; ">
            <a:extLst>
              <a:ext uri="{FF2B5EF4-FFF2-40B4-BE49-F238E27FC236}">
                <a16:creationId xmlns:a16="http://schemas.microsoft.com/office/drawing/2014/main" id="{5648A4CD-4838-4540-8964-FB14A0AA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09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99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dding up the costs&#10; ">
            <a:extLst>
              <a:ext uri="{FF2B5EF4-FFF2-40B4-BE49-F238E27FC236}">
                <a16:creationId xmlns:a16="http://schemas.microsoft.com/office/drawing/2014/main" id="{22B8F542-01BD-4924-839F-DB3D1FC1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5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olving Recurrence Relations -&#10;Iteration method&#10; In evaluating the summation one or more of the&#10;following summation formu...">
            <a:extLst>
              <a:ext uri="{FF2B5EF4-FFF2-40B4-BE49-F238E27FC236}">
                <a16:creationId xmlns:a16="http://schemas.microsoft.com/office/drawing/2014/main" id="{2983B6A0-A8B9-49A8-8457-8CFC5F60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61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cusrsion tree method">
            <a:extLst>
              <a:ext uri="{FF2B5EF4-FFF2-40B4-BE49-F238E27FC236}">
                <a16:creationId xmlns:a16="http://schemas.microsoft.com/office/drawing/2014/main" id="{70F614B8-B0C1-4535-A034-62B215252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09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cusrsion tree method">
            <a:extLst>
              <a:ext uri="{FF2B5EF4-FFF2-40B4-BE49-F238E27FC236}">
                <a16:creationId xmlns:a16="http://schemas.microsoft.com/office/drawing/2014/main" id="{73D893D3-D772-4274-949E-BD6E2E4D5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27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cusrsion tree method">
            <a:extLst>
              <a:ext uri="{FF2B5EF4-FFF2-40B4-BE49-F238E27FC236}">
                <a16:creationId xmlns:a16="http://schemas.microsoft.com/office/drawing/2014/main" id="{9CF33434-FCFB-4BD0-BDA1-D4947B00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92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cusrsion tree method">
            <a:extLst>
              <a:ext uri="{FF2B5EF4-FFF2-40B4-BE49-F238E27FC236}">
                <a16:creationId xmlns:a16="http://schemas.microsoft.com/office/drawing/2014/main" id="{2310F474-3769-4B68-86CA-BD956E68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8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recusrsion tree method">
            <a:extLst>
              <a:ext uri="{FF2B5EF4-FFF2-40B4-BE49-F238E27FC236}">
                <a16:creationId xmlns:a16="http://schemas.microsoft.com/office/drawing/2014/main" id="{1A15F14D-65E5-45D8-9340-33042DBC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46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cusrsion tree method">
            <a:extLst>
              <a:ext uri="{FF2B5EF4-FFF2-40B4-BE49-F238E27FC236}">
                <a16:creationId xmlns:a16="http://schemas.microsoft.com/office/drawing/2014/main" id="{37951CCA-C453-4293-9C9C-5463EECF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550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15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0&#10;Example 1&#10;W(n) = 2W(n/2) + n2&#10;• Subproblem size at level i is: n/2i&#10;• Subproblem size hits 1 when 1 = n/2i&#10;⇒ i = lgn&#10;• ...">
            <a:extLst>
              <a:ext uri="{FF2B5EF4-FFF2-40B4-BE49-F238E27FC236}">
                <a16:creationId xmlns:a16="http://schemas.microsoft.com/office/drawing/2014/main" id="{242FBA8C-6FC0-4EDB-930E-3C95C00A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94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1&#10;Example 2&#10;E.g.: T(n) = 3T(n/4) + cn2&#10;• Subproblem size at level i is: n/4i&#10;• Subproblem size hits 1 when 1 = n/4i&#10;⇒ i =...">
            <a:extLst>
              <a:ext uri="{FF2B5EF4-FFF2-40B4-BE49-F238E27FC236}">
                <a16:creationId xmlns:a16="http://schemas.microsoft.com/office/drawing/2014/main" id="{999956FC-65DF-475E-AA65-383F58BC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88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14&#10;Example 3&#10;W(n) = W(n/3) + W(2n/3) + n&#10;• The longest path from the root to a&#10;leaf is: n&#10;→ (2/3)n → (2/3)2&#10;n → … → 1&#10;• Su...">
            <a:extLst>
              <a:ext uri="{FF2B5EF4-FFF2-40B4-BE49-F238E27FC236}">
                <a16:creationId xmlns:a16="http://schemas.microsoft.com/office/drawing/2014/main" id="{1E38E402-6CA2-402E-B780-EE785A7D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234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4DA55F-3BD5-439D-BAD8-9D5C54F5EDA2}"/>
              </a:ext>
            </a:extLst>
          </p:cNvPr>
          <p:cNvSpPr/>
          <p:nvPr/>
        </p:nvSpPr>
        <p:spPr>
          <a:xfrm>
            <a:off x="362505" y="165535"/>
            <a:ext cx="1164454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 a recursion tree to determine a good asymptotic upper bound on the recurrence 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)=3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(⌊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/2⌋)+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The subproblem size for a node at depth 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I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en-IN" sz="20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Thus, the tree has 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levels and </a:t>
            </a:r>
            <a:r>
              <a:rPr lang="en-I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sz="2000" b="1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lg3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leaves.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total cost over all nodes at depth 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for 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= 0, 1, 2, …,lg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−1, is n3</a:t>
            </a:r>
            <a:r>
              <a:rPr lang="en-IN" sz="2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en-IN" sz="2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(3/2)</a:t>
            </a:r>
            <a:r>
              <a:rPr lang="en-IN" sz="20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)​=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+3/2​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+(3/2​)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+⋯+(3/2​)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sz="2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lg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 ∑  ​(3/2​)</a:t>
            </a:r>
            <a:r>
              <a:rPr lang="en-IN" sz="2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(3/2)</a:t>
            </a:r>
            <a:r>
              <a:rPr lang="en-IN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sz="20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​-1</a:t>
            </a:r>
            <a:endParaRPr lang="en-I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   -------------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+Θ(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(3/2)-1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=2[(3/2)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sz="2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−1]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=2[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(3/2)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−1]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=2[n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lg3−lg2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−1]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=2[n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lg3−1+1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]+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lg3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).​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825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olving Recurrence Relations -&#10;Iteration method&#10; Harmonic Series:&#10; Others:&#10;10&#10; ">
            <a:extLst>
              <a:ext uri="{FF2B5EF4-FFF2-40B4-BE49-F238E27FC236}">
                <a16:creationId xmlns:a16="http://schemas.microsoft.com/office/drawing/2014/main" id="{92F71F6E-04FF-4F1A-9907-D6F066B4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411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3B9C0C-F273-4992-9A40-4C9C9BB60E95}"/>
              </a:ext>
            </a:extLst>
          </p:cNvPr>
          <p:cNvSpPr/>
          <p:nvPr/>
        </p:nvSpPr>
        <p:spPr>
          <a:xfrm>
            <a:off x="159799" y="0"/>
            <a:ext cx="1093729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a recursion tree to determine a good asymptotic upper bound on the recurrence 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)=4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/2+2)+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subproblem size for a node at depth i is 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en-IN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Thus, the tree has 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levels and 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leaves.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total cost over all nodes at depth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0, 1, 2, ,…,lg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−1, is 4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+2)=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+2⋅4</a:t>
            </a:r>
            <a:r>
              <a:rPr lang="en-IN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lg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)​= ∑​       (2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+2⋅4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IN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lg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 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=∑​        2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+  ∑​    2⋅4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=0            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= 2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−1​    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+2   4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     ​+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2−1 		4−1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=(2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−1)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+3/2​(4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−1)+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=(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−1)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+2/3​(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−1)+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​    =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8B304E-47F1-499E-9706-111CB92379EE}"/>
              </a:ext>
            </a:extLst>
          </p:cNvPr>
          <p:cNvCxnSpPr>
            <a:cxnSpLocks/>
          </p:cNvCxnSpPr>
          <p:nvPr/>
        </p:nvCxnSpPr>
        <p:spPr>
          <a:xfrm>
            <a:off x="665826" y="3338004"/>
            <a:ext cx="497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6909D3-899F-4F51-B50F-9675B714BBED}"/>
              </a:ext>
            </a:extLst>
          </p:cNvPr>
          <p:cNvCxnSpPr/>
          <p:nvPr/>
        </p:nvCxnSpPr>
        <p:spPr>
          <a:xfrm>
            <a:off x="1961965" y="3338004"/>
            <a:ext cx="630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1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A70401-4B9E-4197-83E4-2E4AED3FFD46}"/>
              </a:ext>
            </a:extLst>
          </p:cNvPr>
          <p:cNvSpPr/>
          <p:nvPr/>
        </p:nvSpPr>
        <p:spPr>
          <a:xfrm>
            <a:off x="497150" y="656948"/>
            <a:ext cx="115676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Use a recursion tree to determine a good asymptotic upper bound on the recurrence 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)=2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−1)+1.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Solution.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subproblem size for a node at depth i is 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 - 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Thus, the tree has 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levels and 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leaves.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total cost over all nodes at depth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for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0, 1, 2 ,…,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−1, is 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           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  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)​=  ∑​   2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=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2−1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​        =2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=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Θ(2</a:t>
            </a:r>
            <a:r>
              <a:rPr lang="en-IN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).​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747D76-CC3A-4A89-8196-FD6BE0ADB940}"/>
              </a:ext>
            </a:extLst>
          </p:cNvPr>
          <p:cNvCxnSpPr>
            <a:cxnSpLocks/>
          </p:cNvCxnSpPr>
          <p:nvPr/>
        </p:nvCxnSpPr>
        <p:spPr>
          <a:xfrm>
            <a:off x="1411549" y="3861787"/>
            <a:ext cx="674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58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F9CA8A-8EFF-4DA2-904B-3C3C02EE34A6}"/>
              </a:ext>
            </a:extLst>
          </p:cNvPr>
          <p:cNvSpPr/>
          <p:nvPr/>
        </p:nvSpPr>
        <p:spPr>
          <a:xfrm>
            <a:off x="180511" y="408774"/>
            <a:ext cx="115113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Use a recursion tree to give an asymptotically tight solution to the recurrence 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αn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)+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((1−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)+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 constant in the range 0 &lt;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&lt;1, and c &gt; 0 is also a constant.</a:t>
            </a:r>
          </a:p>
          <a:p>
            <a:endParaRPr lang="en-IN" dirty="0"/>
          </a:p>
          <a:p>
            <a:endParaRPr lang="en-IN" b="1" dirty="0"/>
          </a:p>
          <a:p>
            <a:r>
              <a:rPr lang="en-IN" b="1" dirty="0"/>
              <a:t>Solution.</a:t>
            </a:r>
            <a:r>
              <a:rPr lang="en-IN" dirty="0"/>
              <a:t> We can assume that 0 &lt; </a:t>
            </a:r>
            <a:r>
              <a:rPr lang="el-GR" i="1" dirty="0"/>
              <a:t>α</a:t>
            </a:r>
            <a:r>
              <a:rPr lang="el-GR" dirty="0"/>
              <a:t>≤1/2, </a:t>
            </a:r>
            <a:r>
              <a:rPr lang="en-IN" dirty="0"/>
              <a:t>since otherwise we can let </a:t>
            </a:r>
            <a:r>
              <a:rPr lang="el-GR" i="1" dirty="0"/>
              <a:t>β</a:t>
            </a:r>
            <a:r>
              <a:rPr lang="el-GR" dirty="0"/>
              <a:t>=1−</a:t>
            </a:r>
            <a:r>
              <a:rPr lang="el-GR" i="1" dirty="0"/>
              <a:t>α</a:t>
            </a:r>
            <a:r>
              <a:rPr lang="el-GR" dirty="0"/>
              <a:t> </a:t>
            </a:r>
            <a:r>
              <a:rPr lang="en-IN" dirty="0"/>
              <a:t>and solve it for </a:t>
            </a:r>
            <a:r>
              <a:rPr lang="el-GR" i="1" dirty="0"/>
              <a:t>β</a:t>
            </a:r>
            <a:r>
              <a:rPr lang="el-GR" dirty="0"/>
              <a:t>.</a:t>
            </a:r>
          </a:p>
          <a:p>
            <a:r>
              <a:rPr lang="en-IN" dirty="0"/>
              <a:t>Thus, the depth of the tree is </a:t>
            </a:r>
            <a:r>
              <a:rPr lang="en-IN" dirty="0" err="1"/>
              <a:t>nlog</a:t>
            </a:r>
            <a:r>
              <a:rPr lang="en-IN" dirty="0"/>
              <a:t> </a:t>
            </a:r>
            <a:r>
              <a:rPr lang="en-IN" baseline="-25000" dirty="0"/>
              <a:t>1/</a:t>
            </a:r>
            <a:r>
              <a:rPr lang="el-GR" i="1" baseline="-25000" dirty="0"/>
              <a:t>α</a:t>
            </a:r>
            <a:r>
              <a:rPr lang="el-GR" dirty="0"/>
              <a:t>​</a:t>
            </a:r>
            <a:r>
              <a:rPr lang="en-IN" dirty="0"/>
              <a:t> </a:t>
            </a:r>
            <a:r>
              <a:rPr lang="en-IN" i="1" dirty="0"/>
              <a:t>n</a:t>
            </a:r>
            <a:r>
              <a:rPr lang="en-IN" dirty="0"/>
              <a:t> and each level costs </a:t>
            </a:r>
            <a:r>
              <a:rPr lang="en-IN" dirty="0" err="1"/>
              <a:t>cn</a:t>
            </a:r>
            <a:r>
              <a:rPr lang="en-IN" dirty="0"/>
              <a:t>. And let's guess that the leaves are </a:t>
            </a:r>
            <a:r>
              <a:rPr lang="el-GR" dirty="0"/>
              <a:t>Θ(</a:t>
            </a:r>
            <a:r>
              <a:rPr lang="en-IN" i="1" dirty="0"/>
              <a:t>n</a:t>
            </a:r>
            <a:r>
              <a:rPr lang="en-IN" dirty="0"/>
              <a:t>),</a:t>
            </a:r>
          </a:p>
          <a:p>
            <a:r>
              <a:rPr lang="en-IN" dirty="0"/>
              <a:t>         log </a:t>
            </a:r>
            <a:r>
              <a:rPr lang="en-IN" baseline="-25000" dirty="0"/>
              <a:t>1/</a:t>
            </a:r>
            <a:r>
              <a:rPr lang="el-GR" i="1" baseline="-25000" dirty="0"/>
              <a:t>α</a:t>
            </a:r>
            <a:r>
              <a:rPr lang="en-IN" i="1" dirty="0"/>
              <a:t> n</a:t>
            </a:r>
          </a:p>
          <a:p>
            <a:r>
              <a:rPr lang="en-IN" i="1" dirty="0"/>
              <a:t>T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)​ =∑        </a:t>
            </a:r>
            <a:r>
              <a:rPr lang="el-GR" dirty="0"/>
              <a:t>​</a:t>
            </a:r>
            <a:r>
              <a:rPr lang="en-IN" dirty="0"/>
              <a:t> ​</a:t>
            </a:r>
            <a:r>
              <a:rPr lang="en-IN" i="1" dirty="0" err="1"/>
              <a:t>cn</a:t>
            </a:r>
            <a:r>
              <a:rPr lang="en-IN" dirty="0"/>
              <a:t>+</a:t>
            </a:r>
            <a:r>
              <a:rPr lang="el-GR" dirty="0"/>
              <a:t>Θ(</a:t>
            </a:r>
            <a:r>
              <a:rPr lang="en-IN" i="1" dirty="0"/>
              <a:t>n</a:t>
            </a:r>
            <a:r>
              <a:rPr lang="en-IN" dirty="0"/>
              <a:t>)</a:t>
            </a:r>
          </a:p>
          <a:p>
            <a:r>
              <a:rPr lang="en-IN" i="1" dirty="0"/>
              <a:t>          </a:t>
            </a:r>
            <a:r>
              <a:rPr lang="en-IN" i="1" dirty="0" err="1"/>
              <a:t>i</a:t>
            </a:r>
            <a:r>
              <a:rPr lang="en-IN" dirty="0"/>
              <a:t>=0</a:t>
            </a:r>
          </a:p>
          <a:p>
            <a:r>
              <a:rPr lang="en-IN" dirty="0"/>
              <a:t>         =</a:t>
            </a:r>
            <a:r>
              <a:rPr lang="en-IN" i="1" dirty="0" err="1"/>
              <a:t>cn</a:t>
            </a:r>
            <a:r>
              <a:rPr lang="en-IN" dirty="0" err="1"/>
              <a:t>log</a:t>
            </a:r>
            <a:r>
              <a:rPr lang="en-IN" dirty="0"/>
              <a:t> </a:t>
            </a:r>
            <a:r>
              <a:rPr lang="en-IN" baseline="-25000" dirty="0"/>
              <a:t>1/</a:t>
            </a:r>
            <a:r>
              <a:rPr lang="el-GR" i="1" baseline="-25000" dirty="0"/>
              <a:t>α</a:t>
            </a:r>
            <a:r>
              <a:rPr lang="en-IN" i="1" dirty="0"/>
              <a:t> n</a:t>
            </a:r>
            <a:r>
              <a:rPr lang="en-IN" dirty="0"/>
              <a:t>+</a:t>
            </a:r>
            <a:r>
              <a:rPr lang="el-GR" dirty="0"/>
              <a:t>Θ(</a:t>
            </a:r>
            <a:r>
              <a:rPr lang="en-IN" i="1" dirty="0"/>
              <a:t>n</a:t>
            </a:r>
            <a:r>
              <a:rPr lang="en-IN" dirty="0"/>
              <a:t>)</a:t>
            </a:r>
          </a:p>
          <a:p>
            <a:r>
              <a:rPr lang="en-IN" dirty="0"/>
              <a:t>           =</a:t>
            </a:r>
            <a:r>
              <a:rPr lang="el-GR" dirty="0"/>
              <a:t>Θ(</a:t>
            </a:r>
            <a:r>
              <a:rPr lang="en-IN" i="1" dirty="0" err="1"/>
              <a:t>n</a:t>
            </a:r>
            <a:r>
              <a:rPr lang="en-IN" dirty="0" err="1"/>
              <a:t>lg</a:t>
            </a:r>
            <a:r>
              <a:rPr lang="en-IN" i="1" dirty="0" err="1"/>
              <a:t>n</a:t>
            </a:r>
            <a:r>
              <a:rPr lang="en-IN" dirty="0"/>
              <a:t>).​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684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D585-567F-4AA6-B4CE-413694FB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850C-0B7C-461F-8653-8AD324D7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QUES 1. T(n)=T(9n/10)+n</a:t>
            </a:r>
          </a:p>
          <a:p>
            <a:pPr marL="0" indent="0">
              <a:buNone/>
            </a:pPr>
            <a:r>
              <a:rPr lang="pt-BR" dirty="0"/>
              <a:t>QUES 2. T(n) = T(άn) + T(1-ά) +n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96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nalysis Of Recursive Factorial Method&#10; Example 1: Form and solve the recurrence relation for the&#10;running time of factori...">
            <a:extLst>
              <a:ext uri="{FF2B5EF4-FFF2-40B4-BE49-F238E27FC236}">
                <a16:creationId xmlns:a16="http://schemas.microsoft.com/office/drawing/2014/main" id="{455C6999-AC95-4FFA-9590-1BC1FBC0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53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nalysis Of Recursive Binary Search&#10; The recurrence relation for the running time of the method is:&#10;T(1) = a if n = 1 (on...">
            <a:extLst>
              <a:ext uri="{FF2B5EF4-FFF2-40B4-BE49-F238E27FC236}">
                <a16:creationId xmlns:a16="http://schemas.microsoft.com/office/drawing/2014/main" id="{B2D09489-2D0D-42B9-A52E-F854CFFE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nalysis Of Recursive Binary Search&#10;Expanding:&#10;T(n) = T(n / 2) + b&#10;= [T(n / 4) + b] + b = T (n / 22) + 2b&#10;= [T(n / 8) + b]...">
            <a:extLst>
              <a:ext uri="{FF2B5EF4-FFF2-40B4-BE49-F238E27FC236}">
                <a16:creationId xmlns:a16="http://schemas.microsoft.com/office/drawing/2014/main" id="{DE75232A-E551-4E1D-8A6F-0E4FD8DF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4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BCFE-285A-4FBB-95C4-9B6ED1BC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ITERATION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C3C5-C410-4485-9CFD-4123F4B1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614"/>
            <a:ext cx="10515600" cy="56576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the linear recurrence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+ 3,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 and so on and so forth.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Therefore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= (a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+ 3) + 3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+ 2 · 3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= (a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+ 3) + 6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 · 3 = . . .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+ 3(n − 1).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equality follows because a generic term is of the form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+ 3i, therefore when n −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 − 1.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plugging the initial condition, we conclude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2 + 3(n − 1). </a:t>
            </a:r>
          </a:p>
        </p:txBody>
      </p:sp>
    </p:spTree>
    <p:extLst>
      <p:ext uri="{BB962C8B-B14F-4D97-AF65-F5344CB8AC3E}">
        <p14:creationId xmlns:p14="http://schemas.microsoft.com/office/powerpoint/2010/main" val="42685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FA55-6A6B-4FF9-9C12-C217E1E7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TOWER OF HANOI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1C48-C23E-4044-9D31-DF608086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9901"/>
            <a:ext cx="11066755" cy="570707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Recurrence relations are often useful to analyze algorithms, such as divide-and-conquer algorithms. We will illustrate this using the game of Hanoi tower.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game, the goal is to move n disks ranked from the largest at the bottom to the smallest on top from one post to another. The only permitted action is to remove the top disk from a post and drop it onto another post. The rule is that a larger disk can never lie above a smaller disk on any post. When n = 3 disks, the Hanoi tower game can be solved in 7 steps. But say one would like to know how many steps it would take to solve it for n = 50 disks, how could this be figured out?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method is to derive a linear recurrence relation, and then to solve it. To find a linear recurrence relation, notice that to solve the Hanoi tower game for n = 3 disks, the following steps are done: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Solve a Hanoi tower game for n = 2 disks,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Move the largest disk,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Solve another Hanoi tower game for n = 2 disks. 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fact, this is true in general, which yields the linear recurrence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n−1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+ 1, where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denotes the number of steps for n disks. 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2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4bb59217fb72bb57721af30a647a3aff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b73010beff06fddc858dcce84d6d165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DC0381-E7D3-414E-9B27-4E2C1447CE1F}"/>
</file>

<file path=customXml/itemProps2.xml><?xml version="1.0" encoding="utf-8"?>
<ds:datastoreItem xmlns:ds="http://schemas.openxmlformats.org/officeDocument/2006/customXml" ds:itemID="{D2555BA0-7242-4750-8429-0C3889832E7D}"/>
</file>

<file path=customXml/itemProps3.xml><?xml version="1.0" encoding="utf-8"?>
<ds:datastoreItem xmlns:ds="http://schemas.openxmlformats.org/officeDocument/2006/customXml" ds:itemID="{B039AF3D-7B3D-4316-94C5-40205EB933E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2100</Words>
  <Application>Microsoft Office PowerPoint</Application>
  <PresentationFormat>Widescreen</PresentationFormat>
  <Paragraphs>214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METHOD</vt:lpstr>
      <vt:lpstr>TOWER OF HANOI </vt:lpstr>
      <vt:lpstr>TOWER OF HANOI </vt:lpstr>
      <vt:lpstr>PowerPoint Presentation</vt:lpstr>
      <vt:lpstr>PowerPoint Presentation</vt:lpstr>
      <vt:lpstr>QUESTIONS</vt:lpstr>
      <vt:lpstr>QUESTIONS</vt:lpstr>
      <vt:lpstr>RECURSIVE TREE METHOD</vt:lpstr>
      <vt:lpstr>PowerPoint Presentation</vt:lpstr>
      <vt:lpstr>PowerPoint Presentation</vt:lpstr>
      <vt:lpstr>PowerPoint Presentation</vt:lpstr>
      <vt:lpstr>PowerPoint Presentation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318</cp:revision>
  <dcterms:created xsi:type="dcterms:W3CDTF">2017-01-09T07:30:06Z</dcterms:created>
  <dcterms:modified xsi:type="dcterms:W3CDTF">2021-09-24T06:02:52Z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