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13" r:id="rId3"/>
    <p:sldId id="334" r:id="rId4"/>
    <p:sldId id="346" r:id="rId5"/>
    <p:sldId id="272" r:id="rId6"/>
    <p:sldId id="347" r:id="rId7"/>
    <p:sldId id="348" r:id="rId8"/>
    <p:sldId id="373" r:id="rId9"/>
    <p:sldId id="351" r:id="rId10"/>
    <p:sldId id="385" r:id="rId11"/>
    <p:sldId id="374" r:id="rId12"/>
    <p:sldId id="383" r:id="rId13"/>
    <p:sldId id="384" r:id="rId14"/>
    <p:sldId id="323" r:id="rId15"/>
    <p:sldId id="324" r:id="rId16"/>
    <p:sldId id="337" r:id="rId17"/>
    <p:sldId id="352" r:id="rId18"/>
    <p:sldId id="353" r:id="rId19"/>
    <p:sldId id="382" r:id="rId20"/>
    <p:sldId id="354" r:id="rId21"/>
    <p:sldId id="355" r:id="rId22"/>
    <p:sldId id="381" r:id="rId23"/>
    <p:sldId id="393" r:id="rId24"/>
    <p:sldId id="326" r:id="rId25"/>
    <p:sldId id="339" r:id="rId26"/>
    <p:sldId id="325" r:id="rId27"/>
    <p:sldId id="356" r:id="rId28"/>
    <p:sldId id="357" r:id="rId29"/>
    <p:sldId id="377" r:id="rId30"/>
    <p:sldId id="358" r:id="rId31"/>
    <p:sldId id="379" r:id="rId32"/>
    <p:sldId id="359" r:id="rId33"/>
    <p:sldId id="380" r:id="rId34"/>
    <p:sldId id="392" r:id="rId35"/>
    <p:sldId id="327" r:id="rId36"/>
    <p:sldId id="342" r:id="rId37"/>
    <p:sldId id="329" r:id="rId38"/>
    <p:sldId id="360" r:id="rId39"/>
    <p:sldId id="361" r:id="rId40"/>
    <p:sldId id="376" r:id="rId41"/>
    <p:sldId id="390" r:id="rId42"/>
    <p:sldId id="331" r:id="rId43"/>
    <p:sldId id="341" r:id="rId44"/>
    <p:sldId id="330" r:id="rId45"/>
    <p:sldId id="362" r:id="rId46"/>
    <p:sldId id="363" r:id="rId47"/>
    <p:sldId id="364" r:id="rId48"/>
    <p:sldId id="37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khasingla1966@outlook.com" initials="r" lastIdx="1" clrIdx="0">
    <p:extLst>
      <p:ext uri="{19B8F6BF-5375-455C-9EA6-DF929625EA0E}">
        <p15:presenceInfo xmlns:p15="http://schemas.microsoft.com/office/powerpoint/2012/main" userId="23dcceb66b067a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2" autoAdjust="0"/>
    <p:restoredTop sz="94660"/>
  </p:normalViewPr>
  <p:slideViewPr>
    <p:cSldViewPr snapToGrid="0">
      <p:cViewPr varScale="1">
        <p:scale>
          <a:sx n="56" d="100"/>
          <a:sy n="56" d="100"/>
        </p:scale>
        <p:origin x="732"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D38900-31DF-0E4B-A00F-09B9C6057FC5}" type="datetimeFigureOut">
              <a:rPr lang="en-US" smtClean="0"/>
              <a:t>9/20/2020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10BC11-8C32-F748-BD38-03EEB7E19A36}" type="slidenum">
              <a:rPr lang="en-US" smtClean="0"/>
              <a:t>‹#›</a:t>
            </a:fld>
            <a:endParaRPr lang="en-US"/>
          </a:p>
        </p:txBody>
      </p:sp>
    </p:spTree>
    <p:extLst>
      <p:ext uri="{BB962C8B-B14F-4D97-AF65-F5344CB8AC3E}">
        <p14:creationId xmlns:p14="http://schemas.microsoft.com/office/powerpoint/2010/main" val="581861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EE08-C168-4087-A4E5-A2E816581E46}" type="datetimeFigureOut">
              <a:rPr lang="en-IN" smtClean="0"/>
              <a:t>20-09-2020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29BC7-6D19-4BFB-8F0C-5FEC5DBFB79E}" type="slidenum">
              <a:rPr lang="en-IN" smtClean="0"/>
              <a:t>‹#›</a:t>
            </a:fld>
            <a:endParaRPr lang="en-IN"/>
          </a:p>
        </p:txBody>
      </p:sp>
    </p:spTree>
    <p:extLst>
      <p:ext uri="{BB962C8B-B14F-4D97-AF65-F5344CB8AC3E}">
        <p14:creationId xmlns:p14="http://schemas.microsoft.com/office/powerpoint/2010/main" val="18619017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23B-86BB-4D9C-946D-30172CAD3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60E67D-D29B-4EF1-838F-9C5ECD634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A34EB5-80D1-46D2-BDE8-272B8D5EAC03}"/>
              </a:ext>
            </a:extLst>
          </p:cNvPr>
          <p:cNvSpPr>
            <a:spLocks noGrp="1"/>
          </p:cNvSpPr>
          <p:nvPr>
            <p:ph type="dt" sz="half" idx="10"/>
          </p:nvPr>
        </p:nvSpPr>
        <p:spPr/>
        <p:txBody>
          <a:bodyPr/>
          <a:lstStyle/>
          <a:p>
            <a:fld id="{6AE3CDCE-3332-9A40-A8AF-B52DF74AF2C6}" type="datetime1">
              <a:rPr lang="en-IN" smtClean="0"/>
              <a:t>20-09-2020</a:t>
            </a:fld>
            <a:endParaRPr lang="en-IN"/>
          </a:p>
        </p:txBody>
      </p:sp>
      <p:sp>
        <p:nvSpPr>
          <p:cNvPr id="5" name="Footer Placeholder 4">
            <a:extLst>
              <a:ext uri="{FF2B5EF4-FFF2-40B4-BE49-F238E27FC236}">
                <a16:creationId xmlns:a16="http://schemas.microsoft.com/office/drawing/2014/main" id="{14CB25A7-CE51-47A2-A728-A642313362C4}"/>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516AE69C-AF83-43C0-AA64-D0F518981AA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4155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4CD2-A409-4C81-A795-F44D6D961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C323AD-AF3C-41EA-B93E-CAFBE9CC7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B221C-5376-4D7A-BFDE-25D609CE64B6}"/>
              </a:ext>
            </a:extLst>
          </p:cNvPr>
          <p:cNvSpPr>
            <a:spLocks noGrp="1"/>
          </p:cNvSpPr>
          <p:nvPr>
            <p:ph type="dt" sz="half" idx="10"/>
          </p:nvPr>
        </p:nvSpPr>
        <p:spPr/>
        <p:txBody>
          <a:bodyPr/>
          <a:lstStyle/>
          <a:p>
            <a:fld id="{5AF07EE0-7540-6047-9610-8158B88A4438}" type="datetime1">
              <a:rPr lang="en-IN" smtClean="0"/>
              <a:t>20-09-2020</a:t>
            </a:fld>
            <a:endParaRPr lang="en-IN"/>
          </a:p>
        </p:txBody>
      </p:sp>
      <p:sp>
        <p:nvSpPr>
          <p:cNvPr id="5" name="Footer Placeholder 4">
            <a:extLst>
              <a:ext uri="{FF2B5EF4-FFF2-40B4-BE49-F238E27FC236}">
                <a16:creationId xmlns:a16="http://schemas.microsoft.com/office/drawing/2014/main" id="{A12F6945-7F26-42A2-AFC5-F355B2FB6BD0}"/>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010A5A80-6EE9-4742-B61B-50F0C01EB47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8974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0F831A-BC15-423B-9FBF-B015450A92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404986-4C09-4423-B7E7-4E5989BDB6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FA1D2D-C043-4A33-8FBD-0EB4DF7143C9}"/>
              </a:ext>
            </a:extLst>
          </p:cNvPr>
          <p:cNvSpPr>
            <a:spLocks noGrp="1"/>
          </p:cNvSpPr>
          <p:nvPr>
            <p:ph type="dt" sz="half" idx="10"/>
          </p:nvPr>
        </p:nvSpPr>
        <p:spPr/>
        <p:txBody>
          <a:bodyPr/>
          <a:lstStyle/>
          <a:p>
            <a:fld id="{4B598370-4EB8-0749-9E90-B66FDA40C0BD}" type="datetime1">
              <a:rPr lang="en-IN" smtClean="0"/>
              <a:t>20-09-2020</a:t>
            </a:fld>
            <a:endParaRPr lang="en-IN"/>
          </a:p>
        </p:txBody>
      </p:sp>
      <p:sp>
        <p:nvSpPr>
          <p:cNvPr id="5" name="Footer Placeholder 4">
            <a:extLst>
              <a:ext uri="{FF2B5EF4-FFF2-40B4-BE49-F238E27FC236}">
                <a16:creationId xmlns:a16="http://schemas.microsoft.com/office/drawing/2014/main" id="{A7CF61A2-7043-452F-9CA9-BA5A86462D22}"/>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5AAA988D-4AAE-4539-9DCC-9175246B464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9477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F7F5-18DD-4283-A362-DA6A340AF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86251-B9E3-4B21-ABB8-90FDA49EF2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FF82F6-54E5-42DF-BF7B-D3003228E45A}"/>
              </a:ext>
            </a:extLst>
          </p:cNvPr>
          <p:cNvSpPr>
            <a:spLocks noGrp="1"/>
          </p:cNvSpPr>
          <p:nvPr>
            <p:ph type="dt" sz="half" idx="10"/>
          </p:nvPr>
        </p:nvSpPr>
        <p:spPr/>
        <p:txBody>
          <a:bodyPr/>
          <a:lstStyle/>
          <a:p>
            <a:fld id="{42E37065-4949-F742-A7E5-6DDAF0157354}" type="datetime1">
              <a:rPr lang="en-IN" smtClean="0"/>
              <a:t>20-09-2020</a:t>
            </a:fld>
            <a:endParaRPr lang="en-IN"/>
          </a:p>
        </p:txBody>
      </p:sp>
      <p:sp>
        <p:nvSpPr>
          <p:cNvPr id="5" name="Footer Placeholder 4">
            <a:extLst>
              <a:ext uri="{FF2B5EF4-FFF2-40B4-BE49-F238E27FC236}">
                <a16:creationId xmlns:a16="http://schemas.microsoft.com/office/drawing/2014/main" id="{6C3D3C3A-9480-4839-887F-39886523E9D5}"/>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2A09BC72-2EA9-44BC-88EA-6C0BBBCA3FC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97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2BB0-D1BA-40E3-88B6-0A6EEF405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1EACE2-27E4-413A-87DE-6FDD3D613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864AB-A2CE-4241-8D5D-D44CC1943950}"/>
              </a:ext>
            </a:extLst>
          </p:cNvPr>
          <p:cNvSpPr>
            <a:spLocks noGrp="1"/>
          </p:cNvSpPr>
          <p:nvPr>
            <p:ph type="dt" sz="half" idx="10"/>
          </p:nvPr>
        </p:nvSpPr>
        <p:spPr/>
        <p:txBody>
          <a:bodyPr/>
          <a:lstStyle/>
          <a:p>
            <a:fld id="{9A2E8BC3-96E8-8C4E-B5EC-3A93F9944568}" type="datetime1">
              <a:rPr lang="en-IN" smtClean="0"/>
              <a:t>20-09-2020</a:t>
            </a:fld>
            <a:endParaRPr lang="en-IN"/>
          </a:p>
        </p:txBody>
      </p:sp>
      <p:sp>
        <p:nvSpPr>
          <p:cNvPr id="5" name="Footer Placeholder 4">
            <a:extLst>
              <a:ext uri="{FF2B5EF4-FFF2-40B4-BE49-F238E27FC236}">
                <a16:creationId xmlns:a16="http://schemas.microsoft.com/office/drawing/2014/main" id="{CB31F000-5601-4A58-A4CC-67D5425EC75E}"/>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id="{DFD9C8D0-BF9B-4486-BA69-322FDD408AC7}"/>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73080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857F-277D-415F-9CE3-F2444689D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824168-6D2B-459B-B5FC-8D3E2ABFB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15D596-6FDB-4AE8-9A70-02EA8A4C1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B59A51-9362-4EAD-912C-144FB8773A43}"/>
              </a:ext>
            </a:extLst>
          </p:cNvPr>
          <p:cNvSpPr>
            <a:spLocks noGrp="1"/>
          </p:cNvSpPr>
          <p:nvPr>
            <p:ph type="dt" sz="half" idx="10"/>
          </p:nvPr>
        </p:nvSpPr>
        <p:spPr/>
        <p:txBody>
          <a:bodyPr/>
          <a:lstStyle/>
          <a:p>
            <a:fld id="{E2B009ED-C082-8E46-8460-62392C2564C8}" type="datetime1">
              <a:rPr lang="en-IN" smtClean="0"/>
              <a:t>20-09-2020</a:t>
            </a:fld>
            <a:endParaRPr lang="en-IN"/>
          </a:p>
        </p:txBody>
      </p:sp>
      <p:sp>
        <p:nvSpPr>
          <p:cNvPr id="6" name="Footer Placeholder 5">
            <a:extLst>
              <a:ext uri="{FF2B5EF4-FFF2-40B4-BE49-F238E27FC236}">
                <a16:creationId xmlns:a16="http://schemas.microsoft.com/office/drawing/2014/main" id="{139770FF-41C2-4F82-898A-98CC199CB489}"/>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id="{0B7C97FF-C7EB-4455-BAEB-A7C3BDB4421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39877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C67C-DC6D-4B32-AA42-B1F3863F5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1371CF-01BB-409D-91EF-EC5475E6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A59B07-8162-406D-85E1-06B87A405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AD93DF-3BC2-4A5E-BED2-671D744FB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C1A4E-BB9D-4E71-BE9A-C1F1AD513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B9E552-7CDC-4357-A212-DD57FF463542}"/>
              </a:ext>
            </a:extLst>
          </p:cNvPr>
          <p:cNvSpPr>
            <a:spLocks noGrp="1"/>
          </p:cNvSpPr>
          <p:nvPr>
            <p:ph type="dt" sz="half" idx="10"/>
          </p:nvPr>
        </p:nvSpPr>
        <p:spPr/>
        <p:txBody>
          <a:bodyPr/>
          <a:lstStyle/>
          <a:p>
            <a:fld id="{BB7D0189-096B-314A-BA06-FB24F0B5CD91}" type="datetime1">
              <a:rPr lang="en-IN" smtClean="0"/>
              <a:t>20-09-2020</a:t>
            </a:fld>
            <a:endParaRPr lang="en-IN"/>
          </a:p>
        </p:txBody>
      </p:sp>
      <p:sp>
        <p:nvSpPr>
          <p:cNvPr id="8" name="Footer Placeholder 7">
            <a:extLst>
              <a:ext uri="{FF2B5EF4-FFF2-40B4-BE49-F238E27FC236}">
                <a16:creationId xmlns:a16="http://schemas.microsoft.com/office/drawing/2014/main" id="{630854AF-E2F1-4257-9AF3-1063AEAEBB01}"/>
              </a:ext>
            </a:extLst>
          </p:cNvPr>
          <p:cNvSpPr>
            <a:spLocks noGrp="1"/>
          </p:cNvSpPr>
          <p:nvPr>
            <p:ph type="ftr" sz="quarter" idx="11"/>
          </p:nvPr>
        </p:nvSpPr>
        <p:spPr/>
        <p:txBody>
          <a:bodyPr/>
          <a:lstStyle/>
          <a:p>
            <a:r>
              <a:rPr lang="en-IN"/>
              <a:t>LAB COORDINATOR:REKKA SINGLA</a:t>
            </a:r>
          </a:p>
        </p:txBody>
      </p:sp>
      <p:sp>
        <p:nvSpPr>
          <p:cNvPr id="9" name="Slide Number Placeholder 8">
            <a:extLst>
              <a:ext uri="{FF2B5EF4-FFF2-40B4-BE49-F238E27FC236}">
                <a16:creationId xmlns:a16="http://schemas.microsoft.com/office/drawing/2014/main" id="{0AFAA27D-A2FF-4D9F-B294-6E40E7EF2F3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042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1940-4463-4EF3-9FC3-EBB55D32D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65D9D6-3DDC-4BBD-9B74-904F3A229C50}"/>
              </a:ext>
            </a:extLst>
          </p:cNvPr>
          <p:cNvSpPr>
            <a:spLocks noGrp="1"/>
          </p:cNvSpPr>
          <p:nvPr>
            <p:ph type="dt" sz="half" idx="10"/>
          </p:nvPr>
        </p:nvSpPr>
        <p:spPr/>
        <p:txBody>
          <a:bodyPr/>
          <a:lstStyle/>
          <a:p>
            <a:fld id="{0E2B5447-3142-9343-83BC-A0BCE9C90B07}" type="datetime1">
              <a:rPr lang="en-IN" smtClean="0"/>
              <a:t>20-09-2020</a:t>
            </a:fld>
            <a:endParaRPr lang="en-IN"/>
          </a:p>
        </p:txBody>
      </p:sp>
      <p:sp>
        <p:nvSpPr>
          <p:cNvPr id="4" name="Footer Placeholder 3">
            <a:extLst>
              <a:ext uri="{FF2B5EF4-FFF2-40B4-BE49-F238E27FC236}">
                <a16:creationId xmlns:a16="http://schemas.microsoft.com/office/drawing/2014/main" id="{736D7723-CEA7-4973-A15F-2E2B030A5CE1}"/>
              </a:ext>
            </a:extLst>
          </p:cNvPr>
          <p:cNvSpPr>
            <a:spLocks noGrp="1"/>
          </p:cNvSpPr>
          <p:nvPr>
            <p:ph type="ftr" sz="quarter" idx="11"/>
          </p:nvPr>
        </p:nvSpPr>
        <p:spPr/>
        <p:txBody>
          <a:bodyPr/>
          <a:lstStyle/>
          <a:p>
            <a:r>
              <a:rPr lang="en-IN"/>
              <a:t>LAB COORDINATOR:REKKA SINGLA</a:t>
            </a:r>
          </a:p>
        </p:txBody>
      </p:sp>
      <p:sp>
        <p:nvSpPr>
          <p:cNvPr id="5" name="Slide Number Placeholder 4">
            <a:extLst>
              <a:ext uri="{FF2B5EF4-FFF2-40B4-BE49-F238E27FC236}">
                <a16:creationId xmlns:a16="http://schemas.microsoft.com/office/drawing/2014/main" id="{11FC31E1-906B-44EA-A6AE-47C7C3E8A10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58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58DDB-D4D5-4062-B11E-CCE73A52BE58}"/>
              </a:ext>
            </a:extLst>
          </p:cNvPr>
          <p:cNvSpPr>
            <a:spLocks noGrp="1"/>
          </p:cNvSpPr>
          <p:nvPr>
            <p:ph type="dt" sz="half" idx="10"/>
          </p:nvPr>
        </p:nvSpPr>
        <p:spPr/>
        <p:txBody>
          <a:bodyPr/>
          <a:lstStyle/>
          <a:p>
            <a:fld id="{2367A154-52A2-C146-B65F-D11E267EF1D4}" type="datetime1">
              <a:rPr lang="en-IN" smtClean="0"/>
              <a:t>20-09-2020</a:t>
            </a:fld>
            <a:endParaRPr lang="en-IN"/>
          </a:p>
        </p:txBody>
      </p:sp>
      <p:sp>
        <p:nvSpPr>
          <p:cNvPr id="3" name="Footer Placeholder 2">
            <a:extLst>
              <a:ext uri="{FF2B5EF4-FFF2-40B4-BE49-F238E27FC236}">
                <a16:creationId xmlns:a16="http://schemas.microsoft.com/office/drawing/2014/main" id="{645AD6D5-E0FD-48F5-9A89-C44F05B17C1D}"/>
              </a:ext>
            </a:extLst>
          </p:cNvPr>
          <p:cNvSpPr>
            <a:spLocks noGrp="1"/>
          </p:cNvSpPr>
          <p:nvPr>
            <p:ph type="ftr" sz="quarter" idx="11"/>
          </p:nvPr>
        </p:nvSpPr>
        <p:spPr/>
        <p:txBody>
          <a:bodyPr/>
          <a:lstStyle/>
          <a:p>
            <a:r>
              <a:rPr lang="en-IN"/>
              <a:t>LAB COORDINATOR:REKKA SINGLA</a:t>
            </a:r>
          </a:p>
        </p:txBody>
      </p:sp>
      <p:sp>
        <p:nvSpPr>
          <p:cNvPr id="4" name="Slide Number Placeholder 3">
            <a:extLst>
              <a:ext uri="{FF2B5EF4-FFF2-40B4-BE49-F238E27FC236}">
                <a16:creationId xmlns:a16="http://schemas.microsoft.com/office/drawing/2014/main" id="{4BE245CD-0FC8-48E1-8E8C-B4293CE3F41E}"/>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725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E95F-E3EF-4C87-9480-A578B9B5A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7E3AB8-0265-4DA4-831C-8BDFA2045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DACA45-2AA8-4159-BF7B-52728786A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8E3BA-C880-4975-B869-FCB63E33886E}"/>
              </a:ext>
            </a:extLst>
          </p:cNvPr>
          <p:cNvSpPr>
            <a:spLocks noGrp="1"/>
          </p:cNvSpPr>
          <p:nvPr>
            <p:ph type="dt" sz="half" idx="10"/>
          </p:nvPr>
        </p:nvSpPr>
        <p:spPr/>
        <p:txBody>
          <a:bodyPr/>
          <a:lstStyle/>
          <a:p>
            <a:fld id="{CA9D0536-CA34-BA44-A50E-CA3A857B9488}" type="datetime1">
              <a:rPr lang="en-IN" smtClean="0"/>
              <a:t>20-09-2020</a:t>
            </a:fld>
            <a:endParaRPr lang="en-IN"/>
          </a:p>
        </p:txBody>
      </p:sp>
      <p:sp>
        <p:nvSpPr>
          <p:cNvPr id="6" name="Footer Placeholder 5">
            <a:extLst>
              <a:ext uri="{FF2B5EF4-FFF2-40B4-BE49-F238E27FC236}">
                <a16:creationId xmlns:a16="http://schemas.microsoft.com/office/drawing/2014/main" id="{209D4D28-C1DA-4A05-8BCE-8B027B9337DF}"/>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id="{09361007-4EC6-4100-B496-2615120697FC}"/>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06416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DAC2-F7C8-45EB-90BA-7941B4F47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332BFB-452E-4CB7-A9EB-B929CAD5C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474C2C-87BC-4026-877F-EFC7878AB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965DB-89EB-473B-9CEB-B7F081454A1C}"/>
              </a:ext>
            </a:extLst>
          </p:cNvPr>
          <p:cNvSpPr>
            <a:spLocks noGrp="1"/>
          </p:cNvSpPr>
          <p:nvPr>
            <p:ph type="dt" sz="half" idx="10"/>
          </p:nvPr>
        </p:nvSpPr>
        <p:spPr/>
        <p:txBody>
          <a:bodyPr/>
          <a:lstStyle/>
          <a:p>
            <a:fld id="{D2171473-3F57-F547-9C83-A4EE726E4C0C}" type="datetime1">
              <a:rPr lang="en-IN" smtClean="0"/>
              <a:t>20-09-2020</a:t>
            </a:fld>
            <a:endParaRPr lang="en-IN"/>
          </a:p>
        </p:txBody>
      </p:sp>
      <p:sp>
        <p:nvSpPr>
          <p:cNvPr id="6" name="Footer Placeholder 5">
            <a:extLst>
              <a:ext uri="{FF2B5EF4-FFF2-40B4-BE49-F238E27FC236}">
                <a16:creationId xmlns:a16="http://schemas.microsoft.com/office/drawing/2014/main" id="{9FE45A77-1469-4184-809B-E64550AC6DB1}"/>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id="{FF6CDB8F-7454-492A-A0E6-C60238B1DAF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64729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14989E-0015-4FA7-8074-58E84605B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038BD-CCA3-4B3F-9BC4-9FEFBC0C9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B74C5-A1E7-4C11-9EE5-1955374D0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32A43-8B98-9740-B165-349E73279C59}" type="datetime1">
              <a:rPr lang="en-IN" smtClean="0"/>
              <a:t>20-09-2020</a:t>
            </a:fld>
            <a:endParaRPr lang="en-IN"/>
          </a:p>
        </p:txBody>
      </p:sp>
      <p:sp>
        <p:nvSpPr>
          <p:cNvPr id="5" name="Footer Placeholder 4">
            <a:extLst>
              <a:ext uri="{FF2B5EF4-FFF2-40B4-BE49-F238E27FC236}">
                <a16:creationId xmlns:a16="http://schemas.microsoft.com/office/drawing/2014/main" id="{A84556FD-2990-45DD-A77D-8FACC5E1A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LAB COORDINATOR:REKKA SINGLA</a:t>
            </a:r>
          </a:p>
        </p:txBody>
      </p:sp>
      <p:sp>
        <p:nvSpPr>
          <p:cNvPr id="6" name="Slide Number Placeholder 5">
            <a:extLst>
              <a:ext uri="{FF2B5EF4-FFF2-40B4-BE49-F238E27FC236}">
                <a16:creationId xmlns:a16="http://schemas.microsoft.com/office/drawing/2014/main" id="{5C240B2C-4921-4520-AB5F-536E5FAC3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BE99E-9896-4624-9B77-4434DB0E3D55}" type="slidenum">
              <a:rPr lang="en-IN" smtClean="0"/>
              <a:t>‹#›</a:t>
            </a:fld>
            <a:endParaRPr lang="en-IN"/>
          </a:p>
        </p:txBody>
      </p:sp>
    </p:spTree>
    <p:extLst>
      <p:ext uri="{BB962C8B-B14F-4D97-AF65-F5344CB8AC3E}">
        <p14:creationId xmlns:p14="http://schemas.microsoft.com/office/powerpoint/2010/main" val="256224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www.nist.gov/dads/HTML/theta.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http://www.cs.duke.edu/~mlittman/courses/Archive/cps130-97/lectures/lect14/img12.gif"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41D0-73F9-46EF-9C4D-B2130E6DD76D}"/>
              </a:ext>
            </a:extLst>
          </p:cNvPr>
          <p:cNvSpPr>
            <a:spLocks noGrp="1"/>
          </p:cNvSpPr>
          <p:nvPr>
            <p:ph type="ctrTitle"/>
          </p:nvPr>
        </p:nvSpPr>
        <p:spPr/>
        <p:txBody>
          <a:bodyPr>
            <a:normAutofit fontScale="90000"/>
          </a:bodyPr>
          <a:lstStyle/>
          <a:p>
            <a:br>
              <a:rPr lang="en-US" dirty="0"/>
            </a:br>
            <a:br>
              <a:rPr lang="en-US" dirty="0"/>
            </a:br>
            <a:br>
              <a:rPr lang="en-US" dirty="0"/>
            </a:br>
            <a:br>
              <a:rPr lang="en-US" dirty="0"/>
            </a:br>
            <a:endParaRPr lang="en-IN" dirty="0"/>
          </a:p>
        </p:txBody>
      </p:sp>
      <p:sp>
        <p:nvSpPr>
          <p:cNvPr id="3" name="Subtitle 2">
            <a:extLst>
              <a:ext uri="{FF2B5EF4-FFF2-40B4-BE49-F238E27FC236}">
                <a16:creationId xmlns:a16="http://schemas.microsoft.com/office/drawing/2014/main" id="{50E9DBF4-60B0-4CF5-900D-6B1049D17A3B}"/>
              </a:ext>
            </a:extLst>
          </p:cNvPr>
          <p:cNvSpPr>
            <a:spLocks noGrp="1"/>
          </p:cNvSpPr>
          <p:nvPr>
            <p:ph type="subTitle" idx="1"/>
          </p:nvPr>
        </p:nvSpPr>
        <p:spPr>
          <a:xfrm>
            <a:off x="1524000" y="714409"/>
            <a:ext cx="9144000" cy="4947947"/>
          </a:xfrm>
        </p:spPr>
        <p:txBody>
          <a:bodyPr>
            <a:normAutofit/>
          </a:bodyPr>
          <a:lstStyle/>
          <a:p>
            <a:endParaRPr lang="en-US" sz="4000" b="1" dirty="0">
              <a:latin typeface="Times New Roman"/>
              <a:cs typeface="Times New Roman"/>
            </a:endParaRPr>
          </a:p>
          <a:p>
            <a:r>
              <a:rPr lang="en-US" sz="4000" b="1" dirty="0">
                <a:latin typeface="Times New Roman"/>
                <a:cs typeface="Times New Roman"/>
              </a:rPr>
              <a:t>ALGORITHM ANALYSIS </a:t>
            </a:r>
          </a:p>
          <a:p>
            <a:r>
              <a:rPr lang="en-US" sz="4000" b="1" dirty="0">
                <a:latin typeface="Times New Roman"/>
                <a:cs typeface="Times New Roman"/>
              </a:rPr>
              <a:t>AND DESIGN </a:t>
            </a:r>
          </a:p>
          <a:p>
            <a:r>
              <a:rPr lang="en-US" sz="4000" b="1" dirty="0">
                <a:latin typeface="Times New Roman"/>
                <a:cs typeface="Times New Roman"/>
              </a:rPr>
              <a:t>LAB</a:t>
            </a:r>
          </a:p>
          <a:p>
            <a:endParaRPr lang="en-US" sz="4400" b="1" dirty="0">
              <a:latin typeface="Arial" panose="020B0604020202020204" pitchFamily="34" charset="0"/>
              <a:cs typeface="Arial" panose="020B0604020202020204" pitchFamily="34" charset="0"/>
            </a:endParaRPr>
          </a:p>
          <a:p>
            <a:r>
              <a:rPr lang="en-US" sz="3500" b="1" dirty="0">
                <a:latin typeface="Arial" panose="020B0604020202020204" pitchFamily="34" charset="0"/>
                <a:cs typeface="Arial" panose="020B0604020202020204" pitchFamily="34" charset="0"/>
              </a:rPr>
              <a:t>(ETCS-351)</a:t>
            </a:r>
            <a:endParaRPr lang="en-IN" sz="3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68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61D2-ACC3-454D-BBCB-AD423873EE97}"/>
              </a:ext>
            </a:extLst>
          </p:cNvPr>
          <p:cNvSpPr>
            <a:spLocks noGrp="1"/>
          </p:cNvSpPr>
          <p:nvPr>
            <p:ph type="title"/>
          </p:nvPr>
        </p:nvSpPr>
        <p:spPr>
          <a:xfrm>
            <a:off x="779755" y="424632"/>
            <a:ext cx="10515600" cy="1325563"/>
          </a:xfrm>
        </p:spPr>
        <p:txBody>
          <a:bodyPr/>
          <a:lstStyle/>
          <a:p>
            <a:r>
              <a:rPr lang="en-IN" b="1" cap="all" dirty="0">
                <a:latin typeface="Arial" panose="020B0604020202020204" pitchFamily="34" charset="0"/>
                <a:cs typeface="Arial" panose="020B0604020202020204" pitchFamily="34" charset="0"/>
              </a:rPr>
              <a:t>Longest common subsequence</a:t>
            </a:r>
          </a:p>
        </p:txBody>
      </p:sp>
      <p:sp>
        <p:nvSpPr>
          <p:cNvPr id="3" name="Content Placeholder 2">
            <a:extLst>
              <a:ext uri="{FF2B5EF4-FFF2-40B4-BE49-F238E27FC236}">
                <a16:creationId xmlns:a16="http://schemas.microsoft.com/office/drawing/2014/main" id="{6029FB54-0073-4322-B7EC-623F98428D56}"/>
              </a:ext>
            </a:extLst>
          </p:cNvPr>
          <p:cNvSpPr>
            <a:spLocks noGrp="1"/>
          </p:cNvSpPr>
          <p:nvPr>
            <p:ph idx="1"/>
          </p:nvPr>
        </p:nvSpPr>
        <p:spPr/>
        <p:txBody>
          <a:bodyPr/>
          <a:lstStyle/>
          <a:p>
            <a:pPr marL="0" indent="0">
              <a:buNone/>
            </a:pPr>
            <a:endParaRPr lang="en-IN" dirty="0"/>
          </a:p>
        </p:txBody>
      </p:sp>
      <p:pic>
        <p:nvPicPr>
          <p:cNvPr id="6" name="Picture 2" descr="CONDITIONS FOR ARROWS&#10; ">
            <a:extLst>
              <a:ext uri="{FF2B5EF4-FFF2-40B4-BE49-F238E27FC236}">
                <a16:creationId xmlns:a16="http://schemas.microsoft.com/office/drawing/2014/main" id="{09E17CB8-3528-445D-80DF-C65CAF131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136" y="1719263"/>
            <a:ext cx="8655728" cy="44862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8642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E529-466F-4450-8639-8159C5FE411F}"/>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LONGEST COMMON SUBSEQUENCE</a:t>
            </a:r>
            <a:endParaRPr lang="en-IN" dirty="0"/>
          </a:p>
        </p:txBody>
      </p:sp>
      <p:sp>
        <p:nvSpPr>
          <p:cNvPr id="3" name="Content Placeholder 2">
            <a:extLst>
              <a:ext uri="{FF2B5EF4-FFF2-40B4-BE49-F238E27FC236}">
                <a16:creationId xmlns:a16="http://schemas.microsoft.com/office/drawing/2014/main" id="{4C674B3C-26E7-45CA-8818-41C9FCC80C52}"/>
              </a:ext>
            </a:extLst>
          </p:cNvPr>
          <p:cNvSpPr>
            <a:spLocks noGrp="1"/>
          </p:cNvSpPr>
          <p:nvPr>
            <p:ph idx="1"/>
          </p:nvPr>
        </p:nvSpPr>
        <p:spPr/>
        <p:txBody>
          <a:bodyPr/>
          <a:lstStyle/>
          <a:p>
            <a:r>
              <a:rPr lang="en-IN" dirty="0"/>
              <a:t>Enter two sequences of alphabets or binary numbers.</a:t>
            </a:r>
          </a:p>
          <a:p>
            <a:r>
              <a:rPr lang="en-IN" dirty="0"/>
              <a:t>Using the algorithm print table for c(</a:t>
            </a:r>
            <a:r>
              <a:rPr lang="en-IN" dirty="0" err="1"/>
              <a:t>Xi,Yj</a:t>
            </a:r>
            <a:r>
              <a:rPr lang="en-IN" dirty="0"/>
              <a:t>),b(for arrows).</a:t>
            </a:r>
          </a:p>
          <a:p>
            <a:r>
              <a:rPr lang="en-IN" dirty="0"/>
              <a:t>Print longest common subsequence also.</a:t>
            </a:r>
          </a:p>
          <a:p>
            <a:endParaRPr lang="en-IN" dirty="0"/>
          </a:p>
        </p:txBody>
      </p:sp>
    </p:spTree>
    <p:extLst>
      <p:ext uri="{BB962C8B-B14F-4D97-AF65-F5344CB8AC3E}">
        <p14:creationId xmlns:p14="http://schemas.microsoft.com/office/powerpoint/2010/main" val="311282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4D16-C3D2-4D24-85AB-F0537772C58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OPTIMAL BINARY SEARCH TREE</a:t>
            </a:r>
          </a:p>
        </p:txBody>
      </p:sp>
      <p:sp>
        <p:nvSpPr>
          <p:cNvPr id="3" name="Content Placeholder 2">
            <a:extLst>
              <a:ext uri="{FF2B5EF4-FFF2-40B4-BE49-F238E27FC236}">
                <a16:creationId xmlns:a16="http://schemas.microsoft.com/office/drawing/2014/main" id="{1EFF85A5-9EE8-460F-AB03-558F92D2245F}"/>
              </a:ext>
            </a:extLst>
          </p:cNvPr>
          <p:cNvSpPr>
            <a:spLocks noGrp="1"/>
          </p:cNvSpPr>
          <p:nvPr>
            <p:ph idx="1"/>
          </p:nvPr>
        </p:nvSpPr>
        <p:spPr/>
        <p:txBody>
          <a:bodyPr>
            <a:normAutofit fontScale="62500" lnSpcReduction="20000"/>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cs typeface="Arial" panose="020B0604020202020204" pitchFamily="34" charset="0"/>
              </a:rPr>
              <a:t>Optimal-Binary-Search-Tree(p, q, 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e[1…n + 1, 0…n],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+ 1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l = 1 to n do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l + 1</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do j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l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-1] + </a:t>
            </a:r>
            <a:r>
              <a:rPr lang="en-US" altLang="en-US" dirty="0" err="1">
                <a:latin typeface="Arial" panose="020B0604020202020204" pitchFamily="34" charset="0"/>
                <a:cs typeface="Arial" panose="020B0604020202020204" pitchFamily="34" charset="0"/>
              </a:rPr>
              <a:t>p</a:t>
            </a:r>
            <a:r>
              <a:rPr lang="en-US" altLang="en-US" baseline="-30000" dirty="0" err="1">
                <a:latin typeface="Arial" panose="020B0604020202020204" pitchFamily="34" charset="0"/>
                <a:cs typeface="Arial" panose="020B0604020202020204" pitchFamily="34" charset="0"/>
              </a:rPr>
              <a:t>j</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q</a:t>
            </a:r>
            <a:r>
              <a:rPr lang="en-US" altLang="en-US" baseline="-30000" dirty="0" err="1">
                <a:latin typeface="Arial" panose="020B0604020202020204" pitchFamily="34" charset="0"/>
                <a:cs typeface="Arial" panose="020B0604020202020204" pitchFamily="34" charset="0"/>
              </a:rPr>
              <a:t>j</a:t>
            </a:r>
            <a:endParaRPr lang="en-US" altLang="en-US" baseline="-30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r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to j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t :=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r - 1] + e[r + 1, j]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if t &lt;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r</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return e and root</a:t>
            </a:r>
            <a:endParaRPr lang="en-IN" dirty="0"/>
          </a:p>
        </p:txBody>
      </p:sp>
    </p:spTree>
    <p:extLst>
      <p:ext uri="{BB962C8B-B14F-4D97-AF65-F5344CB8AC3E}">
        <p14:creationId xmlns:p14="http://schemas.microsoft.com/office/powerpoint/2010/main" val="43278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0B5C-87FA-494D-B1A8-FA0B66417F4E}"/>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OBST</a:t>
            </a:r>
            <a:endParaRPr lang="en-IN" dirty="0"/>
          </a:p>
        </p:txBody>
      </p:sp>
      <p:sp>
        <p:nvSpPr>
          <p:cNvPr id="3" name="Content Placeholder 2">
            <a:extLst>
              <a:ext uri="{FF2B5EF4-FFF2-40B4-BE49-F238E27FC236}">
                <a16:creationId xmlns:a16="http://schemas.microsoft.com/office/drawing/2014/main" id="{71CAF526-20F9-4B9A-A7FB-F9474EC2D548}"/>
              </a:ext>
            </a:extLst>
          </p:cNvPr>
          <p:cNvSpPr>
            <a:spLocks noGrp="1"/>
          </p:cNvSpPr>
          <p:nvPr>
            <p:ph idx="1"/>
          </p:nvPr>
        </p:nvSpPr>
        <p:spPr/>
        <p:txBody>
          <a:bodyPr/>
          <a:lstStyle/>
          <a:p>
            <a:r>
              <a:rPr lang="en-IN" dirty="0"/>
              <a:t>Enter keys with probabilities of finding keys.</a:t>
            </a:r>
          </a:p>
          <a:p>
            <a:r>
              <a:rPr lang="en-IN" dirty="0"/>
              <a:t>Enter the probabilities of dummy keys.</a:t>
            </a:r>
          </a:p>
          <a:p>
            <a:r>
              <a:rPr lang="en-IN" dirty="0"/>
              <a:t>Print the tables for </a:t>
            </a:r>
            <a:r>
              <a:rPr lang="en-IN" dirty="0" err="1"/>
              <a:t>w,e,r</a:t>
            </a:r>
            <a:r>
              <a:rPr lang="en-IN" dirty="0"/>
              <a:t>.</a:t>
            </a:r>
          </a:p>
          <a:p>
            <a:r>
              <a:rPr lang="en-IN" dirty="0"/>
              <a:t>Print root of tree.</a:t>
            </a:r>
          </a:p>
          <a:p>
            <a:endParaRPr lang="en-IN" dirty="0"/>
          </a:p>
          <a:p>
            <a:endParaRPr lang="en-IN" dirty="0"/>
          </a:p>
        </p:txBody>
      </p:sp>
    </p:spTree>
    <p:extLst>
      <p:ext uri="{BB962C8B-B14F-4D97-AF65-F5344CB8AC3E}">
        <p14:creationId xmlns:p14="http://schemas.microsoft.com/office/powerpoint/2010/main" val="246843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7</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427683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6423-7360-432F-A72E-9C2E577D1F26}"/>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GREEDY ALGORITHM’S</a:t>
            </a:r>
            <a:endParaRPr lang="en-IN" sz="4800" dirty="0"/>
          </a:p>
        </p:txBody>
      </p:sp>
      <p:sp>
        <p:nvSpPr>
          <p:cNvPr id="3" name="Content Placeholder 2">
            <a:extLst>
              <a:ext uri="{FF2B5EF4-FFF2-40B4-BE49-F238E27FC236}">
                <a16:creationId xmlns:a16="http://schemas.microsoft.com/office/drawing/2014/main" id="{43575839-3BA9-491F-BF0A-516B041BE8C6}"/>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Knapsack Problem.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Activity Selection Problem.</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To implement Huffman Coding and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its time complexity.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Task Scheduling Problem. </a:t>
            </a:r>
          </a:p>
          <a:p>
            <a:pPr marL="0" indent="0">
              <a:buNone/>
            </a:pPr>
            <a:endParaRPr lang="en-IN" dirty="0"/>
          </a:p>
        </p:txBody>
      </p:sp>
    </p:spTree>
    <p:extLst>
      <p:ext uri="{BB962C8B-B14F-4D97-AF65-F5344CB8AC3E}">
        <p14:creationId xmlns:p14="http://schemas.microsoft.com/office/powerpoint/2010/main" val="58172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440CF9-C69A-401D-949D-7487108FF9FA}"/>
              </a:ext>
            </a:extLst>
          </p:cNvPr>
          <p:cNvSpPr/>
          <p:nvPr/>
        </p:nvSpPr>
        <p:spPr>
          <a:xfrm>
            <a:off x="1521041" y="225887"/>
            <a:ext cx="9327472" cy="5632311"/>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section is about Greedy strategy of designing algorithms. The experiments will be done in two labs. In greedy strategy algorithm always takes the best immediate, or local, solution while finding an answer. Greedy algorithms find the overall, or globally, optimal solution for some optimization problems, but may find less-than-optimal solutions for some instances of other problems. </a:t>
            </a:r>
          </a:p>
        </p:txBody>
      </p:sp>
    </p:spTree>
    <p:extLst>
      <p:ext uri="{BB962C8B-B14F-4D97-AF65-F5344CB8AC3E}">
        <p14:creationId xmlns:p14="http://schemas.microsoft.com/office/powerpoint/2010/main" val="264251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5CEA-A94C-4CBF-A07A-528031CFA1D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GREEDY ALGORITHMS</a:t>
            </a:r>
            <a:br>
              <a:rPr lang="en-IN" dirty="0"/>
            </a:br>
            <a:endParaRPr lang="en-IN" dirty="0"/>
          </a:p>
        </p:txBody>
      </p:sp>
      <p:sp>
        <p:nvSpPr>
          <p:cNvPr id="3" name="Content Placeholder 2">
            <a:extLst>
              <a:ext uri="{FF2B5EF4-FFF2-40B4-BE49-F238E27FC236}">
                <a16:creationId xmlns:a16="http://schemas.microsoft.com/office/drawing/2014/main" id="{01C2B13D-6B4E-4150-B3F9-98DD6BADF59C}"/>
              </a:ext>
            </a:extLst>
          </p:cNvPr>
          <p:cNvSpPr>
            <a:spLocks noGrp="1"/>
          </p:cNvSpPr>
          <p:nvPr>
            <p:ph idx="1"/>
          </p:nvPr>
        </p:nvSpPr>
        <p:spPr>
          <a:xfrm>
            <a:off x="838200" y="1624614"/>
            <a:ext cx="10515600" cy="4552349"/>
          </a:xfrm>
        </p:spPr>
        <p:txBody>
          <a:bodyPr>
            <a:normAutofit fontScale="55000" lnSpcReduction="20000"/>
          </a:bodyPr>
          <a:lstStyle/>
          <a:p>
            <a:pPr marL="0" indent="0">
              <a:buNone/>
            </a:pPr>
            <a:r>
              <a:rPr lang="en-US" sz="2900" dirty="0">
                <a:latin typeface="Arial" panose="020B0604020202020204" pitchFamily="34" charset="0"/>
                <a:cs typeface="Arial" panose="020B0604020202020204" pitchFamily="34" charset="0"/>
              </a:rPr>
              <a:t>To construct the solution in an optimal way, Algorithm maintains two sets. One contains chosen items and the other contains rejected items.</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The greedy algorithm consists of four function.</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whether chosen set of items provide a solution.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the feasibility of a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The selection function tells which of the candidates is the most promising.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An objective function, which does not appear explicitly, gives the value of a solution. </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 </a:t>
            </a:r>
            <a:endParaRPr lang="en-IN" sz="2900" dirty="0">
              <a:latin typeface="Arial" panose="020B0604020202020204" pitchFamily="34" charset="0"/>
              <a:cs typeface="Arial" panose="020B0604020202020204" pitchFamily="34" charset="0"/>
            </a:endParaRPr>
          </a:p>
          <a:p>
            <a:pPr marL="0" indent="0">
              <a:buNone/>
            </a:pPr>
            <a:r>
              <a:rPr lang="en-US" sz="2900" b="1" dirty="0">
                <a:latin typeface="Arial" panose="020B0604020202020204" pitchFamily="34" charset="0"/>
                <a:cs typeface="Arial" panose="020B0604020202020204" pitchFamily="34" charset="0"/>
              </a:rPr>
              <a:t>Structure Greedy Algorithm</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Initially the set of chosen items is empty i.e., solution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At each step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item will be added in a solution set by using selection function.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IF the set would no longer be feasible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reject items under consideration (and is never consider again).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ELSE IF set is still feasible THEN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add the current item. </a:t>
            </a:r>
            <a:endParaRPr lang="en-IN" sz="29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7141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7C48-DAE9-41EE-9D16-7FF40B9F56B0}"/>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KNAPSACK PROBLEM</a:t>
            </a:r>
            <a:br>
              <a:rPr lang="en-IN" b="1" dirty="0"/>
            </a:br>
            <a:endParaRPr lang="en-IN" dirty="0"/>
          </a:p>
        </p:txBody>
      </p:sp>
      <p:sp>
        <p:nvSpPr>
          <p:cNvPr id="3" name="Content Placeholder 2">
            <a:extLst>
              <a:ext uri="{FF2B5EF4-FFF2-40B4-BE49-F238E27FC236}">
                <a16:creationId xmlns:a16="http://schemas.microsoft.com/office/drawing/2014/main" id="{47B149A2-422C-4BD0-9210-10E2867E9D28}"/>
              </a:ext>
            </a:extLst>
          </p:cNvPr>
          <p:cNvSpPr>
            <a:spLocks noGrp="1"/>
          </p:cNvSpPr>
          <p:nvPr>
            <p:ph idx="1"/>
          </p:nvPr>
        </p:nvSpPr>
        <p:spPr/>
        <p:txBody>
          <a:bodyPr>
            <a:normAutofit fontScale="85000" lnSpcReduction="20000"/>
          </a:bodyPr>
          <a:lstStyle/>
          <a:p>
            <a:pPr marL="0" indent="0" algn="just">
              <a:buNone/>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knapsack problem</a:t>
            </a:r>
            <a:r>
              <a:rPr lang="en-IN" dirty="0">
                <a:latin typeface="Arial" panose="020B0604020202020204" pitchFamily="34" charset="0"/>
                <a:cs typeface="Arial" panose="020B0604020202020204" pitchFamily="34" charset="0"/>
              </a:rPr>
              <a:t> is a problem in combinatorial optimization. It derives its name from the maximization problem of choosing possible essentials that can fit into one bag (of maximum weight) to be carried on a trip. A similar problem very often appears in business, combinatorics, complexity theory, cryptography and applied mathematics. Given a set of items, each with a cost and a value, then determine the number of each item to include in a collection so that the total cost is less than some given cost and the total value is as large as possible.</a:t>
            </a:r>
          </a:p>
          <a:p>
            <a:pPr marL="0" indent="0" algn="just">
              <a:buNone/>
            </a:pPr>
            <a:r>
              <a:rPr lang="en-IN" b="1" i="1" dirty="0">
                <a:latin typeface="Arial" panose="020B0604020202020204" pitchFamily="34" charset="0"/>
                <a:cs typeface="Arial" panose="020B0604020202020204" pitchFamily="34" charset="0"/>
              </a:rPr>
              <a:t>Greedy approximation algorithm</a:t>
            </a:r>
          </a:p>
          <a:p>
            <a:pPr marL="0" indent="0" algn="just">
              <a:buNone/>
            </a:pPr>
            <a:r>
              <a:rPr lang="en-IN" dirty="0">
                <a:latin typeface="Arial" panose="020B0604020202020204" pitchFamily="34" charset="0"/>
                <a:cs typeface="Arial" panose="020B0604020202020204" pitchFamily="34" charset="0"/>
              </a:rPr>
              <a:t>Martello and Toth (1990) proposed a greedy approximation algorithm to solve the knapsack problem. Their version sorts the essentials in decreasing order and then proceeds to insert them into the sack, starting from the first element (the greatest) until there is no longer space in the sack for more. If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 is the maximum possible number of essentials that can fit into the sack, the greedy algorithm is guaranteed to insert at least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/2 of them.</a:t>
            </a:r>
          </a:p>
          <a:p>
            <a:endParaRPr lang="en-IN" dirty="0"/>
          </a:p>
        </p:txBody>
      </p:sp>
    </p:spTree>
    <p:extLst>
      <p:ext uri="{BB962C8B-B14F-4D97-AF65-F5344CB8AC3E}">
        <p14:creationId xmlns:p14="http://schemas.microsoft.com/office/powerpoint/2010/main" val="642325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B689-B3AA-495A-8782-CC4EAE6779B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fractional knapsack</a:t>
            </a:r>
            <a:endParaRPr lang="en-IN" cap="all" dirty="0"/>
          </a:p>
        </p:txBody>
      </p:sp>
      <p:sp>
        <p:nvSpPr>
          <p:cNvPr id="3" name="Content Placeholder 2">
            <a:extLst>
              <a:ext uri="{FF2B5EF4-FFF2-40B4-BE49-F238E27FC236}">
                <a16:creationId xmlns:a16="http://schemas.microsoft.com/office/drawing/2014/main" id="{9376F6AF-7BBD-406B-BE18-029E54C37D7D}"/>
              </a:ext>
            </a:extLst>
          </p:cNvPr>
          <p:cNvSpPr>
            <a:spLocks noGrp="1"/>
          </p:cNvSpPr>
          <p:nvPr>
            <p:ph idx="1"/>
          </p:nvPr>
        </p:nvSpPr>
        <p:spPr/>
        <p:txBody>
          <a:bodyPr/>
          <a:lstStyle/>
          <a:p>
            <a:r>
              <a:rPr lang="en-IN" dirty="0"/>
              <a:t>Enter the maximum capacity of the bag.</a:t>
            </a:r>
          </a:p>
          <a:p>
            <a:r>
              <a:rPr lang="en-IN" dirty="0"/>
              <a:t>Enter the number of items.</a:t>
            </a:r>
          </a:p>
          <a:p>
            <a:r>
              <a:rPr lang="en-IN" dirty="0"/>
              <a:t>Enter the weight(</a:t>
            </a:r>
            <a:r>
              <a:rPr lang="en-IN" dirty="0" err="1"/>
              <a:t>wi</a:t>
            </a:r>
            <a:r>
              <a:rPr lang="en-IN" dirty="0"/>
              <a:t>) and cost(pi) of each item in descending order of pi/</a:t>
            </a:r>
            <a:r>
              <a:rPr lang="en-IN" dirty="0" err="1"/>
              <a:t>wi</a:t>
            </a:r>
            <a:r>
              <a:rPr lang="en-IN" dirty="0"/>
              <a:t> ratio.</a:t>
            </a:r>
          </a:p>
          <a:p>
            <a:r>
              <a:rPr lang="en-IN" dirty="0"/>
              <a:t>Print fraction of each item that can be filled in the bag so as to maximize the value.</a:t>
            </a:r>
          </a:p>
        </p:txBody>
      </p:sp>
    </p:spTree>
    <p:extLst>
      <p:ext uri="{BB962C8B-B14F-4D97-AF65-F5344CB8AC3E}">
        <p14:creationId xmlns:p14="http://schemas.microsoft.com/office/powerpoint/2010/main" val="331119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5 and 6</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2013379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E05C-760E-4001-AF39-DE0A1684DB6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AN ACTIVITY SELECTION PROBLEM</a:t>
            </a:r>
            <a:br>
              <a:rPr lang="en-IN" b="1" dirty="0"/>
            </a:br>
            <a:endParaRPr lang="en-IN" dirty="0"/>
          </a:p>
        </p:txBody>
      </p:sp>
      <p:sp>
        <p:nvSpPr>
          <p:cNvPr id="3" name="Content Placeholder 2">
            <a:extLst>
              <a:ext uri="{FF2B5EF4-FFF2-40B4-BE49-F238E27FC236}">
                <a16:creationId xmlns:a16="http://schemas.microsoft.com/office/drawing/2014/main" id="{CED0A36F-5C0D-4F06-9B36-268C040D049F}"/>
              </a:ext>
            </a:extLst>
          </p:cNvPr>
          <p:cNvSpPr>
            <a:spLocks noGrp="1"/>
          </p:cNvSpPr>
          <p:nvPr>
            <p:ph idx="1"/>
          </p:nvPr>
        </p:nvSpPr>
        <p:spPr/>
        <p:txBody>
          <a:bodyPr>
            <a:normAutofit fontScale="92500" lnSpcReduction="20000"/>
          </a:bodyPr>
          <a:lstStyle/>
          <a:p>
            <a:pPr marL="0" indent="0">
              <a:buNone/>
            </a:pPr>
            <a:r>
              <a:rPr lang="en-US" b="1" dirty="0"/>
              <a:t>Problem Statement</a:t>
            </a:r>
            <a:r>
              <a:rPr lang="en-US" dirty="0"/>
              <a:t>    </a:t>
            </a:r>
            <a:endParaRPr lang="en-IN" dirty="0"/>
          </a:p>
          <a:p>
            <a:pPr marL="0" indent="0">
              <a:buNone/>
            </a:pPr>
            <a:r>
              <a:rPr lang="en-US" dirty="0"/>
              <a:t> </a:t>
            </a:r>
            <a:endParaRPr lang="en-IN" dirty="0"/>
          </a:p>
          <a:p>
            <a:pPr marL="0" indent="0">
              <a:buNone/>
            </a:pPr>
            <a:r>
              <a:rPr lang="en-US" dirty="0"/>
              <a:t>Given a set </a:t>
            </a:r>
            <a:r>
              <a:rPr lang="en-US" i="1" dirty="0"/>
              <a:t>S</a:t>
            </a:r>
            <a:r>
              <a:rPr lang="en-US" dirty="0"/>
              <a:t> of </a:t>
            </a:r>
            <a:r>
              <a:rPr lang="en-US" i="1" dirty="0"/>
              <a:t>n</a:t>
            </a:r>
            <a:r>
              <a:rPr lang="en-US" dirty="0"/>
              <a:t> activities with and start time, </a:t>
            </a:r>
            <a:r>
              <a:rPr lang="en-US" i="1" dirty="0"/>
              <a:t>S</a:t>
            </a:r>
            <a:r>
              <a:rPr lang="en-US" i="1" baseline="-25000" dirty="0"/>
              <a:t>i</a:t>
            </a:r>
            <a:r>
              <a:rPr lang="en-US" baseline="-25000" dirty="0"/>
              <a:t> </a:t>
            </a:r>
            <a:r>
              <a:rPr lang="en-US" dirty="0"/>
              <a:t>and </a:t>
            </a:r>
            <a:r>
              <a:rPr lang="en-US" i="1" dirty="0"/>
              <a:t>f</a:t>
            </a:r>
            <a:r>
              <a:rPr lang="en-US" i="1" baseline="-25000" dirty="0"/>
              <a:t>i</a:t>
            </a:r>
            <a:r>
              <a:rPr lang="en-US" dirty="0"/>
              <a:t>, finish time of an </a:t>
            </a:r>
            <a:r>
              <a:rPr lang="en-US" dirty="0" err="1"/>
              <a:t>i</a:t>
            </a:r>
            <a:r>
              <a:rPr lang="en-US" baseline="30000" dirty="0" err="1"/>
              <a:t>th</a:t>
            </a:r>
            <a:r>
              <a:rPr lang="en-US" dirty="0"/>
              <a:t> activity. Find the maximum size set of mutually compatible activities.</a:t>
            </a:r>
            <a:endParaRPr lang="en-IN" dirty="0"/>
          </a:p>
          <a:p>
            <a:pPr marL="0" indent="0">
              <a:buNone/>
            </a:pPr>
            <a:r>
              <a:rPr lang="en-US" dirty="0"/>
              <a:t> </a:t>
            </a:r>
            <a:endParaRPr lang="en-IN" dirty="0"/>
          </a:p>
          <a:p>
            <a:pPr marL="0" indent="0">
              <a:buNone/>
            </a:pPr>
            <a:r>
              <a:rPr lang="en-US" b="1" dirty="0"/>
              <a:t>Compatible Activities</a:t>
            </a:r>
            <a:endParaRPr lang="en-IN" dirty="0"/>
          </a:p>
          <a:p>
            <a:pPr marL="0" indent="0">
              <a:buNone/>
            </a:pPr>
            <a:r>
              <a:rPr lang="en-US" dirty="0"/>
              <a:t>Activities </a:t>
            </a:r>
            <a:r>
              <a:rPr lang="en-US" i="1" dirty="0" err="1"/>
              <a:t>i</a:t>
            </a:r>
            <a:r>
              <a:rPr lang="en-US" dirty="0"/>
              <a:t> and </a:t>
            </a:r>
            <a:r>
              <a:rPr lang="en-US" i="1" dirty="0"/>
              <a:t>j</a:t>
            </a:r>
            <a:r>
              <a:rPr lang="en-US" dirty="0"/>
              <a:t> are compatible if the half-open internal [</a:t>
            </a:r>
            <a:r>
              <a:rPr lang="en-US" i="1" dirty="0" err="1"/>
              <a:t>s</a:t>
            </a:r>
            <a:r>
              <a:rPr lang="en-US" i="1" baseline="-25000" dirty="0" err="1"/>
              <a:t>i</a:t>
            </a:r>
            <a:r>
              <a:rPr lang="en-US" i="1" dirty="0"/>
              <a:t>, f</a:t>
            </a:r>
            <a:r>
              <a:rPr lang="en-US" i="1" baseline="-25000" dirty="0"/>
              <a:t>i</a:t>
            </a:r>
            <a:r>
              <a:rPr lang="en-US" dirty="0"/>
              <a:t>) and [</a:t>
            </a:r>
            <a:r>
              <a:rPr lang="en-US" i="1" dirty="0" err="1"/>
              <a:t>s</a:t>
            </a:r>
            <a:r>
              <a:rPr lang="en-US" i="1" baseline="-25000" dirty="0" err="1"/>
              <a:t>j</a:t>
            </a:r>
            <a:r>
              <a:rPr lang="en-US" i="1" dirty="0"/>
              <a:t>, f</a:t>
            </a:r>
            <a:r>
              <a:rPr lang="en-US" i="1" baseline="-25000" dirty="0"/>
              <a:t>j</a:t>
            </a:r>
            <a:r>
              <a:rPr lang="en-US" dirty="0"/>
              <a:t>) do not overlap, that is, </a:t>
            </a:r>
            <a:r>
              <a:rPr lang="en-US" i="1" dirty="0" err="1"/>
              <a:t>i</a:t>
            </a:r>
            <a:r>
              <a:rPr lang="en-US" dirty="0"/>
              <a:t> and </a:t>
            </a:r>
            <a:r>
              <a:rPr lang="en-US" i="1" dirty="0"/>
              <a:t>j</a:t>
            </a:r>
            <a:r>
              <a:rPr lang="en-US" dirty="0"/>
              <a:t> are compatible if </a:t>
            </a:r>
            <a:r>
              <a:rPr lang="en-US" i="1" dirty="0" err="1"/>
              <a:t>s</a:t>
            </a:r>
            <a:r>
              <a:rPr lang="en-US" i="1" baseline="-25000" dirty="0" err="1"/>
              <a:t>i</a:t>
            </a:r>
            <a:r>
              <a:rPr lang="en-US" i="1" baseline="-25000" dirty="0"/>
              <a:t> </a:t>
            </a:r>
            <a:r>
              <a:rPr lang="en-US" dirty="0"/>
              <a:t>≥</a:t>
            </a:r>
            <a:r>
              <a:rPr lang="en-US" i="1" dirty="0"/>
              <a:t> f</a:t>
            </a:r>
            <a:r>
              <a:rPr lang="en-US" i="1" baseline="-25000" dirty="0"/>
              <a:t>j</a:t>
            </a:r>
            <a:r>
              <a:rPr lang="en-US" baseline="-25000" dirty="0"/>
              <a:t>  </a:t>
            </a:r>
            <a:r>
              <a:rPr lang="en-US" dirty="0"/>
              <a:t>and </a:t>
            </a:r>
            <a:r>
              <a:rPr lang="en-US" i="1" dirty="0" err="1"/>
              <a:t>s</a:t>
            </a:r>
            <a:r>
              <a:rPr lang="en-US" i="1" baseline="-25000" dirty="0" err="1"/>
              <a:t>j</a:t>
            </a:r>
            <a:r>
              <a:rPr lang="en-US" baseline="-25000" dirty="0"/>
              <a:t> </a:t>
            </a:r>
            <a:r>
              <a:rPr lang="en-US" dirty="0"/>
              <a:t>≥ </a:t>
            </a:r>
            <a:r>
              <a:rPr lang="en-US" i="1" dirty="0"/>
              <a:t> f</a:t>
            </a:r>
            <a:r>
              <a:rPr lang="en-US" i="1" baseline="-25000" dirty="0"/>
              <a:t>i </a:t>
            </a:r>
            <a:endParaRPr lang="en-IN" dirty="0"/>
          </a:p>
          <a:p>
            <a:pPr marL="0" indent="0">
              <a:buNone/>
            </a:pPr>
            <a:r>
              <a:rPr lang="en-US" b="1" dirty="0"/>
              <a:t> </a:t>
            </a:r>
            <a:endParaRPr lang="en-IN" b="1" dirty="0"/>
          </a:p>
          <a:p>
            <a:pPr marL="0" indent="0">
              <a:buNone/>
            </a:pPr>
            <a:r>
              <a:rPr lang="en-US" dirty="0"/>
              <a:t>I.     Sort the input activities by increasing finishing time.</a:t>
            </a:r>
            <a:br>
              <a:rPr lang="en-US" dirty="0"/>
            </a:br>
            <a:r>
              <a:rPr lang="en-US" i="1" dirty="0"/>
              <a:t>        f</a:t>
            </a:r>
            <a:r>
              <a:rPr lang="en-US" i="1" baseline="-25000" dirty="0"/>
              <a:t>1</a:t>
            </a:r>
            <a:r>
              <a:rPr lang="en-US" dirty="0"/>
              <a:t> ≤  </a:t>
            </a:r>
            <a:r>
              <a:rPr lang="en-US" i="1" dirty="0"/>
              <a:t>f</a:t>
            </a:r>
            <a:r>
              <a:rPr lang="en-US" i="1" baseline="-25000" dirty="0"/>
              <a:t>2</a:t>
            </a:r>
            <a:r>
              <a:rPr lang="en-US" dirty="0"/>
              <a:t> ≤  . . . ≤</a:t>
            </a:r>
            <a:r>
              <a:rPr lang="en-US" i="1" dirty="0"/>
              <a:t>  </a:t>
            </a:r>
            <a:r>
              <a:rPr lang="en-US" i="1" dirty="0" err="1"/>
              <a:t>f</a:t>
            </a:r>
            <a:r>
              <a:rPr lang="en-US" i="1" baseline="-25000" dirty="0" err="1"/>
              <a:t>n</a:t>
            </a:r>
            <a:r>
              <a:rPr lang="en-US" baseline="-25000" dirty="0"/>
              <a:t> </a:t>
            </a:r>
            <a:endParaRPr lang="en-IN" dirty="0"/>
          </a:p>
          <a:p>
            <a:endParaRPr lang="en-IN" dirty="0"/>
          </a:p>
        </p:txBody>
      </p:sp>
    </p:spTree>
    <p:extLst>
      <p:ext uri="{BB962C8B-B14F-4D97-AF65-F5344CB8AC3E}">
        <p14:creationId xmlns:p14="http://schemas.microsoft.com/office/powerpoint/2010/main" val="97454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C5FD-9BCD-408F-AF28-C0E1B03503A9}"/>
              </a:ext>
            </a:extLst>
          </p:cNvPr>
          <p:cNvSpPr>
            <a:spLocks noGrp="1"/>
          </p:cNvSpPr>
          <p:nvPr>
            <p:ph type="title"/>
          </p:nvPr>
        </p:nvSpPr>
        <p:spPr/>
        <p:txBody>
          <a:bodyPr>
            <a:normAutofit fontScale="90000"/>
          </a:bodyPr>
          <a:lstStyle/>
          <a:p>
            <a:r>
              <a:rPr lang="en-US" sz="5300" b="1" dirty="0">
                <a:latin typeface="Arial" panose="020B0604020202020204" pitchFamily="34" charset="0"/>
                <a:cs typeface="Arial" panose="020B0604020202020204" pitchFamily="34" charset="0"/>
              </a:rPr>
              <a:t>Greedy Algorithm for Selection Problem</a:t>
            </a:r>
            <a:br>
              <a:rPr lang="en-IN" b="1" dirty="0"/>
            </a:br>
            <a:endParaRPr lang="en-IN" dirty="0"/>
          </a:p>
        </p:txBody>
      </p:sp>
      <p:sp>
        <p:nvSpPr>
          <p:cNvPr id="3" name="Content Placeholder 2">
            <a:extLst>
              <a:ext uri="{FF2B5EF4-FFF2-40B4-BE49-F238E27FC236}">
                <a16:creationId xmlns:a16="http://schemas.microsoft.com/office/drawing/2014/main" id="{3290BBA9-4C5F-4C8F-84B7-A77CDD2E9169}"/>
              </a:ext>
            </a:extLst>
          </p:cNvPr>
          <p:cNvSpPr>
            <a:spLocks noGrp="1"/>
          </p:cNvSpPr>
          <p:nvPr>
            <p:ph idx="1"/>
          </p:nvPr>
        </p:nvSpPr>
        <p:spPr>
          <a:xfrm>
            <a:off x="772357" y="1690688"/>
            <a:ext cx="10581443" cy="4486275"/>
          </a:xfrm>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I.     Sort the input activities by increasing finishing time.</a:t>
            </a:r>
            <a:br>
              <a:rPr lang="en-US"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f</a:t>
            </a:r>
            <a:r>
              <a:rPr lang="en-US" i="1"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 . .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f</a:t>
            </a:r>
            <a:r>
              <a:rPr lang="en-US" i="1"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II.    Call </a:t>
            </a:r>
            <a:r>
              <a:rPr lang="en-US" b="1" dirty="0">
                <a:latin typeface="Arial" panose="020B0604020202020204" pitchFamily="34" charset="0"/>
                <a:cs typeface="Arial" panose="020B0604020202020204" pitchFamily="34" charset="0"/>
              </a:rPr>
              <a:t>GREEDY-ACTIVITY-SELECTOR</a:t>
            </a:r>
            <a:r>
              <a:rPr lang="en-US" dirty="0">
                <a:latin typeface="Arial" panose="020B0604020202020204" pitchFamily="34" charset="0"/>
                <a:cs typeface="Arial" panose="020B0604020202020204" pitchFamily="34" charset="0"/>
              </a:rPr>
              <a:t> (s, f)</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length [</a:t>
            </a:r>
            <a:r>
              <a:rPr lang="en-US" i="1"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 1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 </a:t>
            </a:r>
            <a:r>
              <a:rPr lang="en-US" b="1" dirty="0">
                <a:latin typeface="Arial" panose="020B0604020202020204" pitchFamily="34" charset="0"/>
                <a:cs typeface="Arial" panose="020B0604020202020204" pitchFamily="34" charset="0"/>
              </a:rPr>
              <a:t> to</a:t>
            </a:r>
            <a:r>
              <a:rPr lang="en-US" dirty="0">
                <a:latin typeface="Arial" panose="020B0604020202020204" pitchFamily="34" charset="0"/>
                <a:cs typeface="Arial" panose="020B0604020202020204" pitchFamily="34" charset="0"/>
              </a:rPr>
              <a:t>  n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do if</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a:t>
            </a:r>
            <a:r>
              <a:rPr lang="en-US" i="1" baseline="-25000"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then</a:t>
            </a:r>
            <a:r>
              <a:rPr lang="en-US" dirty="0">
                <a:latin typeface="Arial" panose="020B0604020202020204" pitchFamily="34" charset="0"/>
                <a:cs typeface="Arial" panose="020B0604020202020204" pitchFamily="34" charset="0"/>
              </a:rPr>
              <a:t>  A= AU{</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j</a:t>
            </a:r>
            <a:r>
              <a:rPr lang="en-US" dirty="0">
                <a:latin typeface="Arial" panose="020B0604020202020204" pitchFamily="34" charset="0"/>
                <a:cs typeface="Arial" panose="020B0604020202020204" pitchFamily="34" charset="0"/>
              </a:rPr>
              <a:t> =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set A</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14597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2ABF-F794-44EB-9627-F49B4582E78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activity selection </a:t>
            </a:r>
            <a:endParaRPr lang="en-IN" cap="all" dirty="0"/>
          </a:p>
        </p:txBody>
      </p:sp>
      <p:sp>
        <p:nvSpPr>
          <p:cNvPr id="3" name="Content Placeholder 2">
            <a:extLst>
              <a:ext uri="{FF2B5EF4-FFF2-40B4-BE49-F238E27FC236}">
                <a16:creationId xmlns:a16="http://schemas.microsoft.com/office/drawing/2014/main" id="{8A7C26E4-1B0B-4387-A90C-2521E0EC84CD}"/>
              </a:ext>
            </a:extLst>
          </p:cNvPr>
          <p:cNvSpPr>
            <a:spLocks noGrp="1"/>
          </p:cNvSpPr>
          <p:nvPr>
            <p:ph idx="1"/>
          </p:nvPr>
        </p:nvSpPr>
        <p:spPr/>
        <p:txBody>
          <a:bodyPr/>
          <a:lstStyle/>
          <a:p>
            <a:r>
              <a:rPr lang="en-IN" dirty="0"/>
              <a:t>Enter number of activities.</a:t>
            </a:r>
          </a:p>
          <a:p>
            <a:r>
              <a:rPr lang="en-IN" dirty="0"/>
              <a:t>Enter the finishing time of activities in ascending order.</a:t>
            </a:r>
          </a:p>
          <a:p>
            <a:r>
              <a:rPr lang="en-IN" dirty="0"/>
              <a:t>Enter the starting time of activities.</a:t>
            </a:r>
          </a:p>
          <a:p>
            <a:r>
              <a:rPr lang="en-IN" dirty="0"/>
              <a:t>Print the set of compatible activities that can be performed.</a:t>
            </a:r>
          </a:p>
        </p:txBody>
      </p:sp>
    </p:spTree>
    <p:extLst>
      <p:ext uri="{BB962C8B-B14F-4D97-AF65-F5344CB8AC3E}">
        <p14:creationId xmlns:p14="http://schemas.microsoft.com/office/powerpoint/2010/main" val="172467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24B961E-D834-4000-A4EE-4013D80061ED}"/>
              </a:ext>
            </a:extLst>
          </p:cNvPr>
          <p:cNvSpPr/>
          <p:nvPr/>
        </p:nvSpPr>
        <p:spPr>
          <a:xfrm>
            <a:off x="1734105" y="849519"/>
            <a:ext cx="8510726" cy="3752950"/>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differences between dynamic and greedy algorithms?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Huffman codes?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fixed length and variable length codes? </a:t>
            </a:r>
          </a:p>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37653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8</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67106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C354D7-12A0-4EAF-B7FC-13379E5B76FB}"/>
              </a:ext>
            </a:extLst>
          </p:cNvPr>
          <p:cNvSpPr/>
          <p:nvPr/>
        </p:nvSpPr>
        <p:spPr>
          <a:xfrm>
            <a:off x="2358501" y="1094146"/>
            <a:ext cx="7474998" cy="3416320"/>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lab is related to graphs. A graph is a kind of data structure , that consists of a set of nodes and a set of edges that establish relationships (connections) between the nodes</a:t>
            </a:r>
            <a:r>
              <a:rPr lang="en-US" sz="3600" dirty="0"/>
              <a:t>. </a:t>
            </a:r>
            <a:endParaRPr lang="en-IN" sz="3600" dirty="0"/>
          </a:p>
        </p:txBody>
      </p:sp>
    </p:spTree>
    <p:extLst>
      <p:ext uri="{BB962C8B-B14F-4D97-AF65-F5344CB8AC3E}">
        <p14:creationId xmlns:p14="http://schemas.microsoft.com/office/powerpoint/2010/main" val="2221314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1687-2328-4A94-B7D5-AAF82B07D59B}"/>
              </a:ext>
            </a:extLst>
          </p:cNvPr>
          <p:cNvSpPr>
            <a:spLocks noGrp="1"/>
          </p:cNvSpPr>
          <p:nvPr>
            <p:ph type="title"/>
          </p:nvPr>
        </p:nvSpPr>
        <p:spPr>
          <a:xfrm>
            <a:off x="838200" y="365125"/>
            <a:ext cx="10515600" cy="2129500"/>
          </a:xfrm>
        </p:spPr>
        <p:txBody>
          <a:bodyPr>
            <a:noAutofit/>
          </a:bodyPr>
          <a:lstStyle/>
          <a:p>
            <a:r>
              <a:rPr lang="en-IN" sz="4800" b="1" dirty="0">
                <a:latin typeface="Arial" panose="020B0604020202020204" pitchFamily="34" charset="0"/>
                <a:cs typeface="Arial" panose="020B0604020202020204" pitchFamily="34" charset="0"/>
              </a:rPr>
              <a:t>SHORTEST PATH GRAPH ALGORITHMS</a:t>
            </a:r>
            <a:br>
              <a:rPr lang="en-IN" sz="4800" dirty="0">
                <a:latin typeface="Arial" panose="020B0604020202020204" pitchFamily="34" charset="0"/>
                <a:cs typeface="Arial" panose="020B0604020202020204" pitchFamily="34" charset="0"/>
              </a:rPr>
            </a:br>
            <a:endParaRPr lang="en-IN" sz="4800" dirty="0"/>
          </a:p>
        </p:txBody>
      </p:sp>
      <p:sp>
        <p:nvSpPr>
          <p:cNvPr id="3" name="Content Placeholder 2">
            <a:extLst>
              <a:ext uri="{FF2B5EF4-FFF2-40B4-BE49-F238E27FC236}">
                <a16:creationId xmlns:a16="http://schemas.microsoft.com/office/drawing/2014/main" id="{830CC8D2-0A4A-4630-939E-53F7769B19E9}"/>
              </a:ext>
            </a:extLst>
          </p:cNvPr>
          <p:cNvSpPr>
            <a:spLocks noGrp="1"/>
          </p:cNvSpPr>
          <p:nvPr>
            <p:ph idx="1"/>
          </p:nvPr>
        </p:nvSpPr>
        <p:spPr>
          <a:xfrm>
            <a:off x="838200" y="2494625"/>
            <a:ext cx="10515600" cy="3682338"/>
          </a:xfrm>
        </p:spPr>
        <p:txBody>
          <a:bodyPr/>
          <a:lstStyle/>
          <a:p>
            <a:r>
              <a:rPr lang="en-IN" dirty="0">
                <a:latin typeface="Arial" panose="020B0604020202020204" pitchFamily="34" charset="0"/>
                <a:cs typeface="Arial" panose="020B0604020202020204" pitchFamily="34" charset="0"/>
              </a:rPr>
              <a:t>To implement Dijkstra’s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Floyd </a:t>
            </a:r>
            <a:r>
              <a:rPr lang="en-IN" dirty="0" err="1">
                <a:latin typeface="Arial" panose="020B0604020202020204" pitchFamily="34" charset="0"/>
                <a:cs typeface="Arial" panose="020B0604020202020204" pitchFamily="34" charset="0"/>
              </a:rPr>
              <a:t>Warshall’s</a:t>
            </a:r>
            <a:r>
              <a:rPr lang="en-IN" dirty="0">
                <a:latin typeface="Arial" panose="020B0604020202020204" pitchFamily="34" charset="0"/>
                <a:cs typeface="Arial" panose="020B0604020202020204" pitchFamily="34" charset="0"/>
              </a:rPr>
              <a:t>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Bellman Ford’s Algorithm</a:t>
            </a:r>
          </a:p>
          <a:p>
            <a:endParaRPr lang="en-IN" dirty="0"/>
          </a:p>
        </p:txBody>
      </p:sp>
    </p:spTree>
    <p:extLst>
      <p:ext uri="{BB962C8B-B14F-4D97-AF65-F5344CB8AC3E}">
        <p14:creationId xmlns:p14="http://schemas.microsoft.com/office/powerpoint/2010/main" val="200946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B9AF-E645-4603-B0E3-6216D2B164C5}"/>
              </a:ext>
            </a:extLst>
          </p:cNvPr>
          <p:cNvSpPr>
            <a:spLocks noGrp="1"/>
          </p:cNvSpPr>
          <p:nvPr>
            <p:ph type="title"/>
          </p:nvPr>
        </p:nvSpPr>
        <p:spPr/>
        <p:txBody>
          <a:bodyPr/>
          <a:lstStyle/>
          <a:p>
            <a:r>
              <a:rPr lang="en-US" b="1" u="sng" dirty="0"/>
              <a:t>DIJKSTRA'S ALGORITHM</a:t>
            </a:r>
            <a:br>
              <a:rPr lang="en-IN" b="1" i="1" dirty="0"/>
            </a:br>
            <a:endParaRPr lang="en-IN" dirty="0"/>
          </a:p>
        </p:txBody>
      </p:sp>
      <p:sp>
        <p:nvSpPr>
          <p:cNvPr id="3" name="Content Placeholder 2">
            <a:extLst>
              <a:ext uri="{FF2B5EF4-FFF2-40B4-BE49-F238E27FC236}">
                <a16:creationId xmlns:a16="http://schemas.microsoft.com/office/drawing/2014/main" id="{BEA68EB3-0F8B-41BF-9AC5-C921A746FC8B}"/>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Dijkstra's algorithm solves the single-source shortest-path problem when all edges have non-negative weights. It is a greedy algorithm and similar to Prim's algorithm. Algorithm starts at the source vertex, s, it grows a tree, T, that ultimately spans all vertices reachable from S. Vertices are added to T in order of distance i.e., first S, then the vertex closest to S, then the next closest, and so on. Following implementation assumes that graph G is represented by adjacency lists.</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88097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4C5D09-B83D-4C67-BF62-3C51EC0BA0A4}"/>
              </a:ext>
            </a:extLst>
          </p:cNvPr>
          <p:cNvSpPr>
            <a:spLocks noGrp="1" noChangeArrowheads="1"/>
          </p:cNvSpPr>
          <p:nvPr>
            <p:ph idx="1"/>
          </p:nvPr>
        </p:nvSpPr>
        <p:spPr bwMode="auto">
          <a:xfrm>
            <a:off x="935854" y="295373"/>
            <a:ext cx="9903781" cy="41626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264" tIns="152352" rIns="91440" bIns="3808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indent="0">
              <a:lnSpc>
                <a:spcPct val="100000"/>
              </a:lnSpc>
              <a:buNone/>
            </a:pPr>
            <a:r>
              <a:rPr kumimoji="0" lang="en-US" altLang="en-US" sz="20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DIJKSTRA (G, w, s)</a:t>
            </a:r>
            <a:endPar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SINGLE-SOURCE (G,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 ← { }     // S will ultimately contains vertices of final shortest-path weights from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priority queue Q i.e., Q  ←  V[G]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while priority queue Q  is not empty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EXTRACT_MIN(Q)    // Pull out new   vertex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S  ←  S È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Perform relaxation for each vertex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adjacent to u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for each vertex v in Adj[u]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Relax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 </a:t>
            </a: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ANALYSIS</a:t>
            </a:r>
          </a:p>
          <a:p>
            <a:pPr marL="0" indent="0">
              <a:lnSpc>
                <a:spcPct val="100000"/>
              </a:lnSpc>
              <a:buNone/>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Like Prim's algorithm, Dijkstra's algorithm runs in O(|</a:t>
            </a:r>
            <a:r>
              <a:rPr kumimoji="0" lang="en-US" altLang="en-US" sz="2000" b="0"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E|lg|V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time.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593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1772-A423-4439-A73A-1EC6EE3795F4}"/>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Dijakstra</a:t>
            </a:r>
            <a:r>
              <a:rPr lang="en-IN" b="1" cap="all" dirty="0">
                <a:latin typeface="Arial" panose="020B0604020202020204" pitchFamily="34" charset="0"/>
                <a:cs typeface="Arial" panose="020B0604020202020204" pitchFamily="34" charset="0"/>
              </a:rPr>
              <a:t> shortest path algorithm</a:t>
            </a:r>
            <a:endParaRPr lang="en-IN" cap="all" dirty="0"/>
          </a:p>
        </p:txBody>
      </p:sp>
      <p:sp>
        <p:nvSpPr>
          <p:cNvPr id="3" name="Content Placeholder 2">
            <a:extLst>
              <a:ext uri="{FF2B5EF4-FFF2-40B4-BE49-F238E27FC236}">
                <a16:creationId xmlns:a16="http://schemas.microsoft.com/office/drawing/2014/main" id="{0B79CA3A-EDB0-40DE-93F1-0699FA311FF5}"/>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p:txBody>
      </p:sp>
    </p:spTree>
    <p:extLst>
      <p:ext uri="{BB962C8B-B14F-4D97-AF65-F5344CB8AC3E}">
        <p14:creationId xmlns:p14="http://schemas.microsoft.com/office/powerpoint/2010/main" val="29487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6E89DB-61DE-4188-A5AB-036FC302B922}"/>
              </a:ext>
            </a:extLst>
          </p:cNvPr>
          <p:cNvSpPr/>
          <p:nvPr/>
        </p:nvSpPr>
        <p:spPr>
          <a:xfrm>
            <a:off x="1757779" y="692457"/>
            <a:ext cx="8842159" cy="4832092"/>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dynamic programming technique. Dynamic programming solves problems by combining the solution of sub problems. It is only applicable when sub problems are not independent, that is, they share sub </a:t>
            </a:r>
            <a:r>
              <a:rPr lang="en-US" sz="2800" dirty="0" err="1">
                <a:latin typeface="Arial" panose="020B0604020202020204" pitchFamily="34" charset="0"/>
                <a:cs typeface="Arial" panose="020B0604020202020204" pitchFamily="34" charset="0"/>
              </a:rPr>
              <a:t>sub</a:t>
            </a:r>
            <a:r>
              <a:rPr lang="en-US" sz="2800" dirty="0">
                <a:latin typeface="Arial" panose="020B0604020202020204" pitchFamily="34" charset="0"/>
                <a:cs typeface="Arial" panose="020B0604020202020204" pitchFamily="34" charset="0"/>
              </a:rPr>
              <a:t>- Problems. Each time a new sub problem is solved, its solution is stored such that other sub problems sharing the stored sub problem can use the stored value instead of doing a recalculation, thereby saving work compared to applying the divide- and-conquer principle on the same problem which would have recalculated everything. </a:t>
            </a:r>
          </a:p>
        </p:txBody>
      </p:sp>
    </p:spTree>
    <p:extLst>
      <p:ext uri="{BB962C8B-B14F-4D97-AF65-F5344CB8AC3E}">
        <p14:creationId xmlns:p14="http://schemas.microsoft.com/office/powerpoint/2010/main" val="233086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59FC-C490-4506-A5F0-A2D94B4FDD83}"/>
              </a:ext>
            </a:extLst>
          </p:cNvPr>
          <p:cNvSpPr>
            <a:spLocks noGrp="1"/>
          </p:cNvSpPr>
          <p:nvPr>
            <p:ph type="title"/>
          </p:nvPr>
        </p:nvSpPr>
        <p:spPr/>
        <p:txBody>
          <a:bodyPr/>
          <a:lstStyle/>
          <a:p>
            <a:r>
              <a:rPr lang="en-US" b="1" u="sng" dirty="0"/>
              <a:t>FLOYD  </a:t>
            </a:r>
            <a:r>
              <a:rPr lang="en-US" b="1" u="sng" cap="all" dirty="0" err="1"/>
              <a:t>Warshall’s</a:t>
            </a:r>
            <a:r>
              <a:rPr lang="en-US" b="1" u="sng" cap="all" dirty="0"/>
              <a:t> algorithm</a:t>
            </a:r>
            <a:br>
              <a:rPr lang="en-IN" dirty="0"/>
            </a:br>
            <a:endParaRPr lang="en-IN" dirty="0"/>
          </a:p>
        </p:txBody>
      </p:sp>
      <p:sp>
        <p:nvSpPr>
          <p:cNvPr id="3" name="Content Placeholder 2">
            <a:extLst>
              <a:ext uri="{FF2B5EF4-FFF2-40B4-BE49-F238E27FC236}">
                <a16:creationId xmlns:a16="http://schemas.microsoft.com/office/drawing/2014/main" id="{01BF4DA2-45A2-4216-A084-4005D9E70190}"/>
              </a:ext>
            </a:extLst>
          </p:cNvPr>
          <p:cNvSpPr>
            <a:spLocks noGrp="1"/>
          </p:cNvSpPr>
          <p:nvPr>
            <p:ph idx="1"/>
          </p:nvPr>
        </p:nvSpPr>
        <p:spPr>
          <a:xfrm>
            <a:off x="838200" y="1145220"/>
            <a:ext cx="10515600" cy="5619564"/>
          </a:xfrm>
        </p:spPr>
        <p:txBody>
          <a:bodyPr>
            <a:normAutofit fontScale="25000" lnSpcReduction="20000"/>
          </a:bodyPr>
          <a:lstStyle/>
          <a:p>
            <a:pPr marL="0" indent="0">
              <a:buNone/>
            </a:pPr>
            <a:r>
              <a:rPr lang="en-US" sz="4800" b="1" dirty="0">
                <a:latin typeface="Arial" panose="020B0604020202020204" pitchFamily="34" charset="0"/>
                <a:cs typeface="Arial" panose="020B0604020202020204" pitchFamily="34" charset="0"/>
              </a:rPr>
              <a:t>Steps to implement Floyd </a:t>
            </a:r>
            <a:r>
              <a:rPr lang="en-US" sz="4800" b="1" dirty="0" err="1">
                <a:latin typeface="Arial" panose="020B0604020202020204" pitchFamily="34" charset="0"/>
                <a:cs typeface="Arial" panose="020B0604020202020204" pitchFamily="34" charset="0"/>
              </a:rPr>
              <a:t>Warshall’s</a:t>
            </a:r>
            <a:r>
              <a:rPr lang="en-US" sz="4800" b="1" dirty="0">
                <a:latin typeface="Arial" panose="020B0604020202020204" pitchFamily="34" charset="0"/>
                <a:cs typeface="Arial" panose="020B0604020202020204" pitchFamily="34" charset="0"/>
              </a:rPr>
              <a:t> algorithm</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[Initialize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I = 0 ,1 ,2 ,3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j =0 ,1 ,2 ,3 ,….., n – 1</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[Test the condition and assign the required value to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If  a [ I ] [j] = 0</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 I ] [ j ] = infinity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M [ I ] [ j ] = a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3.	[ Shortest path evaluation ]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k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I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j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4 .   	If  m [ I ] [j] &lt; m [ I ][k] + m[k][j]</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a:t>
            </a:r>
            <a:r>
              <a:rPr lang="en-US" sz="4800" dirty="0" err="1">
                <a:latin typeface="Arial" panose="020B0604020202020204" pitchFamily="34" charset="0"/>
                <a:cs typeface="Arial" panose="020B0604020202020204" pitchFamily="34" charset="0"/>
              </a:rPr>
              <a:t>i</a:t>
            </a:r>
            <a:r>
              <a:rPr lang="en-US" sz="4800" dirty="0">
                <a:latin typeface="Arial" panose="020B0604020202020204" pitchFamily="34" charset="0"/>
                <a:cs typeface="Arial" panose="020B0604020202020204" pitchFamily="34" charset="0"/>
              </a:rPr>
              <a:t>][ j] = m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[I ] [ j ] = m [ I ] [ j ] +m [ k]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5 .   	Exit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ANALYSIS</a:t>
            </a:r>
            <a:endParaRPr lang="en-IN" sz="4800" b="1"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The time complexity is </a:t>
            </a:r>
            <a:r>
              <a:rPr lang="en-US" sz="4800" i="1" dirty="0">
                <a:latin typeface="Arial" panose="020B0604020202020204" pitchFamily="34" charset="0"/>
                <a:cs typeface="Arial" panose="020B0604020202020204" pitchFamily="34" charset="0"/>
                <a:hlinkClick r:id="rId2"/>
              </a:rPr>
              <a:t>Θ (V³)</a:t>
            </a:r>
            <a:r>
              <a:rPr lang="en-US" sz="4800" dirty="0">
                <a:latin typeface="Arial" panose="020B0604020202020204" pitchFamily="34" charset="0"/>
                <a:cs typeface="Arial" panose="020B0604020202020204" pitchFamily="34" charset="0"/>
              </a:rPr>
              <a: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0019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F44F-64F5-4487-9774-E5191FC9C7B7}"/>
              </a:ext>
            </a:extLst>
          </p:cNvPr>
          <p:cNvSpPr>
            <a:spLocks noGrp="1"/>
          </p:cNvSpPr>
          <p:nvPr>
            <p:ph type="title"/>
          </p:nvPr>
        </p:nvSpPr>
        <p:spPr/>
        <p:txBody>
          <a:bodyPr>
            <a:normAutofit fontScale="90000"/>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Floyd </a:t>
            </a:r>
            <a:r>
              <a:rPr lang="en-IN" b="1" cap="all" dirty="0" err="1">
                <a:latin typeface="Arial" panose="020B0604020202020204" pitchFamily="34" charset="0"/>
                <a:cs typeface="Arial" panose="020B0604020202020204" pitchFamily="34" charset="0"/>
              </a:rPr>
              <a:t>warshall</a:t>
            </a:r>
            <a:r>
              <a:rPr lang="en-IN" b="1" cap="all" dirty="0">
                <a:latin typeface="Arial" panose="020B0604020202020204" pitchFamily="34" charset="0"/>
                <a:cs typeface="Arial" panose="020B0604020202020204" pitchFamily="34" charset="0"/>
              </a:rPr>
              <a:t> shortest path algorithm</a:t>
            </a:r>
            <a:endParaRPr lang="en-IN" dirty="0"/>
          </a:p>
        </p:txBody>
      </p:sp>
      <p:sp>
        <p:nvSpPr>
          <p:cNvPr id="3" name="Content Placeholder 2">
            <a:extLst>
              <a:ext uri="{FF2B5EF4-FFF2-40B4-BE49-F238E27FC236}">
                <a16:creationId xmlns:a16="http://schemas.microsoft.com/office/drawing/2014/main" id="{868C52F7-5033-461A-BB75-2555DD74F4B6}"/>
              </a:ext>
            </a:extLst>
          </p:cNvPr>
          <p:cNvSpPr>
            <a:spLocks noGrp="1"/>
          </p:cNvSpPr>
          <p:nvPr>
            <p:ph idx="1"/>
          </p:nvPr>
        </p:nvSpPr>
        <p:spPr/>
        <p:txBody>
          <a:bodyPr/>
          <a:lstStyle/>
          <a:p>
            <a:r>
              <a:rPr lang="en-IN" dirty="0"/>
              <a:t>Enter the graph using adjacency matrix(cost matrix).</a:t>
            </a:r>
          </a:p>
          <a:p>
            <a:r>
              <a:rPr lang="en-IN" dirty="0"/>
              <a:t>Display the final shortest path cost matrix.</a:t>
            </a:r>
          </a:p>
        </p:txBody>
      </p:sp>
    </p:spTree>
    <p:extLst>
      <p:ext uri="{BB962C8B-B14F-4D97-AF65-F5344CB8AC3E}">
        <p14:creationId xmlns:p14="http://schemas.microsoft.com/office/powerpoint/2010/main" val="1275199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DBFF-D8C2-4458-B595-687C6FD9CE66}"/>
              </a:ext>
            </a:extLst>
          </p:cNvPr>
          <p:cNvSpPr>
            <a:spLocks noGrp="1"/>
          </p:cNvSpPr>
          <p:nvPr>
            <p:ph type="title"/>
          </p:nvPr>
        </p:nvSpPr>
        <p:spPr>
          <a:xfrm>
            <a:off x="838200" y="355107"/>
            <a:ext cx="10515600" cy="816745"/>
          </a:xfrm>
        </p:spPr>
        <p:txBody>
          <a:bodyPr>
            <a:normAutofit fontScale="90000"/>
          </a:bodyPr>
          <a:lstStyle/>
          <a:p>
            <a:pPr algn="ctr"/>
            <a:r>
              <a:rPr lang="en-US" sz="3600" b="1" dirty="0">
                <a:latin typeface="Arial" panose="020B0604020202020204" pitchFamily="34" charset="0"/>
                <a:cs typeface="Arial" panose="020B0604020202020204" pitchFamily="34" charset="0"/>
              </a:rPr>
              <a:t>BELLMAN-FORD ALGORITHM</a:t>
            </a:r>
            <a:br>
              <a:rPr lang="en-IN" b="1" i="1" dirty="0"/>
            </a:br>
            <a:endParaRPr lang="en-IN" dirty="0"/>
          </a:p>
        </p:txBody>
      </p:sp>
      <p:sp>
        <p:nvSpPr>
          <p:cNvPr id="3" name="Content Placeholder 2">
            <a:extLst>
              <a:ext uri="{FF2B5EF4-FFF2-40B4-BE49-F238E27FC236}">
                <a16:creationId xmlns:a16="http://schemas.microsoft.com/office/drawing/2014/main" id="{3598043F-95E6-4F21-ADF7-B748E1E5C5AC}"/>
              </a:ext>
            </a:extLst>
          </p:cNvPr>
          <p:cNvSpPr>
            <a:spLocks noGrp="1"/>
          </p:cNvSpPr>
          <p:nvPr>
            <p:ph idx="1"/>
          </p:nvPr>
        </p:nvSpPr>
        <p:spPr/>
        <p:txBody>
          <a:bodyPr/>
          <a:lstStyle/>
          <a:p>
            <a:pPr marL="0" lvl="0" indent="0">
              <a:buNone/>
            </a:pPr>
            <a:r>
              <a:rPr lang="en-US" dirty="0"/>
              <a:t>INITIALIZE-SINGLE-SOURCE (G, </a:t>
            </a:r>
            <a:r>
              <a:rPr lang="en-US" i="1" dirty="0"/>
              <a:t>s</a:t>
            </a:r>
            <a:r>
              <a:rPr lang="en-US" dirty="0"/>
              <a:t>) </a:t>
            </a:r>
            <a:endParaRPr lang="en-IN" dirty="0"/>
          </a:p>
          <a:p>
            <a:pPr marL="0" lvl="0" indent="0">
              <a:buNone/>
            </a:pPr>
            <a:r>
              <a:rPr lang="en-US" dirty="0"/>
              <a:t>for each vertex </a:t>
            </a:r>
            <a:r>
              <a:rPr lang="en-US" i="1" dirty="0" err="1"/>
              <a:t>i</a:t>
            </a:r>
            <a:r>
              <a:rPr lang="en-US" dirty="0"/>
              <a:t> = 1 to V[G] - 1 do </a:t>
            </a:r>
            <a:endParaRPr lang="en-IN" dirty="0"/>
          </a:p>
          <a:p>
            <a:pPr marL="0" lvl="0" indent="0">
              <a:buNone/>
            </a:pPr>
            <a:r>
              <a:rPr lang="en-US" dirty="0"/>
              <a:t>    for each edge (u, </a:t>
            </a:r>
            <a:r>
              <a:rPr lang="en-US" i="1" dirty="0"/>
              <a:t>v</a:t>
            </a:r>
            <a:r>
              <a:rPr lang="en-US" dirty="0"/>
              <a:t>) in E[G] do </a:t>
            </a:r>
            <a:endParaRPr lang="en-IN" dirty="0"/>
          </a:p>
          <a:p>
            <a:pPr marL="0" lvl="0" indent="0">
              <a:buNone/>
            </a:pPr>
            <a:r>
              <a:rPr lang="en-US" dirty="0"/>
              <a:t>        RELAX (u, </a:t>
            </a:r>
            <a:r>
              <a:rPr lang="en-US" i="1" dirty="0"/>
              <a:t>v</a:t>
            </a:r>
            <a:r>
              <a:rPr lang="en-US" dirty="0"/>
              <a:t>, </a:t>
            </a:r>
            <a:r>
              <a:rPr lang="en-US" i="1" dirty="0"/>
              <a:t>w</a:t>
            </a:r>
            <a:r>
              <a:rPr lang="en-US" dirty="0"/>
              <a:t>) </a:t>
            </a:r>
            <a:endParaRPr lang="en-IN" dirty="0"/>
          </a:p>
          <a:p>
            <a:pPr marL="0" lvl="0" indent="0">
              <a:buNone/>
            </a:pPr>
            <a:r>
              <a:rPr lang="en-US" dirty="0"/>
              <a:t>For each edge (u, </a:t>
            </a:r>
            <a:r>
              <a:rPr lang="en-US" i="1" dirty="0"/>
              <a:t>v</a:t>
            </a:r>
            <a:r>
              <a:rPr lang="en-US" dirty="0"/>
              <a:t>) in E[G] do </a:t>
            </a:r>
            <a:endParaRPr lang="en-IN" dirty="0"/>
          </a:p>
          <a:p>
            <a:pPr marL="0" lvl="0" indent="0">
              <a:buNone/>
            </a:pPr>
            <a:r>
              <a:rPr lang="en-US" dirty="0"/>
              <a:t>    if d[u] + </a:t>
            </a:r>
            <a:r>
              <a:rPr lang="en-US" i="1" dirty="0"/>
              <a:t>w</a:t>
            </a:r>
            <a:r>
              <a:rPr lang="en-US" dirty="0"/>
              <a:t>(u, </a:t>
            </a:r>
            <a:r>
              <a:rPr lang="en-US" i="1" dirty="0"/>
              <a:t>v</a:t>
            </a:r>
            <a:r>
              <a:rPr lang="en-US" dirty="0"/>
              <a:t>) &lt; d[</a:t>
            </a:r>
            <a:r>
              <a:rPr lang="en-US" i="1" dirty="0"/>
              <a:t>v]</a:t>
            </a:r>
            <a:r>
              <a:rPr lang="en-US" dirty="0"/>
              <a:t> then </a:t>
            </a:r>
            <a:endParaRPr lang="en-IN" dirty="0"/>
          </a:p>
          <a:p>
            <a:pPr marL="0" lvl="0" indent="0">
              <a:buNone/>
            </a:pPr>
            <a:r>
              <a:rPr lang="en-US" dirty="0"/>
              <a:t>        return FALSE </a:t>
            </a:r>
            <a:endParaRPr lang="en-IN" dirty="0"/>
          </a:p>
          <a:p>
            <a:pPr marL="0" lvl="0" indent="0">
              <a:buNone/>
            </a:pPr>
            <a:r>
              <a:rPr lang="en-US" dirty="0"/>
              <a:t>return TRUE </a:t>
            </a:r>
            <a:endParaRPr lang="en-IN" dirty="0"/>
          </a:p>
          <a:p>
            <a:endParaRPr lang="en-IN" dirty="0"/>
          </a:p>
        </p:txBody>
      </p:sp>
    </p:spTree>
    <p:extLst>
      <p:ext uri="{BB962C8B-B14F-4D97-AF65-F5344CB8AC3E}">
        <p14:creationId xmlns:p14="http://schemas.microsoft.com/office/powerpoint/2010/main" val="3354380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578A-EFC5-44F3-A321-191EFE80590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bellman ford shortest path algorithm</a:t>
            </a:r>
            <a:endParaRPr lang="en-IN" dirty="0"/>
          </a:p>
        </p:txBody>
      </p:sp>
      <p:sp>
        <p:nvSpPr>
          <p:cNvPr id="3" name="Content Placeholder 2">
            <a:extLst>
              <a:ext uri="{FF2B5EF4-FFF2-40B4-BE49-F238E27FC236}">
                <a16:creationId xmlns:a16="http://schemas.microsoft.com/office/drawing/2014/main" id="{038EDB5B-B2E4-46E4-A096-9B5888C7D832}"/>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a:p>
            <a:r>
              <a:rPr lang="en-IN" dirty="0"/>
              <a:t>Print the output in two cases </a:t>
            </a:r>
          </a:p>
          <a:p>
            <a:pPr marL="571500" indent="-571500">
              <a:buFont typeface="+mj-lt"/>
              <a:buAutoNum type="romanLcPeriod"/>
            </a:pPr>
            <a:r>
              <a:rPr lang="en-IN" dirty="0"/>
              <a:t>Bellman ford  algorithm can find shortest path.</a:t>
            </a:r>
          </a:p>
          <a:p>
            <a:pPr marL="571500" indent="-571500">
              <a:buFont typeface="+mj-lt"/>
              <a:buAutoNum type="romanLcPeriod"/>
            </a:pPr>
            <a:r>
              <a:rPr lang="en-IN" dirty="0"/>
              <a:t>It returns false i.e. existence of negative weight cycle.</a:t>
            </a:r>
          </a:p>
          <a:p>
            <a:endParaRPr lang="en-IN" dirty="0"/>
          </a:p>
        </p:txBody>
      </p:sp>
    </p:spTree>
    <p:extLst>
      <p:ext uri="{BB962C8B-B14F-4D97-AF65-F5344CB8AC3E}">
        <p14:creationId xmlns:p14="http://schemas.microsoft.com/office/powerpoint/2010/main" val="3442892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4B0220-AD55-4E17-8EF1-07E8383C6ED6}"/>
              </a:ext>
            </a:extLst>
          </p:cNvPr>
          <p:cNvSpPr/>
          <p:nvPr/>
        </p:nvSpPr>
        <p:spPr>
          <a:xfrm>
            <a:off x="2043440" y="1278579"/>
            <a:ext cx="8951651" cy="3858877"/>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How graphs are represented in computer memory?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an adjacency list and adjacency matrix</a:t>
            </a:r>
            <a:endParaRPr lang="en-IN" sz="2400" dirty="0"/>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negative weight cycle?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Dijkstra algorithm can take into account the negative edge </a:t>
            </a:r>
            <a:r>
              <a:rPr lang="en-IN" sz="2400" dirty="0" err="1">
                <a:solidFill>
                  <a:srgbClr val="000000"/>
                </a:solidFill>
                <a:latin typeface="Arial" panose="020B0604020202020204" pitchFamily="34" charset="0"/>
                <a:ea typeface="Arial" panose="020B0604020202020204" pitchFamily="34" charset="0"/>
              </a:rPr>
              <a:t>weigthts</a:t>
            </a:r>
            <a:r>
              <a:rPr lang="en-IN" sz="2400" dirty="0">
                <a:solidFill>
                  <a:srgbClr val="000000"/>
                </a:solidFill>
                <a:latin typeface="Arial" panose="020B0604020202020204" pitchFamily="34" charset="0"/>
                <a:ea typeface="Arial" panose="020B0604020202020204" pitchFamily="34" charset="0"/>
              </a:rPr>
              <a:t>.'Is the statement true? </a:t>
            </a:r>
            <a:endParaRPr lang="en-IN" sz="2400" dirty="0"/>
          </a:p>
        </p:txBody>
      </p:sp>
    </p:spTree>
    <p:extLst>
      <p:ext uri="{BB962C8B-B14F-4D97-AF65-F5344CB8AC3E}">
        <p14:creationId xmlns:p14="http://schemas.microsoft.com/office/powerpoint/2010/main" val="618201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9</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262633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16AD7B-853D-40A8-9AB4-4788D6C31916}"/>
              </a:ext>
            </a:extLst>
          </p:cNvPr>
          <p:cNvSpPr/>
          <p:nvPr/>
        </p:nvSpPr>
        <p:spPr>
          <a:xfrm>
            <a:off x="807868" y="381740"/>
            <a:ext cx="10892901" cy="6001643"/>
          </a:xfrm>
          <a:prstGeom prst="rect">
            <a:avLst/>
          </a:prstGeom>
        </p:spPr>
        <p:txBody>
          <a:bodyPr wrap="square">
            <a:spAutoFit/>
          </a:bodyPr>
          <a:lstStyle/>
          <a:p>
            <a:pPr algn="just"/>
            <a:r>
              <a:rPr lang="en-US" sz="4800" dirty="0">
                <a:latin typeface="Arial" panose="020B0604020202020204" pitchFamily="34" charset="0"/>
                <a:cs typeface="Arial" panose="020B0604020202020204" pitchFamily="34" charset="0"/>
              </a:rPr>
              <a:t>This section is about spanning tree. One application of spanning tree could be a cable TV company laying cable to a new neighborhood. If it is constrained to bury the cable only along certain paths, then there would be a graph representing which points are connected by those paths. </a:t>
            </a:r>
          </a:p>
        </p:txBody>
      </p:sp>
    </p:spTree>
    <p:extLst>
      <p:ext uri="{BB962C8B-B14F-4D97-AF65-F5344CB8AC3E}">
        <p14:creationId xmlns:p14="http://schemas.microsoft.com/office/powerpoint/2010/main" val="1798839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08C9-2B82-4677-8085-43865EC50A0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MINIMUM SPANNING TREE ALGORITHMS</a:t>
            </a:r>
            <a:endParaRPr lang="en-IN" dirty="0"/>
          </a:p>
        </p:txBody>
      </p:sp>
      <p:sp>
        <p:nvSpPr>
          <p:cNvPr id="3" name="Content Placeholder 2">
            <a:extLst>
              <a:ext uri="{FF2B5EF4-FFF2-40B4-BE49-F238E27FC236}">
                <a16:creationId xmlns:a16="http://schemas.microsoft.com/office/drawing/2014/main" id="{5AE93993-0838-48B2-B99B-1BC51D6B35AE}"/>
              </a:ext>
            </a:extLst>
          </p:cNvPr>
          <p:cNvSpPr>
            <a:spLocks noGrp="1"/>
          </p:cNvSpPr>
          <p:nvPr>
            <p:ph idx="1"/>
          </p:nvPr>
        </p:nvSpPr>
        <p:spPr/>
        <p:txBody>
          <a:bodyPr/>
          <a:lstStyle/>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Kruskal’s Algorithm.</a:t>
            </a:r>
          </a:p>
          <a:p>
            <a:endParaRPr lang="en-IN"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Prim’s Algorithm. </a:t>
            </a:r>
          </a:p>
          <a:p>
            <a:endParaRPr lang="en-IN" dirty="0"/>
          </a:p>
        </p:txBody>
      </p:sp>
    </p:spTree>
    <p:extLst>
      <p:ext uri="{BB962C8B-B14F-4D97-AF65-F5344CB8AC3E}">
        <p14:creationId xmlns:p14="http://schemas.microsoft.com/office/powerpoint/2010/main" val="759449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D994-750F-49A8-AB50-40AEF8336EDA}"/>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Prim’s algorithm</a:t>
            </a:r>
          </a:p>
        </p:txBody>
      </p:sp>
      <p:sp>
        <p:nvSpPr>
          <p:cNvPr id="4" name="Rectangle 1">
            <a:extLst>
              <a:ext uri="{FF2B5EF4-FFF2-40B4-BE49-F238E27FC236}">
                <a16:creationId xmlns:a16="http://schemas.microsoft.com/office/drawing/2014/main" id="{F770AD5E-E091-49D9-B1B7-4C753A7C3775}"/>
              </a:ext>
            </a:extLst>
          </p:cNvPr>
          <p:cNvSpPr>
            <a:spLocks noGrp="1" noChangeArrowheads="1"/>
          </p:cNvSpPr>
          <p:nvPr>
            <p:ph idx="1"/>
          </p:nvPr>
        </p:nvSpPr>
        <p:spPr bwMode="auto">
          <a:xfrm>
            <a:off x="838200" y="2454719"/>
            <a:ext cx="8122736" cy="3093154"/>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 each vertex u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u to ∞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parent of u to nil</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source vertex to zero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enqueue to minimum-heap Q all vertices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while Q is not empty</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extract vertex u from Q // u is the vertex with the lowest key that is in Q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for each adjacent vertex v of u do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if (v is still in Q) and (weight-function(u, v) &lt; key of v) then</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u to be parent of v  // in minimum-spanning-tree11</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update v's key to equal weight-function(u, v)</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5" name="Rectangle 2">
            <a:extLst>
              <a:ext uri="{FF2B5EF4-FFF2-40B4-BE49-F238E27FC236}">
                <a16:creationId xmlns:a16="http://schemas.microsoft.com/office/drawing/2014/main" id="{4CAA2793-50F7-43CC-A1B5-4E8369EF699D}"/>
              </a:ext>
            </a:extLst>
          </p:cNvPr>
          <p:cNvSpPr>
            <a:spLocks noChangeArrowheads="1"/>
          </p:cNvSpPr>
          <p:nvPr/>
        </p:nvSpPr>
        <p:spPr bwMode="auto">
          <a:xfrm>
            <a:off x="838200" y="2159781"/>
            <a:ext cx="9788371" cy="292388"/>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Minimum-Spanning-Tree-by-Prim(G, weight-function, source)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6805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A554-76A4-44A5-AAB7-2DF45F612AF1}"/>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KRUSKAL'S ALGORITHM</a:t>
            </a:r>
            <a:br>
              <a:rPr lang="en-IN" dirty="0"/>
            </a:br>
            <a:endParaRPr lang="en-IN" dirty="0"/>
          </a:p>
        </p:txBody>
      </p:sp>
      <p:sp>
        <p:nvSpPr>
          <p:cNvPr id="4" name="Rectangle 1">
            <a:extLst>
              <a:ext uri="{FF2B5EF4-FFF2-40B4-BE49-F238E27FC236}">
                <a16:creationId xmlns:a16="http://schemas.microsoft.com/office/drawing/2014/main" id="{81EBDA55-8344-477A-A433-5B3E39204F0C}"/>
              </a:ext>
            </a:extLst>
          </p:cNvPr>
          <p:cNvSpPr>
            <a:spLocks noGrp="1" noChangeArrowheads="1"/>
          </p:cNvSpPr>
          <p:nvPr>
            <p:ph idx="1"/>
          </p:nvPr>
        </p:nvSpPr>
        <p:spPr bwMode="auto">
          <a:xfrm>
            <a:off x="838200" y="3870489"/>
            <a:ext cx="7314823" cy="261610"/>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Arial Unicode MS" charset="0"/>
                <a:cs typeface="Times New Roman" panose="02020603050405020304" pitchFamily="18" charset="0"/>
              </a:rPr>
              <a:t>function Kruskal(G) 2    for each vertex v in G do 3      Define an elementary cluster C(v) ← {v}. 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C82948E-B4F0-4C59-BDD8-EEF0C1708723}"/>
              </a:ext>
            </a:extLst>
          </p:cNvPr>
          <p:cNvSpPr txBox="1">
            <a:spLocks noChangeArrowheads="1"/>
          </p:cNvSpPr>
          <p:nvPr/>
        </p:nvSpPr>
        <p:spPr bwMode="auto">
          <a:xfrm>
            <a:off x="701336" y="1771552"/>
            <a:ext cx="10849220" cy="3739485"/>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000" dirty="0">
                <a:solidFill>
                  <a:srgbClr val="000000"/>
                </a:solidFill>
                <a:latin typeface="Arial" panose="020B0604020202020204" pitchFamily="34" charset="0"/>
                <a:ea typeface="Arial Unicode MS" charset="0"/>
                <a:cs typeface="Arial" panose="020B0604020202020204" pitchFamily="34" charset="0"/>
              </a:rPr>
              <a:t>function Kruskal(G)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for each vertex v in G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an elementary cluster C(v) ← {v}.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Initialize a priority queue Q to contain all edges in G, using the weights as keys.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 tree T ← Ø                              //T will ultimately contain the edges of the MST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while T has fewer than n-1 edges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u,v</a:t>
            </a:r>
            <a:r>
              <a:rPr lang="en-US" altLang="en-US" sz="2000" dirty="0">
                <a:solidFill>
                  <a:srgbClr val="000000"/>
                </a:solidFill>
                <a:latin typeface="Arial" panose="020B0604020202020204" pitchFamily="34" charset="0"/>
                <a:ea typeface="Arial Unicode MS" charset="0"/>
                <a:cs typeface="Arial" panose="020B0604020202020204" pitchFamily="34" charset="0"/>
              </a:rPr>
              <a:t>) ←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Q.removeMin</a:t>
            </a:r>
            <a:r>
              <a:rPr lang="en-US" altLang="en-US" sz="2000" dirty="0">
                <a:solidFill>
                  <a:srgbClr val="000000"/>
                </a:solidFill>
                <a:latin typeface="Arial" panose="020B0604020202020204" pitchFamily="34" charset="0"/>
                <a:ea typeface="Arial Unicode MS" charset="0"/>
                <a:cs typeface="Arial" panose="020B0604020202020204" pitchFamily="34" charset="0"/>
              </a:rPr>
              <a: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Let C(v) be the cluster containing v, and let C(u) be the cluster containing 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if C(v) ≠ C(u) then</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Add edge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v,u</a:t>
            </a:r>
            <a:r>
              <a:rPr lang="en-US" altLang="en-US" sz="2000" dirty="0">
                <a:solidFill>
                  <a:srgbClr val="000000"/>
                </a:solidFill>
                <a:latin typeface="Arial" panose="020B0604020202020204" pitchFamily="34" charset="0"/>
                <a:ea typeface="Arial Unicode MS" charset="0"/>
                <a:cs typeface="Arial" panose="020B0604020202020204" pitchFamily="34" charset="0"/>
              </a:rPr>
              <a:t>) to T.</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Merge C(v) and C(u) into one cluster, that is, union C(v) and C(u).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return tree T</a:t>
            </a:r>
            <a:r>
              <a:rPr lang="en-US" alt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8997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ADA9-5F3E-476B-A737-35F7B19DCBD9}"/>
              </a:ext>
            </a:extLst>
          </p:cNvPr>
          <p:cNvSpPr>
            <a:spLocks noGrp="1"/>
          </p:cNvSpPr>
          <p:nvPr>
            <p:ph type="title"/>
          </p:nvPr>
        </p:nvSpPr>
        <p:spPr>
          <a:xfrm>
            <a:off x="838200" y="365125"/>
            <a:ext cx="10463074" cy="6097819"/>
          </a:xfrm>
        </p:spPr>
        <p:txBody>
          <a:bodyPr>
            <a:normAutofit/>
          </a:bodyPr>
          <a:lstStyle/>
          <a:p>
            <a:r>
              <a:rPr lang="en-IN" sz="3600" dirty="0">
                <a:latin typeface="Arial" panose="020B0604020202020204" pitchFamily="34" charset="0"/>
                <a:cs typeface="Arial" panose="020B0604020202020204" pitchFamily="34" charset="0"/>
              </a:rPr>
              <a:t>A dynamic programming solution has three components: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Formulate the answer as a recurrence relation or recursive algorithm.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Show that the number of different instances of your recurrence is bounded by a polynomial.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Specify an order of evaluation for the recurrence so you always have what you need. </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657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C383-E477-42F3-9D6F-8269A76E8706}"/>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Minimum spanning tree</a:t>
            </a:r>
            <a:endParaRPr lang="en-IN" dirty="0"/>
          </a:p>
        </p:txBody>
      </p:sp>
      <p:sp>
        <p:nvSpPr>
          <p:cNvPr id="3" name="Content Placeholder 2">
            <a:extLst>
              <a:ext uri="{FF2B5EF4-FFF2-40B4-BE49-F238E27FC236}">
                <a16:creationId xmlns:a16="http://schemas.microsoft.com/office/drawing/2014/main" id="{E00C1209-7B38-4092-8857-3B38422C3135}"/>
              </a:ext>
            </a:extLst>
          </p:cNvPr>
          <p:cNvSpPr>
            <a:spLocks noGrp="1"/>
          </p:cNvSpPr>
          <p:nvPr>
            <p:ph idx="1"/>
          </p:nvPr>
        </p:nvSpPr>
        <p:spPr/>
        <p:txBody>
          <a:bodyPr/>
          <a:lstStyle/>
          <a:p>
            <a:r>
              <a:rPr lang="en-IN" dirty="0"/>
              <a:t>Enter the graph in form of adjacency list.</a:t>
            </a:r>
          </a:p>
          <a:p>
            <a:r>
              <a:rPr lang="en-IN" dirty="0"/>
              <a:t>Enter the cost of each edge.</a:t>
            </a:r>
          </a:p>
          <a:p>
            <a:r>
              <a:rPr lang="en-IN" dirty="0"/>
              <a:t>Find the minimum spanning tree edges and minimum cost.</a:t>
            </a:r>
          </a:p>
        </p:txBody>
      </p:sp>
    </p:spTree>
    <p:extLst>
      <p:ext uri="{BB962C8B-B14F-4D97-AF65-F5344CB8AC3E}">
        <p14:creationId xmlns:p14="http://schemas.microsoft.com/office/powerpoint/2010/main" val="2787964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F1C89A-35BD-493B-8DE9-7459A32B86B9}"/>
              </a:ext>
            </a:extLst>
          </p:cNvPr>
          <p:cNvSpPr/>
          <p:nvPr/>
        </p:nvSpPr>
        <p:spPr>
          <a:xfrm>
            <a:off x="1260629" y="754602"/>
            <a:ext cx="9525740" cy="3319114"/>
          </a:xfrm>
          <a:prstGeom prst="rect">
            <a:avLst/>
          </a:prstGeom>
        </p:spPr>
        <p:txBody>
          <a:bodyPr wrap="square">
            <a:spAutoFit/>
          </a:bodyPr>
          <a:lstStyle/>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minimum spanning tree.’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Name any algorithm for finding the minimum spanning tree.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Prim's and Kruskal's algorithm.</a:t>
            </a:r>
          </a:p>
        </p:txBody>
      </p:sp>
    </p:spTree>
    <p:extLst>
      <p:ext uri="{BB962C8B-B14F-4D97-AF65-F5344CB8AC3E}">
        <p14:creationId xmlns:p14="http://schemas.microsoft.com/office/powerpoint/2010/main" val="225235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10</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416093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D7D5AF-98F7-47F0-93C8-97ADE9B285B3}"/>
              </a:ext>
            </a:extLst>
          </p:cNvPr>
          <p:cNvSpPr/>
          <p:nvPr/>
        </p:nvSpPr>
        <p:spPr>
          <a:xfrm>
            <a:off x="1109709" y="994299"/>
            <a:ext cx="9960745" cy="267765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string matching algorithms .The problem of string matching is a prevalent and important problem in computer science today. The problem is to search for a pattern string, pat[1..m], in a text string txt[1..n]. </a:t>
            </a:r>
          </a:p>
          <a:p>
            <a:pPr algn="just"/>
            <a:r>
              <a:rPr lang="en-US" sz="2800" dirty="0">
                <a:latin typeface="Arial" panose="020B0604020202020204" pitchFamily="34" charset="0"/>
                <a:cs typeface="Arial" panose="020B0604020202020204" pitchFamily="34" charset="0"/>
              </a:rPr>
              <a:t>Usually n&gt;&gt;m, and txt might be very long indeed, although this is not necessarily so. </a:t>
            </a:r>
          </a:p>
        </p:txBody>
      </p:sp>
    </p:spTree>
    <p:extLst>
      <p:ext uri="{BB962C8B-B14F-4D97-AF65-F5344CB8AC3E}">
        <p14:creationId xmlns:p14="http://schemas.microsoft.com/office/powerpoint/2010/main" val="128105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7A75-E9CE-48E7-8B34-43AF37888A0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STRING MATCHING ALGORITHMS</a:t>
            </a:r>
            <a:endParaRPr lang="en-IN" dirty="0"/>
          </a:p>
        </p:txBody>
      </p:sp>
      <p:sp>
        <p:nvSpPr>
          <p:cNvPr id="3" name="Content Placeholder 2">
            <a:extLst>
              <a:ext uri="{FF2B5EF4-FFF2-40B4-BE49-F238E27FC236}">
                <a16:creationId xmlns:a16="http://schemas.microsoft.com/office/drawing/2014/main" id="{A8F38DCA-8A7E-4122-89A2-8F3AADFDCE79}"/>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Naïve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Rabin Karp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Knuth Morris Pratt algorithm </a:t>
            </a:r>
          </a:p>
          <a:p>
            <a:endParaRPr lang="en-IN" dirty="0"/>
          </a:p>
        </p:txBody>
      </p:sp>
    </p:spTree>
    <p:extLst>
      <p:ext uri="{BB962C8B-B14F-4D97-AF65-F5344CB8AC3E}">
        <p14:creationId xmlns:p14="http://schemas.microsoft.com/office/powerpoint/2010/main" val="1990861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3513-B603-48E9-A36F-31BF5B62373F}"/>
              </a:ext>
            </a:extLst>
          </p:cNvPr>
          <p:cNvSpPr>
            <a:spLocks noGrp="1"/>
          </p:cNvSpPr>
          <p:nvPr>
            <p:ph type="title"/>
          </p:nvPr>
        </p:nvSpPr>
        <p:spPr>
          <a:xfrm>
            <a:off x="749423" y="409513"/>
            <a:ext cx="10515600" cy="1325563"/>
          </a:xfrm>
        </p:spPr>
        <p:txBody>
          <a:bodyPr>
            <a:normAutofit fontScale="90000"/>
          </a:bodyPr>
          <a:lstStyle/>
          <a:p>
            <a:pPr algn="ctr"/>
            <a:r>
              <a:rPr lang="en-US" sz="4800" b="1" dirty="0">
                <a:latin typeface="Arial" panose="020B0604020202020204" pitchFamily="34" charset="0"/>
                <a:cs typeface="Arial" panose="020B0604020202020204" pitchFamily="34" charset="0"/>
              </a:rPr>
              <a:t>NAIVE STRING MATCHING</a:t>
            </a:r>
            <a:br>
              <a:rPr lang="en-IN" dirty="0"/>
            </a:br>
            <a:endParaRPr lang="en-IN" dirty="0"/>
          </a:p>
        </p:txBody>
      </p:sp>
      <p:sp>
        <p:nvSpPr>
          <p:cNvPr id="3" name="Content Placeholder 2">
            <a:extLst>
              <a:ext uri="{FF2B5EF4-FFF2-40B4-BE49-F238E27FC236}">
                <a16:creationId xmlns:a16="http://schemas.microsoft.com/office/drawing/2014/main" id="{326E4700-5F03-4988-8310-F55B085F8AA9}"/>
              </a:ext>
            </a:extLst>
          </p:cNvPr>
          <p:cNvSpPr>
            <a:spLocks noGrp="1"/>
          </p:cNvSpPr>
          <p:nvPr>
            <p:ph idx="1"/>
          </p:nvPr>
        </p:nvSpPr>
        <p:spPr>
          <a:xfrm>
            <a:off x="838200" y="2867487"/>
            <a:ext cx="10515600" cy="3309476"/>
          </a:xfrm>
        </p:spPr>
        <p:txBody>
          <a:bodyPr/>
          <a:lstStyle/>
          <a:p>
            <a:pPr marL="0" indent="0">
              <a:buNone/>
            </a:pPr>
            <a:r>
              <a:rPr lang="en-US" altLang="en-US" b="1" i="1" dirty="0">
                <a:latin typeface="Times New Roman" panose="02020603050405020304" pitchFamily="18" charset="0"/>
                <a:cs typeface="Times New Roman" panose="02020603050405020304" pitchFamily="18" charset="0"/>
              </a:rPr>
              <a:t>Algorithm</a:t>
            </a:r>
            <a:endParaRPr lang="en-US" altLang="en-US" b="1" i="1" dirty="0">
              <a:latin typeface="Arial" panose="020B0604020202020204" pitchFamily="34" charset="0"/>
              <a:cs typeface="Arial" panose="020B0604020202020204" pitchFamily="34" charset="0"/>
            </a:endParaRPr>
          </a:p>
          <a:p>
            <a:endParaRPr lang="en-IN" dirty="0"/>
          </a:p>
        </p:txBody>
      </p:sp>
      <p:pic>
        <p:nvPicPr>
          <p:cNvPr id="15361" name="Picture 1" descr="algorithm33">
            <a:extLst>
              <a:ext uri="{FF2B5EF4-FFF2-40B4-BE49-F238E27FC236}">
                <a16:creationId xmlns:a16="http://schemas.microsoft.com/office/drawing/2014/main" id="{3161C2D1-E800-4AD2-8F8A-14353B4D373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49406" y="3576631"/>
            <a:ext cx="5257800" cy="252253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id="{8EF6AAE4-7A75-4D21-9171-9E6EB8F25425}"/>
              </a:ext>
            </a:extLst>
          </p:cNvPr>
          <p:cNvSpPr>
            <a:spLocks noChangeArrowheads="1"/>
          </p:cNvSpPr>
          <p:nvPr/>
        </p:nvSpPr>
        <p:spPr bwMode="auto">
          <a:xfrm>
            <a:off x="777537" y="1797889"/>
            <a:ext cx="1066504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naive string searching algorithm is to examine each position, </a:t>
            </a:r>
            <a:r>
              <a:rPr kumimoji="0" lang="en-US"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&gt;=1, in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trying for equality of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pat[1..m]</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with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txt[i..i+m-1]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If there is inequality, position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i+1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is tried, and so on.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060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A218-5BF7-495B-938A-FBE9FC9ABFBA}"/>
              </a:ext>
            </a:extLst>
          </p:cNvPr>
          <p:cNvSpPr>
            <a:spLocks noGrp="1"/>
          </p:cNvSpPr>
          <p:nvPr>
            <p:ph type="title"/>
          </p:nvPr>
        </p:nvSpPr>
        <p:spPr/>
        <p:txBody>
          <a:bodyPr/>
          <a:lstStyle/>
          <a:p>
            <a:r>
              <a:rPr lang="en-IN" b="1" u="sng" dirty="0"/>
              <a:t>RABIN-KARP STRING SEARCH </a:t>
            </a:r>
            <a:br>
              <a:rPr lang="en-IN" b="1" dirty="0"/>
            </a:br>
            <a:endParaRPr lang="en-IN" dirty="0"/>
          </a:p>
        </p:txBody>
      </p:sp>
      <p:sp>
        <p:nvSpPr>
          <p:cNvPr id="4" name="Rectangle 1">
            <a:extLst>
              <a:ext uri="{FF2B5EF4-FFF2-40B4-BE49-F238E27FC236}">
                <a16:creationId xmlns:a16="http://schemas.microsoft.com/office/drawing/2014/main" id="{8CE46033-C570-4204-83A8-715BB7533E31}"/>
              </a:ext>
            </a:extLst>
          </p:cNvPr>
          <p:cNvSpPr>
            <a:spLocks noGrp="1" noChangeArrowheads="1"/>
          </p:cNvSpPr>
          <p:nvPr>
            <p:ph idx="1"/>
          </p:nvPr>
        </p:nvSpPr>
        <p:spPr bwMode="auto">
          <a:xfrm>
            <a:off x="2019090" y="1823776"/>
            <a:ext cx="8153820" cy="4355038"/>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4761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algorithm is as shown: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function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RabinKarp</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(string s[1..n], string 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1</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2</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hash(s[1..m]) </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from</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1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to</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 4</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5</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s[i..i+m-1] = sub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6</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7</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hash(s[i+1..i+m])</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not found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75533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D7B2C-D48C-4999-B27E-D6810E02A1A4}"/>
              </a:ext>
            </a:extLst>
          </p:cNvPr>
          <p:cNvSpPr>
            <a:spLocks noGrp="1"/>
          </p:cNvSpPr>
          <p:nvPr>
            <p:ph idx="1"/>
          </p:nvPr>
        </p:nvSpPr>
        <p:spPr>
          <a:xfrm>
            <a:off x="838200" y="914400"/>
            <a:ext cx="10515600" cy="5262563"/>
          </a:xfrm>
        </p:spPr>
        <p:txBody>
          <a:bodyPr>
            <a:normAutofit fontScale="92500" lnSpcReduction="10000"/>
          </a:bodyPr>
          <a:lstStyle/>
          <a:p>
            <a:pPr marL="0" indent="0">
              <a:buNone/>
            </a:pPr>
            <a:r>
              <a:rPr lang="en-US" sz="3600" b="1" dirty="0">
                <a:latin typeface="Arial" panose="020B0604020202020204" pitchFamily="34" charset="0"/>
                <a:cs typeface="Arial" panose="020B0604020202020204" pitchFamily="34" charset="0"/>
              </a:rPr>
              <a:t>Time Complexity</a:t>
            </a:r>
            <a:endParaRPr lang="en-IN" sz="3600" b="1"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Rabin's algorithm is (almost always) fast, i.e. O(</a:t>
            </a:r>
            <a:r>
              <a:rPr lang="en-US" sz="3600" dirty="0" err="1">
                <a:latin typeface="Arial" panose="020B0604020202020204" pitchFamily="34" charset="0"/>
                <a:cs typeface="Arial" panose="020B0604020202020204" pitchFamily="34" charset="0"/>
              </a:rPr>
              <a:t>m+n</a:t>
            </a:r>
            <a:r>
              <a:rPr lang="en-US" sz="3600" dirty="0">
                <a:latin typeface="Arial" panose="020B0604020202020204" pitchFamily="34" charset="0"/>
                <a:cs typeface="Arial" panose="020B0604020202020204" pitchFamily="34" charset="0"/>
              </a:rPr>
              <a:t>) </a:t>
            </a:r>
            <a:r>
              <a:rPr lang="en-US" sz="3600" i="1" dirty="0">
                <a:latin typeface="Arial" panose="020B0604020202020204" pitchFamily="34" charset="0"/>
                <a:cs typeface="Arial" panose="020B0604020202020204" pitchFamily="34" charset="0"/>
              </a:rPr>
              <a:t>average-case</a:t>
            </a:r>
            <a:r>
              <a:rPr lang="en-US" sz="3600" dirty="0">
                <a:latin typeface="Arial" panose="020B0604020202020204" pitchFamily="34" charset="0"/>
                <a:cs typeface="Arial" panose="020B0604020202020204" pitchFamily="34" charset="0"/>
              </a:rPr>
              <a:t> time-complexity, because hash(txt[i..i+m-1]) can be computed in O(1) time - i.e. by two multiplications, a subtraction, an addition and a `mod' - given its predecessor hash(txt[i-1..i-1+m-1]).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The </a:t>
            </a:r>
            <a:r>
              <a:rPr lang="en-US" sz="3600" i="1" dirty="0">
                <a:latin typeface="Arial" panose="020B0604020202020204" pitchFamily="34" charset="0"/>
                <a:cs typeface="Arial" panose="020B0604020202020204" pitchFamily="34" charset="0"/>
              </a:rPr>
              <a:t>worst-case</a:t>
            </a:r>
            <a:r>
              <a:rPr lang="en-US" sz="3600" dirty="0">
                <a:latin typeface="Arial" panose="020B0604020202020204" pitchFamily="34" charset="0"/>
                <a:cs typeface="Arial" panose="020B0604020202020204" pitchFamily="34" charset="0"/>
              </a:rPr>
              <a:t> time-complexity does however remain at O(m*n) because of the possibility of false-positive matches on the basis of the hash numbers, although these are very rare indeed.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39953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FDDA-95BC-4903-8C6C-55F0E776DC52}"/>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STRING MATCHING ALGORITHMS</a:t>
            </a:r>
            <a:endParaRPr lang="en-IN" dirty="0"/>
          </a:p>
        </p:txBody>
      </p:sp>
      <p:sp>
        <p:nvSpPr>
          <p:cNvPr id="3" name="Content Placeholder 2">
            <a:extLst>
              <a:ext uri="{FF2B5EF4-FFF2-40B4-BE49-F238E27FC236}">
                <a16:creationId xmlns:a16="http://schemas.microsoft.com/office/drawing/2014/main" id="{897D57F1-9FBF-446A-A577-8D80FB35A2C9}"/>
              </a:ext>
            </a:extLst>
          </p:cNvPr>
          <p:cNvSpPr>
            <a:spLocks noGrp="1"/>
          </p:cNvSpPr>
          <p:nvPr>
            <p:ph idx="1"/>
          </p:nvPr>
        </p:nvSpPr>
        <p:spPr/>
        <p:txBody>
          <a:bodyPr/>
          <a:lstStyle/>
          <a:p>
            <a:r>
              <a:rPr lang="en-IN" dirty="0"/>
              <a:t>Input a string(Text)</a:t>
            </a:r>
          </a:p>
          <a:p>
            <a:r>
              <a:rPr lang="en-IN" dirty="0"/>
              <a:t>Input a pattern (p).</a:t>
            </a:r>
          </a:p>
          <a:p>
            <a:r>
              <a:rPr lang="en-IN" dirty="0"/>
              <a:t>Find all the pattern occurrences in the given text with shift(s).</a:t>
            </a:r>
          </a:p>
        </p:txBody>
      </p:sp>
    </p:spTree>
    <p:extLst>
      <p:ext uri="{BB962C8B-B14F-4D97-AF65-F5344CB8AC3E}">
        <p14:creationId xmlns:p14="http://schemas.microsoft.com/office/powerpoint/2010/main" val="402191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B3EAF-0D4F-4558-BB91-076A3BF055BB}"/>
              </a:ext>
            </a:extLst>
          </p:cNvPr>
          <p:cNvSpPr/>
          <p:nvPr/>
        </p:nvSpPr>
        <p:spPr>
          <a:xfrm>
            <a:off x="2438400" y="1480661"/>
            <a:ext cx="7677150" cy="3662541"/>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DYNAMIC PROGRAMMING: </a:t>
            </a:r>
          </a:p>
          <a:p>
            <a:endParaRPr lang="en-IN"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Matrix Chain Multiplication.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Largest Common Subsequence.</a:t>
            </a:r>
          </a:p>
          <a:p>
            <a:r>
              <a:rPr lang="en-IN"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Optimal Binary Search Tree.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Binomial coefficient computation</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9562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88D6-0907-41F4-8E12-43828E9C7420}"/>
              </a:ext>
            </a:extLst>
          </p:cNvPr>
          <p:cNvSpPr>
            <a:spLocks noGrp="1"/>
          </p:cNvSpPr>
          <p:nvPr>
            <p:ph type="title"/>
          </p:nvPr>
        </p:nvSpPr>
        <p:spPr>
          <a:xfrm>
            <a:off x="838200" y="887767"/>
            <a:ext cx="10418685" cy="5734975"/>
          </a:xfrm>
        </p:spPr>
        <p:txBody>
          <a:bodyPr>
            <a:normAutofit fontScale="90000"/>
          </a:bodyPr>
          <a:lstStyle/>
          <a:p>
            <a:br>
              <a:rPr lang="pt-BR" dirty="0"/>
            </a:br>
            <a:r>
              <a:rPr lang="pt-BR" sz="5300" b="1" dirty="0">
                <a:latin typeface="Arial" panose="020B0604020202020204" pitchFamily="34" charset="0"/>
                <a:cs typeface="Arial" panose="020B0604020202020204" pitchFamily="34" charset="0"/>
              </a:rPr>
              <a:t>Pseudocode MatrixOrder</a:t>
            </a:r>
            <a:br>
              <a:rPr lang="pt-BR" dirty="0"/>
            </a:b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63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88D6-0907-41F4-8E12-43828E9C7420}"/>
              </a:ext>
            </a:extLst>
          </p:cNvPr>
          <p:cNvSpPr>
            <a:spLocks noGrp="1"/>
          </p:cNvSpPr>
          <p:nvPr>
            <p:ph type="title"/>
          </p:nvPr>
        </p:nvSpPr>
        <p:spPr>
          <a:xfrm>
            <a:off x="1198485" y="122084"/>
            <a:ext cx="10857391" cy="6482902"/>
          </a:xfrm>
        </p:spPr>
        <p:txBody>
          <a:bodyPr>
            <a:normAutofit fontScale="90000"/>
          </a:bodyPr>
          <a:lstStyle/>
          <a:p>
            <a:br>
              <a:rPr lang="pt-BR" dirty="0"/>
            </a:br>
            <a:r>
              <a:rPr lang="pt-BR" sz="5300" b="1" dirty="0">
                <a:latin typeface="Arial" panose="020B0604020202020204" pitchFamily="34" charset="0"/>
                <a:cs typeface="Arial" panose="020B0604020202020204" pitchFamily="34" charset="0"/>
              </a:rPr>
              <a:t>Pseudocode MatrixOrder</a:t>
            </a:r>
            <a:br>
              <a:rPr lang="pt-BR" dirty="0"/>
            </a:b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51" name="Picture 7" descr="tex2html_wrap_inline14928">
            <a:extLst>
              <a:ext uri="{FF2B5EF4-FFF2-40B4-BE49-F238E27FC236}">
                <a16:creationId xmlns:a16="http://schemas.microsoft.com/office/drawing/2014/main" id="{4B86301A-3DD0-49DB-9C4F-ED91F8DB9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0" y="4385568"/>
            <a:ext cx="3293616" cy="594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2381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0DDF-F15C-4E2C-BDB0-161AD5EC8C5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MATRIX CHAIN MULTIPLICATION</a:t>
            </a:r>
            <a:endParaRPr lang="en-IN" dirty="0"/>
          </a:p>
        </p:txBody>
      </p:sp>
      <p:sp>
        <p:nvSpPr>
          <p:cNvPr id="3" name="Content Placeholder 2">
            <a:extLst>
              <a:ext uri="{FF2B5EF4-FFF2-40B4-BE49-F238E27FC236}">
                <a16:creationId xmlns:a16="http://schemas.microsoft.com/office/drawing/2014/main" id="{D90B8BB9-677C-4A8F-B75A-255C019731BC}"/>
              </a:ext>
            </a:extLst>
          </p:cNvPr>
          <p:cNvSpPr>
            <a:spLocks noGrp="1"/>
          </p:cNvSpPr>
          <p:nvPr>
            <p:ph idx="1"/>
          </p:nvPr>
        </p:nvSpPr>
        <p:spPr/>
        <p:txBody>
          <a:bodyPr/>
          <a:lstStyle/>
          <a:p>
            <a:r>
              <a:rPr lang="en-IN" dirty="0"/>
              <a:t>Enter a chain of </a:t>
            </a:r>
            <a:r>
              <a:rPr lang="en-IN" dirty="0" err="1"/>
              <a:t>matricies</a:t>
            </a:r>
            <a:r>
              <a:rPr lang="en-IN" dirty="0"/>
              <a:t> along with their dimensions.</a:t>
            </a:r>
          </a:p>
          <a:p>
            <a:r>
              <a:rPr lang="en-IN" dirty="0"/>
              <a:t>Find the optimal solution.</a:t>
            </a:r>
          </a:p>
          <a:p>
            <a:r>
              <a:rPr lang="en-IN" dirty="0"/>
              <a:t>Print the table for M and k-values.</a:t>
            </a:r>
          </a:p>
          <a:p>
            <a:r>
              <a:rPr lang="en-IN" dirty="0"/>
              <a:t>Print the optimal </a:t>
            </a:r>
            <a:r>
              <a:rPr lang="en-IN" dirty="0" err="1"/>
              <a:t>parenthesization</a:t>
            </a:r>
            <a:r>
              <a:rPr lang="en-IN" dirty="0"/>
              <a:t> for matrices.</a:t>
            </a:r>
          </a:p>
        </p:txBody>
      </p:sp>
    </p:spTree>
    <p:extLst>
      <p:ext uri="{BB962C8B-B14F-4D97-AF65-F5344CB8AC3E}">
        <p14:creationId xmlns:p14="http://schemas.microsoft.com/office/powerpoint/2010/main" val="132106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CCE4-A4B9-443A-847C-1A9B247CE45F}"/>
              </a:ext>
            </a:extLst>
          </p:cNvPr>
          <p:cNvSpPr>
            <a:spLocks noGrp="1"/>
          </p:cNvSpPr>
          <p:nvPr>
            <p:ph type="title"/>
          </p:nvPr>
        </p:nvSpPr>
        <p:spPr>
          <a:xfrm>
            <a:off x="838200" y="365125"/>
            <a:ext cx="10515599" cy="1490798"/>
          </a:xfrm>
        </p:spPr>
        <p:txBody>
          <a:bodyPr>
            <a:normAutofit fontScale="90000"/>
          </a:bodyPr>
          <a:lstStyle/>
          <a:p>
            <a:r>
              <a:rPr lang="en-IN" dirty="0">
                <a:latin typeface="Arial" panose="020B0604020202020204" pitchFamily="34" charset="0"/>
                <a:cs typeface="Arial" panose="020B0604020202020204" pitchFamily="34" charset="0"/>
              </a:rPr>
              <a:t>LONGEST COMMON SUBSEQUENCE PROBLEM</a:t>
            </a:r>
            <a:br>
              <a:rPr lang="en-IN" b="1" dirty="0"/>
            </a:br>
            <a:endParaRPr lang="en-IN" dirty="0"/>
          </a:p>
        </p:txBody>
      </p:sp>
      <p:sp>
        <p:nvSpPr>
          <p:cNvPr id="3" name="Content Placeholder 2">
            <a:extLst>
              <a:ext uri="{FF2B5EF4-FFF2-40B4-BE49-F238E27FC236}">
                <a16:creationId xmlns:a16="http://schemas.microsoft.com/office/drawing/2014/main" id="{C272B9C0-3D44-4623-9AC2-5218607F4A01}"/>
              </a:ext>
            </a:extLst>
          </p:cNvPr>
          <p:cNvSpPr>
            <a:spLocks noGrp="1"/>
          </p:cNvSpPr>
          <p:nvPr>
            <p:ph idx="1"/>
          </p:nvPr>
        </p:nvSpPr>
        <p:spPr>
          <a:xfrm>
            <a:off x="838201" y="1371601"/>
            <a:ext cx="14582554" cy="5486400"/>
          </a:xfrm>
        </p:spPr>
        <p:txBody>
          <a:bodyPr/>
          <a:lstStyle/>
          <a:p>
            <a:pPr marL="0" indent="0">
              <a:buNone/>
            </a:pPr>
            <a:r>
              <a:rPr lang="en-IN" sz="18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longest common subsequence problem</a:t>
            </a:r>
            <a:r>
              <a:rPr lang="en-IN" sz="1800" dirty="0">
                <a:latin typeface="Arial" panose="020B0604020202020204" pitchFamily="34" charset="0"/>
                <a:cs typeface="Arial" panose="020B0604020202020204" pitchFamily="34" charset="0"/>
              </a:rPr>
              <a:t> (LCS) is finding a longest sequence which is a</a:t>
            </a:r>
          </a:p>
          <a:p>
            <a:pPr marL="0" indent="0">
              <a:buNone/>
            </a:pPr>
            <a:r>
              <a:rPr lang="en-IN" sz="1800" dirty="0">
                <a:latin typeface="Arial" panose="020B0604020202020204" pitchFamily="34" charset="0"/>
                <a:cs typeface="Arial" panose="020B0604020202020204" pitchFamily="34" charset="0"/>
              </a:rPr>
              <a:t> subsequence of all sequences in a set of sequences (often just two). The problem is sometimes </a:t>
            </a:r>
          </a:p>
          <a:p>
            <a:pPr marL="0" indent="0">
              <a:buNone/>
            </a:pPr>
            <a:r>
              <a:rPr lang="en-IN" sz="1800" dirty="0">
                <a:latin typeface="Arial" panose="020B0604020202020204" pitchFamily="34" charset="0"/>
                <a:cs typeface="Arial" panose="020B0604020202020204" pitchFamily="34" charset="0"/>
              </a:rPr>
              <a:t>defined to be finding all longest common </a:t>
            </a:r>
            <a:r>
              <a:rPr lang="en-IN" sz="1800" dirty="0" err="1">
                <a:latin typeface="Arial" panose="020B0604020202020204" pitchFamily="34" charset="0"/>
                <a:cs typeface="Arial" panose="020B0604020202020204" pitchFamily="34" charset="0"/>
              </a:rPr>
              <a:t>subsequences</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It should not be confused with the longest common substring problem (a substring is necessarily </a:t>
            </a:r>
          </a:p>
          <a:p>
            <a:pPr marL="0" indent="0">
              <a:buNone/>
            </a:pPr>
            <a:r>
              <a:rPr lang="en-IN" sz="1800" dirty="0">
                <a:latin typeface="Arial" panose="020B0604020202020204" pitchFamily="34" charset="0"/>
                <a:cs typeface="Arial" panose="020B0604020202020204" pitchFamily="34" charset="0"/>
              </a:rPr>
              <a:t>a contiguous part).</a:t>
            </a:r>
          </a:p>
          <a:p>
            <a:pPr marL="0" indent="0">
              <a:buNone/>
            </a:pPr>
            <a:endParaRPr lang="en-IN" sz="18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4BFF0207-83A9-4EC3-8394-F500A4D5CB3A}"/>
              </a:ext>
            </a:extLst>
          </p:cNvPr>
          <p:cNvPicPr>
            <a:picLocks noChangeAspect="1"/>
          </p:cNvPicPr>
          <p:nvPr/>
        </p:nvPicPr>
        <p:blipFill>
          <a:blip r:embed="rId2"/>
          <a:stretch>
            <a:fillRect/>
          </a:stretch>
        </p:blipFill>
        <p:spPr>
          <a:xfrm>
            <a:off x="2677450" y="4315968"/>
            <a:ext cx="5666667" cy="972011"/>
          </a:xfrm>
          <a:prstGeom prst="rect">
            <a:avLst/>
          </a:prstGeom>
        </p:spPr>
      </p:pic>
      <p:sp>
        <p:nvSpPr>
          <p:cNvPr id="8" name="Rectangle 7">
            <a:extLst>
              <a:ext uri="{FF2B5EF4-FFF2-40B4-BE49-F238E27FC236}">
                <a16:creationId xmlns:a16="http://schemas.microsoft.com/office/drawing/2014/main" id="{DF5E90B4-661C-4E17-ACDE-D76F41A9CD92}"/>
              </a:ext>
            </a:extLst>
          </p:cNvPr>
          <p:cNvSpPr>
            <a:spLocks noChangeArrowheads="1"/>
          </p:cNvSpPr>
          <p:nvPr/>
        </p:nvSpPr>
        <p:spPr bwMode="auto">
          <a:xfrm>
            <a:off x="0" y="838200"/>
            <a:ext cx="12192000" cy="0"/>
          </a:xfrm>
          <a:prstGeom prst="rect">
            <a:avLst/>
          </a:prstGeom>
          <a:solidFill>
            <a:srgbClr val="F8F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DA1B396A-EDAE-417A-B009-27C76B319ECE}"/>
              </a:ext>
            </a:extLst>
          </p:cNvPr>
          <p:cNvPicPr>
            <a:picLocks noChangeAspect="1"/>
          </p:cNvPicPr>
          <p:nvPr/>
        </p:nvPicPr>
        <p:blipFill>
          <a:blip r:embed="rId3"/>
          <a:stretch>
            <a:fillRect/>
          </a:stretch>
        </p:blipFill>
        <p:spPr>
          <a:xfrm>
            <a:off x="3132582" y="2826552"/>
            <a:ext cx="5926836" cy="1325563"/>
          </a:xfrm>
          <a:prstGeom prst="rect">
            <a:avLst/>
          </a:prstGeom>
        </p:spPr>
      </p:pic>
      <p:sp>
        <p:nvSpPr>
          <p:cNvPr id="10" name="Rectangle 9">
            <a:extLst>
              <a:ext uri="{FF2B5EF4-FFF2-40B4-BE49-F238E27FC236}">
                <a16:creationId xmlns:a16="http://schemas.microsoft.com/office/drawing/2014/main" id="{FFC95AE2-7A4F-4F25-8A7E-1B7DF209352B}"/>
              </a:ext>
            </a:extLst>
          </p:cNvPr>
          <p:cNvSpPr/>
          <p:nvPr/>
        </p:nvSpPr>
        <p:spPr>
          <a:xfrm rot="10800000" flipV="1">
            <a:off x="685800" y="5654008"/>
            <a:ext cx="11173968" cy="1723549"/>
          </a:xfrm>
          <a:prstGeom prst="rect">
            <a:avLst/>
          </a:prstGeom>
        </p:spPr>
        <p:txBody>
          <a:bodyPr wrap="square">
            <a:spAutoFit/>
          </a:bodyPr>
          <a:lstStyle/>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Here </a:t>
            </a:r>
            <a:r>
              <a:rPr lang="en-IN" sz="1400" dirty="0">
                <a:solidFill>
                  <a:srgbClr val="000000"/>
                </a:solidFill>
                <a:latin typeface="Times New Roman" panose="02020603050405020304" pitchFamily="18" charset="0"/>
                <a:ea typeface="Arial Unicode MS"/>
              </a:rPr>
              <a:t>+</a:t>
            </a:r>
            <a:r>
              <a:rPr lang="en-IN" sz="1400" dirty="0">
                <a:solidFill>
                  <a:srgbClr val="000000"/>
                </a:solidFill>
                <a:latin typeface="Times New Roman" panose="02020603050405020304" pitchFamily="18" charset="0"/>
                <a:ea typeface="Times New Roman" panose="02020603050405020304" pitchFamily="18" charset="0"/>
              </a:rPr>
              <a:t> denotes concatenation, and </a:t>
            </a:r>
            <a:r>
              <a:rPr lang="en-IN" sz="1400"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gives the longest sequence.</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Since this problem has an optimal substructure property, it can be solved by dynamic programming.</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The rationale for this recurrence is that, if the last character of two sequences are equal, they must be part of the LCS. A larger LCS can never be obtained by matching </a:t>
            </a:r>
            <a:r>
              <a:rPr lang="en-IN" sz="1400" i="1" dirty="0" err="1">
                <a:solidFill>
                  <a:srgbClr val="000000"/>
                </a:solidFill>
                <a:latin typeface="Times New Roman" panose="02020603050405020304" pitchFamily="18" charset="0"/>
                <a:ea typeface="Arial Unicode MS"/>
              </a:rPr>
              <a:t>x</a:t>
            </a:r>
            <a:r>
              <a:rPr lang="en-IN" sz="1400" i="1" baseline="-25000" dirty="0" err="1">
                <a:solidFill>
                  <a:srgbClr val="000000"/>
                </a:solidFill>
                <a:latin typeface="Times New Roman" panose="02020603050405020304" pitchFamily="18" charset="0"/>
                <a:ea typeface="Arial Unicode MS"/>
              </a:rPr>
              <a:t>m</a:t>
            </a:r>
            <a:r>
              <a:rPr lang="en-IN" sz="1400" dirty="0">
                <a:solidFill>
                  <a:srgbClr val="000000"/>
                </a:solidFill>
                <a:latin typeface="Times New Roman" panose="02020603050405020304" pitchFamily="18" charset="0"/>
                <a:ea typeface="Times New Roman" panose="02020603050405020304" pitchFamily="18" charset="0"/>
              </a:rPr>
              <a:t> to </a:t>
            </a:r>
            <a:r>
              <a:rPr lang="en-IN" sz="1400" i="1" dirty="0" err="1">
                <a:solidFill>
                  <a:srgbClr val="000000"/>
                </a:solidFill>
                <a:latin typeface="Times New Roman" panose="02020603050405020304" pitchFamily="18" charset="0"/>
                <a:ea typeface="Arial Unicode MS"/>
              </a:rPr>
              <a:t>y</a:t>
            </a:r>
            <a:r>
              <a:rPr lang="en-IN" sz="1400" i="1" baseline="-25000" dirty="0" err="1">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Times New Roman" panose="02020603050405020304" pitchFamily="18" charset="0"/>
              </a:rPr>
              <a:t> where </a:t>
            </a:r>
            <a:r>
              <a:rPr lang="en-IN" sz="1400" i="1" dirty="0">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Arial Unicode MS"/>
              </a:rPr>
              <a:t> &lt; </a:t>
            </a:r>
            <a:r>
              <a:rPr lang="en-IN" sz="1400" i="1" dirty="0">
                <a:solidFill>
                  <a:srgbClr val="000000"/>
                </a:solidFill>
                <a:latin typeface="Times New Roman" panose="02020603050405020304" pitchFamily="18" charset="0"/>
                <a:ea typeface="Arial Unicode MS"/>
              </a:rPr>
              <a:t>n</a:t>
            </a:r>
            <a:r>
              <a:rPr lang="en-IN" sz="1400" dirty="0">
                <a:solidFill>
                  <a:srgbClr val="000000"/>
                </a:solidFill>
                <a:latin typeface="Times New Roman" panose="02020603050405020304" pitchFamily="18" charset="0"/>
                <a:ea typeface="Times New Roman" panose="02020603050405020304" pitchFamily="18" charset="0"/>
              </a:rPr>
              <a:t>, and vice versa. To find all the longest common </a:t>
            </a:r>
            <a:r>
              <a:rPr lang="en-IN" sz="1400" dirty="0" err="1">
                <a:solidFill>
                  <a:srgbClr val="000000"/>
                </a:solidFill>
                <a:latin typeface="Times New Roman" panose="02020603050405020304" pitchFamily="18" charset="0"/>
                <a:ea typeface="Times New Roman" panose="02020603050405020304" pitchFamily="18" charset="0"/>
              </a:rPr>
              <a:t>subsequences</a:t>
            </a:r>
            <a:r>
              <a:rPr lang="en-IN" sz="1400" dirty="0">
                <a:solidFill>
                  <a:srgbClr val="000000"/>
                </a:solidFill>
                <a:latin typeface="Times New Roman" panose="02020603050405020304" pitchFamily="18" charset="0"/>
                <a:ea typeface="Times New Roman" panose="02020603050405020304" pitchFamily="18" charset="0"/>
              </a:rPr>
              <a:t>, the LCS should be denoted as a set of sequences, and </a:t>
            </a:r>
            <a:r>
              <a:rPr lang="en-IN" sz="1400" dirty="0">
                <a:solidFill>
                  <a:srgbClr val="000000"/>
                </a:solidFill>
                <a:latin typeface="Times New Roman" panose="02020603050405020304" pitchFamily="18" charset="0"/>
                <a:ea typeface="Arial Unicode MS"/>
              </a:rPr>
              <a:t>'</a:t>
            </a:r>
            <a:r>
              <a:rPr lang="en-IN" sz="1400" i="1"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should return both solutions if they are equally long.</a:t>
            </a:r>
            <a:endParaRPr lang="en-IN" sz="14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5321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352943-9894-4BF4-BD99-8FDCAA5E8E6D}"/>
</file>

<file path=customXml/itemProps2.xml><?xml version="1.0" encoding="utf-8"?>
<ds:datastoreItem xmlns:ds="http://schemas.openxmlformats.org/officeDocument/2006/customXml" ds:itemID="{3BD73D9C-3AF0-43D0-94C5-34AA891AB8C6}"/>
</file>

<file path=customXml/itemProps3.xml><?xml version="1.0" encoding="utf-8"?>
<ds:datastoreItem xmlns:ds="http://schemas.openxmlformats.org/officeDocument/2006/customXml" ds:itemID="{EF92EE4F-E91D-4AB6-94F7-213FE54B5400}"/>
</file>

<file path=docProps/app.xml><?xml version="1.0" encoding="utf-8"?>
<Properties xmlns="http://schemas.openxmlformats.org/officeDocument/2006/extended-properties" xmlns:vt="http://schemas.openxmlformats.org/officeDocument/2006/docPropsVTypes">
  <TotalTime>625</TotalTime>
  <Words>3408</Words>
  <Application>Microsoft Office PowerPoint</Application>
  <PresentationFormat>Widescreen</PresentationFormat>
  <Paragraphs>288</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    </vt:lpstr>
      <vt:lpstr>LAB 5 and 6 </vt:lpstr>
      <vt:lpstr>PowerPoint Presentation</vt:lpstr>
      <vt:lpstr>A dynamic programming solution has three components:   Formulate the answer as a recurrence relation or recursive algorithm.  Show that the number of different instances of your recurrence is bounded by a polynomial.  Specify an order of evaluation for the recurrence so you always have what you need.  </vt:lpstr>
      <vt:lpstr>PowerPoint Presentation</vt:lpstr>
      <vt:lpstr> Pseudocode MatrixOrder  for i=1 to n do M[i, j]=0  for diagonal=1 to n-1     for i=1 to n-diagonal do        j=i+diagonal                   faster(i,j)=k  return [m(1, n)]  </vt:lpstr>
      <vt:lpstr> Pseudocode MatrixOrder  for i=1 to n do M[i, j]=0  for diagonal=1 to n-1     for i=1 to n-diagonal do        j=i+diagonal                   faster(i,j)=k  return [m(1, n)]  </vt:lpstr>
      <vt:lpstr>FOR IMPLEMENTING MATRIX CHAIN MULTIPLICATION</vt:lpstr>
      <vt:lpstr>LONGEST COMMON SUBSEQUENCE PROBLEM </vt:lpstr>
      <vt:lpstr>Longest common subsequence</vt:lpstr>
      <vt:lpstr>FOR IMPLEMENTING LONGEST COMMON SUBSEQUENCE</vt:lpstr>
      <vt:lpstr>OPTIMAL BINARY SEARCH TREE</vt:lpstr>
      <vt:lpstr>FOR IMPLEMENTING OBST</vt:lpstr>
      <vt:lpstr>LAB 7 </vt:lpstr>
      <vt:lpstr>GREEDY ALGORITHM’S</vt:lpstr>
      <vt:lpstr>PowerPoint Presentation</vt:lpstr>
      <vt:lpstr>GREEDY ALGORITHMS </vt:lpstr>
      <vt:lpstr>KNAPSACK PROBLEM </vt:lpstr>
      <vt:lpstr>FOR IMPLEMENTING fractional knapsack</vt:lpstr>
      <vt:lpstr>AN ACTIVITY SELECTION PROBLEM </vt:lpstr>
      <vt:lpstr>Greedy Algorithm for Selection Problem </vt:lpstr>
      <vt:lpstr>FOR IMPLEMENTING activity selection </vt:lpstr>
      <vt:lpstr>PowerPoint Presentation</vt:lpstr>
      <vt:lpstr>LAB 8 </vt:lpstr>
      <vt:lpstr>PowerPoint Presentation</vt:lpstr>
      <vt:lpstr>SHORTEST PATH GRAPH ALGORITHMS </vt:lpstr>
      <vt:lpstr>DIJKSTRA'S ALGORITHM </vt:lpstr>
      <vt:lpstr>PowerPoint Presentation</vt:lpstr>
      <vt:lpstr>FOR IMPLEMENTING Dijakstra shortest path algorithm</vt:lpstr>
      <vt:lpstr>FLOYD  Warshall’s algorithm </vt:lpstr>
      <vt:lpstr>FOR IMPLEMENTING Floyd warshall shortest path algorithm</vt:lpstr>
      <vt:lpstr>BELLMAN-FORD ALGORITHM </vt:lpstr>
      <vt:lpstr>FOR IMPLEMENTING bellman ford shortest path algorithm</vt:lpstr>
      <vt:lpstr>PowerPoint Presentation</vt:lpstr>
      <vt:lpstr>LAB 9 </vt:lpstr>
      <vt:lpstr>PowerPoint Presentation</vt:lpstr>
      <vt:lpstr>MINIMUM SPANNING TREE ALGORITHMS</vt:lpstr>
      <vt:lpstr>Prim’s algorithm</vt:lpstr>
      <vt:lpstr>KRUSKAL'S ALGORITHM </vt:lpstr>
      <vt:lpstr>FOR IMPLEMENTING Minimum spanning tree</vt:lpstr>
      <vt:lpstr>PowerPoint Presentation</vt:lpstr>
      <vt:lpstr>LAB 10 </vt:lpstr>
      <vt:lpstr>PowerPoint Presentation</vt:lpstr>
      <vt:lpstr>STRING MATCHING ALGORITHMS</vt:lpstr>
      <vt:lpstr>NAIVE STRING MATCHING </vt:lpstr>
      <vt:lpstr>RABIN-KARP STRING SEARCH  </vt:lpstr>
      <vt:lpstr>PowerPoint Presentation</vt:lpstr>
      <vt:lpstr>FOR IMPLEMENTING STRING MATCHING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ANALYSIS LAB</dc:title>
  <dc:creator>rekhasingla1966@outlook.com</dc:creator>
  <cp:lastModifiedBy>Deepak Gupta</cp:lastModifiedBy>
  <cp:revision>40</cp:revision>
  <dcterms:created xsi:type="dcterms:W3CDTF">2020-06-29T06:36:15Z</dcterms:created>
  <dcterms:modified xsi:type="dcterms:W3CDTF">2020-09-20T14:26:46Z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